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0"/>
  </p:notesMasterIdLst>
  <p:sldIdLst>
    <p:sldId id="309" r:id="rId2"/>
    <p:sldId id="268" r:id="rId3"/>
    <p:sldId id="267"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7" r:id="rId25"/>
    <p:sldId id="303" r:id="rId26"/>
    <p:sldId id="304" r:id="rId27"/>
    <p:sldId id="306" r:id="rId28"/>
    <p:sldId id="30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41" autoAdjust="0"/>
    <p:restoredTop sz="90511" autoAdjust="0"/>
  </p:normalViewPr>
  <p:slideViewPr>
    <p:cSldViewPr showGuides="1">
      <p:cViewPr varScale="1">
        <p:scale>
          <a:sx n="57" d="100"/>
          <a:sy n="57" d="100"/>
        </p:scale>
        <p:origin x="60" y="192"/>
      </p:cViewPr>
      <p:guideLst>
        <p:guide orient="horz" pos="72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ADDD2-693E-E84C-B77B-5C9BCF920EF8}" type="datetimeFigureOut">
              <a:rPr lang="en-US" smtClean="0"/>
              <a:t>9/25/2020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26C1D-0B47-8B4A-AEA7-43C97A40C004}" type="slidenum">
              <a:rPr lang="en-US" smtClean="0"/>
              <a:t>‹#›</a:t>
            </a:fld>
            <a:endParaRPr lang="en-US"/>
          </a:p>
        </p:txBody>
      </p:sp>
    </p:spTree>
    <p:extLst>
      <p:ext uri="{BB962C8B-B14F-4D97-AF65-F5344CB8AC3E}">
        <p14:creationId xmlns:p14="http://schemas.microsoft.com/office/powerpoint/2010/main" val="187011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 of one bullet/item per slide.</a:t>
            </a:r>
          </a:p>
        </p:txBody>
      </p:sp>
      <p:sp>
        <p:nvSpPr>
          <p:cNvPr id="4" name="Slide Number Placeholder 3"/>
          <p:cNvSpPr>
            <a:spLocks noGrp="1"/>
          </p:cNvSpPr>
          <p:nvPr>
            <p:ph type="sldNum" sz="quarter" idx="5"/>
          </p:nvPr>
        </p:nvSpPr>
        <p:spPr/>
        <p:txBody>
          <a:bodyPr/>
          <a:lstStyle/>
          <a:p>
            <a:fld id="{0C026C1D-0B47-8B4A-AEA7-43C97A40C004}" type="slidenum">
              <a:rPr lang="en-US" smtClean="0"/>
              <a:t>11</a:t>
            </a:fld>
            <a:endParaRPr lang="en-US"/>
          </a:p>
        </p:txBody>
      </p:sp>
    </p:spTree>
    <p:extLst>
      <p:ext uri="{BB962C8B-B14F-4D97-AF65-F5344CB8AC3E}">
        <p14:creationId xmlns:p14="http://schemas.microsoft.com/office/powerpoint/2010/main" val="374795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Limit of one bullet/item per slide.</a:t>
            </a:r>
          </a:p>
          <a:p>
            <a:endParaRPr lang="en-US" dirty="0"/>
          </a:p>
        </p:txBody>
      </p:sp>
      <p:sp>
        <p:nvSpPr>
          <p:cNvPr id="4" name="Slide Number Placeholder 3"/>
          <p:cNvSpPr>
            <a:spLocks noGrp="1"/>
          </p:cNvSpPr>
          <p:nvPr>
            <p:ph type="sldNum" sz="quarter" idx="5"/>
          </p:nvPr>
        </p:nvSpPr>
        <p:spPr/>
        <p:txBody>
          <a:bodyPr/>
          <a:lstStyle/>
          <a:p>
            <a:fld id="{0C026C1D-0B47-8B4A-AEA7-43C97A40C004}" type="slidenum">
              <a:rPr lang="en-US" smtClean="0"/>
              <a:t>13</a:t>
            </a:fld>
            <a:endParaRPr lang="en-US"/>
          </a:p>
        </p:txBody>
      </p:sp>
    </p:spTree>
    <p:extLst>
      <p:ext uri="{BB962C8B-B14F-4D97-AF65-F5344CB8AC3E}">
        <p14:creationId xmlns:p14="http://schemas.microsoft.com/office/powerpoint/2010/main" val="3675809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9255346" y="2750337"/>
            <a:ext cx="1171888" cy="1356442"/>
          </a:xfrm>
        </p:spPr>
        <p:txBody>
          <a:bodyPr/>
          <a:lstStyle/>
          <a:p>
            <a:pPr>
              <a:defRPr/>
            </a:pPr>
            <a:fld id="{C9F64B55-96CD-48B8-BDBE-EC9F734AB770}" type="slidenum">
              <a:rPr lang="en-US" altLang="en-US" smtClean="0"/>
              <a:pPr>
                <a:defRPr/>
              </a:pPr>
              <a:t>‹#›</a:t>
            </a:fld>
            <a:endParaRPr lang="en-US" altLang="en-US"/>
          </a:p>
        </p:txBody>
      </p:sp>
    </p:spTree>
    <p:extLst>
      <p:ext uri="{BB962C8B-B14F-4D97-AF65-F5344CB8AC3E}">
        <p14:creationId xmlns:p14="http://schemas.microsoft.com/office/powerpoint/2010/main" val="36956831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10729455" y="4711309"/>
            <a:ext cx="1154151" cy="1090789"/>
          </a:xfrm>
        </p:spPr>
        <p:txBody>
          <a:bodyPr/>
          <a:lstStyle/>
          <a:p>
            <a:pPr>
              <a:defRPr/>
            </a:pPr>
            <a:fld id="{0CEE9B0C-5A29-4878-A006-5B09579A8341}" type="slidenum">
              <a:rPr lang="en-US" altLang="en-US" smtClean="0"/>
              <a:pPr>
                <a:defRPr/>
              </a:pPr>
              <a:t>‹#›</a:t>
            </a:fld>
            <a:endParaRPr lang="en-US" altLang="en-US"/>
          </a:p>
        </p:txBody>
      </p:sp>
    </p:spTree>
    <p:extLst>
      <p:ext uri="{BB962C8B-B14F-4D97-AF65-F5344CB8AC3E}">
        <p14:creationId xmlns:p14="http://schemas.microsoft.com/office/powerpoint/2010/main" val="280217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10729455" y="4711615"/>
            <a:ext cx="1154151" cy="1090789"/>
          </a:xfrm>
        </p:spPr>
        <p:txBody>
          <a:bodyPr/>
          <a:lstStyle/>
          <a:p>
            <a:pPr>
              <a:defRPr/>
            </a:pPr>
            <a:fld id="{0CEE9B0C-5A29-4878-A006-5B09579A8341}" type="slidenum">
              <a:rPr lang="en-US" altLang="en-US" smtClean="0"/>
              <a:pPr>
                <a:defRPr/>
              </a:pPr>
              <a:t>‹#›</a:t>
            </a:fld>
            <a:endParaRPr lang="en-US" altLang="en-US"/>
          </a:p>
        </p:txBody>
      </p:sp>
    </p:spTree>
    <p:extLst>
      <p:ext uri="{BB962C8B-B14F-4D97-AF65-F5344CB8AC3E}">
        <p14:creationId xmlns:p14="http://schemas.microsoft.com/office/powerpoint/2010/main" val="2529964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10729455" y="4709925"/>
            <a:ext cx="1154151" cy="1090789"/>
          </a:xfrm>
        </p:spPr>
        <p:txBody>
          <a:bodyPr/>
          <a:lstStyle/>
          <a:p>
            <a:pPr>
              <a:defRPr/>
            </a:pPr>
            <a:fld id="{0CEE9B0C-5A29-4878-A006-5B09579A8341}" type="slidenum">
              <a:rPr lang="en-US" altLang="en-US" smtClean="0"/>
              <a:pPr>
                <a:defRPr/>
              </a:pPr>
              <a:t>‹#›</a:t>
            </a:fld>
            <a:endParaRPr lang="en-US" alt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56340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10729455" y="4709925"/>
            <a:ext cx="1154151" cy="1090789"/>
          </a:xfrm>
        </p:spPr>
        <p:txBody>
          <a:bodyPr/>
          <a:lstStyle/>
          <a:p>
            <a:pPr>
              <a:defRPr/>
            </a:pPr>
            <a:fld id="{0CEE9B0C-5A29-4878-A006-5B09579A8341}" type="slidenum">
              <a:rPr lang="en-US" altLang="en-US" smtClean="0"/>
              <a:pPr>
                <a:defRPr/>
              </a:pPr>
              <a:t>‹#›</a:t>
            </a:fld>
            <a:endParaRPr lang="en-US" altLang="en-US"/>
          </a:p>
        </p:txBody>
      </p:sp>
    </p:spTree>
    <p:extLst>
      <p:ext uri="{BB962C8B-B14F-4D97-AF65-F5344CB8AC3E}">
        <p14:creationId xmlns:p14="http://schemas.microsoft.com/office/powerpoint/2010/main" val="3682658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CEE9B0C-5A29-4878-A006-5B09579A8341}" type="slidenum">
              <a:rPr lang="en-US" altLang="en-US" smtClean="0"/>
              <a:pPr>
                <a:defRPr/>
              </a:pPr>
              <a:t>‹#›</a:t>
            </a:fld>
            <a:endParaRPr lang="en-US" altLang="en-US"/>
          </a:p>
        </p:txBody>
      </p:sp>
    </p:spTree>
    <p:extLst>
      <p:ext uri="{BB962C8B-B14F-4D97-AF65-F5344CB8AC3E}">
        <p14:creationId xmlns:p14="http://schemas.microsoft.com/office/powerpoint/2010/main" val="2540766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CEE9B0C-5A29-4878-A006-5B09579A8341}" type="slidenum">
              <a:rPr lang="en-US" altLang="en-US" smtClean="0"/>
              <a:pPr>
                <a:defRPr/>
              </a:pPr>
              <a:t>‹#›</a:t>
            </a:fld>
            <a:endParaRPr lang="en-US" altLang="en-US"/>
          </a:p>
        </p:txBody>
      </p:sp>
    </p:spTree>
    <p:extLst>
      <p:ext uri="{BB962C8B-B14F-4D97-AF65-F5344CB8AC3E}">
        <p14:creationId xmlns:p14="http://schemas.microsoft.com/office/powerpoint/2010/main" val="935575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4F7171-188D-48EB-B643-A3A2C0F48A77}" type="slidenum">
              <a:rPr lang="en-US" altLang="en-US" smtClean="0"/>
              <a:pPr>
                <a:defRPr/>
              </a:pPr>
              <a:t>‹#›</a:t>
            </a:fld>
            <a:endParaRPr lang="en-US" altLang="en-US"/>
          </a:p>
        </p:txBody>
      </p:sp>
    </p:spTree>
    <p:extLst>
      <p:ext uri="{BB962C8B-B14F-4D97-AF65-F5344CB8AC3E}">
        <p14:creationId xmlns:p14="http://schemas.microsoft.com/office/powerpoint/2010/main" val="2463331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pPr>
              <a:defRPr/>
            </a:pPr>
            <a:endParaRPr lang="en-US"/>
          </a:p>
        </p:txBody>
      </p:sp>
      <p:sp>
        <p:nvSpPr>
          <p:cNvPr id="5" name="Footer Placeholder 4"/>
          <p:cNvSpPr>
            <a:spLocks noGrp="1"/>
          </p:cNvSpPr>
          <p:nvPr>
            <p:ph type="ftr" sz="quarter" idx="11"/>
          </p:nvPr>
        </p:nvSpPr>
        <p:spPr>
          <a:xfrm>
            <a:off x="680321" y="5936188"/>
            <a:ext cx="6126805" cy="365125"/>
          </a:xfrm>
        </p:spPr>
        <p:txBody>
          <a:bodyPr/>
          <a:lstStyle/>
          <a:p>
            <a:pPr>
              <a:defRPr/>
            </a:pPr>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pPr>
              <a:defRPr/>
            </a:pPr>
            <a:fld id="{B745B43D-D16C-487E-9F4D-97DA35C47FCD}" type="slidenum">
              <a:rPr lang="en-US" altLang="en-US" smtClean="0"/>
              <a:pPr>
                <a:defRPr/>
              </a:pPr>
              <a:t>‹#›</a:t>
            </a:fld>
            <a:endParaRPr lang="en-US" altLang="en-US"/>
          </a:p>
        </p:txBody>
      </p:sp>
    </p:spTree>
    <p:extLst>
      <p:ext uri="{BB962C8B-B14F-4D97-AF65-F5344CB8AC3E}">
        <p14:creationId xmlns:p14="http://schemas.microsoft.com/office/powerpoint/2010/main" val="3859026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B5D384-9BCD-4215-AFD1-4F7237C4FD17}" type="slidenum">
              <a:rPr lang="en-US" altLang="en-US" smtClean="0"/>
              <a:pPr>
                <a:defRPr/>
              </a:pPr>
              <a:t>‹#›</a:t>
            </a:fld>
            <a:endParaRPr lang="en-US" altLang="en-US"/>
          </a:p>
        </p:txBody>
      </p:sp>
    </p:spTree>
    <p:extLst>
      <p:ext uri="{BB962C8B-B14F-4D97-AF65-F5344CB8AC3E}">
        <p14:creationId xmlns:p14="http://schemas.microsoft.com/office/powerpoint/2010/main" val="38346257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10729455" y="2869895"/>
            <a:ext cx="1154151" cy="1090789"/>
          </a:xfrm>
        </p:spPr>
        <p:txBody>
          <a:bodyPr/>
          <a:lstStyle/>
          <a:p>
            <a:pPr>
              <a:defRPr/>
            </a:pPr>
            <a:fld id="{C289DF60-DB05-4662-B5AF-34FED8587465}" type="slidenum">
              <a:rPr lang="en-US" altLang="en-US" smtClean="0"/>
              <a:pPr>
                <a:defRPr/>
              </a:pPr>
              <a:t>‹#›</a:t>
            </a:fld>
            <a:endParaRPr lang="en-US" altLang="en-US"/>
          </a:p>
        </p:txBody>
      </p:sp>
    </p:spTree>
    <p:extLst>
      <p:ext uri="{BB962C8B-B14F-4D97-AF65-F5344CB8AC3E}">
        <p14:creationId xmlns:p14="http://schemas.microsoft.com/office/powerpoint/2010/main" val="35799563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4C9E23-D136-435A-803C-107FE4C44A90}" type="slidenum">
              <a:rPr lang="en-US" altLang="en-US" smtClean="0"/>
              <a:pPr>
                <a:defRPr/>
              </a:pPr>
              <a:t>‹#›</a:t>
            </a:fld>
            <a:endParaRPr lang="en-US" altLang="en-US"/>
          </a:p>
        </p:txBody>
      </p:sp>
    </p:spTree>
    <p:extLst>
      <p:ext uri="{BB962C8B-B14F-4D97-AF65-F5344CB8AC3E}">
        <p14:creationId xmlns:p14="http://schemas.microsoft.com/office/powerpoint/2010/main" val="37634686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D34A988-EB07-4DB3-883A-005CFB1D1F40}" type="slidenum">
              <a:rPr lang="en-US" altLang="en-US" smtClean="0"/>
              <a:pPr>
                <a:defRPr/>
              </a:pPr>
              <a:t>‹#›</a:t>
            </a:fld>
            <a:endParaRPr lang="en-US" altLang="en-US"/>
          </a:p>
        </p:txBody>
      </p:sp>
    </p:spTree>
    <p:extLst>
      <p:ext uri="{BB962C8B-B14F-4D97-AF65-F5344CB8AC3E}">
        <p14:creationId xmlns:p14="http://schemas.microsoft.com/office/powerpoint/2010/main" val="21225325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53D818D-170A-49E2-B35F-07BAEFEA1D06}" type="slidenum">
              <a:rPr lang="en-US" altLang="en-US" smtClean="0"/>
              <a:pPr>
                <a:defRPr/>
              </a:pPr>
              <a:t>‹#›</a:t>
            </a:fld>
            <a:endParaRPr lang="en-US" altLang="en-US"/>
          </a:p>
        </p:txBody>
      </p:sp>
    </p:spTree>
    <p:extLst>
      <p:ext uri="{BB962C8B-B14F-4D97-AF65-F5344CB8AC3E}">
        <p14:creationId xmlns:p14="http://schemas.microsoft.com/office/powerpoint/2010/main" val="19612492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4BC34EA-BB8D-45EF-9E3D-64F2D0350FFF}" type="slidenum">
              <a:rPr lang="en-US" altLang="en-US" smtClean="0"/>
              <a:pPr>
                <a:defRPr/>
              </a:pPr>
              <a:t>‹#›</a:t>
            </a:fld>
            <a:endParaRPr lang="en-US" altLang="en-US"/>
          </a:p>
        </p:txBody>
      </p:sp>
    </p:spTree>
    <p:extLst>
      <p:ext uri="{BB962C8B-B14F-4D97-AF65-F5344CB8AC3E}">
        <p14:creationId xmlns:p14="http://schemas.microsoft.com/office/powerpoint/2010/main" val="230059673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9626F71-783D-433F-AB6C-5491D86EBCAB}" type="slidenum">
              <a:rPr lang="en-US" altLang="en-US" smtClean="0"/>
              <a:pPr>
                <a:defRPr/>
              </a:pPr>
              <a:t>‹#›</a:t>
            </a:fld>
            <a:endParaRPr lang="en-US" altLang="en-US"/>
          </a:p>
        </p:txBody>
      </p:sp>
    </p:spTree>
    <p:extLst>
      <p:ext uri="{BB962C8B-B14F-4D97-AF65-F5344CB8AC3E}">
        <p14:creationId xmlns:p14="http://schemas.microsoft.com/office/powerpoint/2010/main" val="16154089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19FF565-A0DB-47D9-A4E5-DD733B6FEF68}" type="slidenum">
              <a:rPr lang="en-US" altLang="en-US" smtClean="0"/>
              <a:pPr>
                <a:defRPr/>
              </a:pPr>
              <a:t>‹#›</a:t>
            </a:fld>
            <a:endParaRPr lang="en-US" altLang="en-US"/>
          </a:p>
        </p:txBody>
      </p:sp>
    </p:spTree>
    <p:extLst>
      <p:ext uri="{BB962C8B-B14F-4D97-AF65-F5344CB8AC3E}">
        <p14:creationId xmlns:p14="http://schemas.microsoft.com/office/powerpoint/2010/main" val="6029959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0CEE9B0C-5A29-4878-A006-5B09579A8341}" type="slidenum">
              <a:rPr lang="en-US" altLang="en-US" smtClean="0"/>
              <a:pPr>
                <a:defRPr/>
              </a:pPr>
              <a:t>‹#›</a:t>
            </a:fld>
            <a:endParaRPr lang="en-US" altLang="en-US"/>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786695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8082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4324350"/>
          </a:xfrm>
        </p:spPr>
        <p:txBody>
          <a:bodyPr>
            <a:noAutofit/>
          </a:bodyPr>
          <a:lstStyle/>
          <a:p>
            <a:pPr marL="0" indent="0" algn="ctr">
              <a:buNone/>
            </a:pPr>
            <a:r>
              <a:rPr lang="en-US" sz="5000" i="1" baseline="30000" dirty="0">
                <a:latin typeface="Arial" panose="020B0604020202020204" pitchFamily="34" charset="0"/>
                <a:cs typeface="Arial" panose="020B0604020202020204" pitchFamily="34" charset="0"/>
              </a:rPr>
              <a:t>21</a:t>
            </a:r>
            <a:r>
              <a:rPr lang="en-US" sz="5000" i="1" dirty="0">
                <a:latin typeface="Arial" panose="020B0604020202020204" pitchFamily="34" charset="0"/>
                <a:cs typeface="Arial" panose="020B0604020202020204" pitchFamily="34" charset="0"/>
              </a:rPr>
              <a:t> Therefore if anyone cleanses himself from the latter, he will be a vessel for honor, sanctified and useful for the Master, prepared for every good work.</a:t>
            </a:r>
          </a:p>
          <a:p>
            <a:pPr marL="0" indent="0" algn="ctr">
              <a:buNone/>
            </a:pPr>
            <a:r>
              <a:rPr lang="en-US" sz="4400" b="1" i="1" dirty="0">
                <a:solidFill>
                  <a:srgbClr val="FFC000"/>
                </a:solidFill>
                <a:latin typeface="Arial" panose="020B0604020202020204" pitchFamily="34" charset="0"/>
                <a:cs typeface="Arial" panose="020B0604020202020204" pitchFamily="34" charset="0"/>
              </a:rPr>
              <a:t>2 Timothy 2:21</a:t>
            </a:r>
          </a:p>
        </p:txBody>
      </p:sp>
    </p:spTree>
    <p:extLst>
      <p:ext uri="{BB962C8B-B14F-4D97-AF65-F5344CB8AC3E}">
        <p14:creationId xmlns:p14="http://schemas.microsoft.com/office/powerpoint/2010/main" val="9859836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848AD4E6-211F-CD4A-9B70-0D941741F0F9}"/>
              </a:ext>
            </a:extLst>
          </p:cNvPr>
          <p:cNvSpPr txBox="1">
            <a:spLocks/>
          </p:cNvSpPr>
          <p:nvPr/>
        </p:nvSpPr>
        <p:spPr bwMode="auto">
          <a:xfrm>
            <a:off x="661271" y="228600"/>
            <a:ext cx="916852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FFF00"/>
                </a:solidFill>
                <a:latin typeface="Franklin Gothic Book" panose="020B05030201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kern="0" dirty="0">
                <a:solidFill>
                  <a:srgbClr val="FFC000"/>
                </a:solidFill>
                <a:latin typeface="Arial" panose="020B0604020202020204" pitchFamily="34" charset="0"/>
                <a:cs typeface="Arial" panose="020B0604020202020204" pitchFamily="34" charset="0"/>
              </a:rPr>
              <a:t>ANOTHER WAY OF DEFINING ANOINTING:</a:t>
            </a:r>
          </a:p>
        </p:txBody>
      </p:sp>
      <p:sp>
        <p:nvSpPr>
          <p:cNvPr id="6" name="Content Placeholder 2"/>
          <p:cNvSpPr txBox="1">
            <a:spLocks/>
          </p:cNvSpPr>
          <p:nvPr/>
        </p:nvSpPr>
        <p:spPr>
          <a:xfrm>
            <a:off x="661271" y="1981200"/>
            <a:ext cx="10997329" cy="45211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742950" indent="-742950">
              <a:lnSpc>
                <a:spcPct val="100000"/>
              </a:lnSpc>
              <a:buFont typeface="Arial" panose="020B0604020202020204" pitchFamily="34" charset="0"/>
              <a:buAutoNum type="arabicPeriod"/>
            </a:pPr>
            <a:r>
              <a:rPr lang="en-US" sz="4200" dirty="0">
                <a:latin typeface="Arial" panose="020B0604020202020204" pitchFamily="34" charset="0"/>
                <a:cs typeface="Arial" panose="020B0604020202020204" pitchFamily="34" charset="0"/>
              </a:rPr>
              <a:t>When God uses the </a:t>
            </a:r>
            <a:r>
              <a:rPr lang="en-US" sz="4200" b="1" dirty="0">
                <a:solidFill>
                  <a:srgbClr val="FFC000"/>
                </a:solidFill>
                <a:latin typeface="Arial" panose="020B0604020202020204" pitchFamily="34" charset="0"/>
                <a:cs typeface="Arial" panose="020B0604020202020204" pitchFamily="34" charset="0"/>
              </a:rPr>
              <a:t>VESSEL</a:t>
            </a:r>
            <a:r>
              <a:rPr lang="en-US" sz="4200" dirty="0">
                <a:solidFill>
                  <a:srgbClr val="002060"/>
                </a:solidFill>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to heal the sick, deliver sinners, and vessel of </a:t>
            </a:r>
            <a:r>
              <a:rPr lang="en-US" sz="4200" b="1" dirty="0">
                <a:solidFill>
                  <a:srgbClr val="FFC000"/>
                </a:solidFill>
                <a:latin typeface="Arial" panose="020B0604020202020204" pitchFamily="34" charset="0"/>
                <a:cs typeface="Arial" panose="020B0604020202020204" pitchFamily="34" charset="0"/>
              </a:rPr>
              <a:t>POWER</a:t>
            </a:r>
            <a:r>
              <a:rPr lang="en-US" sz="4200" dirty="0">
                <a:latin typeface="Arial" panose="020B0604020202020204" pitchFamily="34" charset="0"/>
                <a:cs typeface="Arial" panose="020B0604020202020204" pitchFamily="34" charset="0"/>
              </a:rPr>
              <a:t> of God.</a:t>
            </a:r>
          </a:p>
          <a:p>
            <a:pPr marL="742950" indent="-742950">
              <a:lnSpc>
                <a:spcPct val="100000"/>
              </a:lnSpc>
              <a:buFont typeface="Arial" panose="020B0604020202020204" pitchFamily="34" charset="0"/>
              <a:buAutoNum type="arabicPeriod"/>
            </a:pPr>
            <a:r>
              <a:rPr lang="en-US" sz="4200" dirty="0">
                <a:latin typeface="Arial" panose="020B0604020202020204" pitchFamily="34" charset="0"/>
                <a:cs typeface="Arial" panose="020B0604020202020204" pitchFamily="34" charset="0"/>
              </a:rPr>
              <a:t>When God goes </a:t>
            </a:r>
            <a:r>
              <a:rPr lang="en-US" sz="4200" b="1" dirty="0">
                <a:solidFill>
                  <a:srgbClr val="FFC000"/>
                </a:solidFill>
                <a:latin typeface="Arial" panose="020B0604020202020204" pitchFamily="34" charset="0"/>
                <a:cs typeface="Arial" panose="020B0604020202020204" pitchFamily="34" charset="0"/>
              </a:rPr>
              <a:t>BEYOND</a:t>
            </a:r>
            <a:r>
              <a:rPr lang="en-US" sz="4200" dirty="0">
                <a:solidFill>
                  <a:srgbClr val="002060"/>
                </a:solidFill>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the </a:t>
            </a:r>
            <a:r>
              <a:rPr lang="en-US" sz="4200" b="1" dirty="0">
                <a:solidFill>
                  <a:srgbClr val="FFC000"/>
                </a:solidFill>
                <a:latin typeface="Arial" panose="020B0604020202020204" pitchFamily="34" charset="0"/>
                <a:cs typeface="Arial" panose="020B0604020202020204" pitchFamily="34" charset="0"/>
              </a:rPr>
              <a:t>NATURAL</a:t>
            </a:r>
            <a:r>
              <a:rPr lang="en-US" sz="4200" dirty="0">
                <a:solidFill>
                  <a:srgbClr val="002060"/>
                </a:solidFill>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ability of the man and gives him </a:t>
            </a:r>
            <a:r>
              <a:rPr lang="en-US" sz="4200" b="1" dirty="0">
                <a:solidFill>
                  <a:srgbClr val="FFC000"/>
                </a:solidFill>
                <a:latin typeface="Arial" panose="020B0604020202020204" pitchFamily="34" charset="0"/>
                <a:cs typeface="Arial" panose="020B0604020202020204" pitchFamily="34" charset="0"/>
              </a:rPr>
              <a:t>SUPERNATURAL</a:t>
            </a:r>
            <a:r>
              <a:rPr lang="en-US" sz="4200" b="1" dirty="0">
                <a:solidFill>
                  <a:srgbClr val="002060"/>
                </a:solidFill>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ability.</a:t>
            </a:r>
          </a:p>
        </p:txBody>
      </p:sp>
    </p:spTree>
    <p:extLst>
      <p:ext uri="{BB962C8B-B14F-4D97-AF65-F5344CB8AC3E}">
        <p14:creationId xmlns:p14="http://schemas.microsoft.com/office/powerpoint/2010/main" val="5509025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447800"/>
            <a:ext cx="11353800" cy="3962400"/>
          </a:xfrm>
        </p:spPr>
        <p:txBody>
          <a:bodyPr>
            <a:noAutofit/>
          </a:bodyPr>
          <a:lstStyle/>
          <a:p>
            <a:pPr marL="0" indent="0" algn="ctr">
              <a:buNone/>
            </a:pPr>
            <a:r>
              <a:rPr lang="en-US" sz="4400" i="1" baseline="30000" dirty="0">
                <a:latin typeface="Arial" panose="020B0604020202020204" pitchFamily="34" charset="0"/>
                <a:cs typeface="Arial" panose="020B0604020202020204" pitchFamily="34" charset="0"/>
              </a:rPr>
              <a:t>4 </a:t>
            </a:r>
            <a:r>
              <a:rPr lang="en-US" sz="4400" i="1" dirty="0">
                <a:latin typeface="Arial" panose="020B0604020202020204" pitchFamily="34" charset="0"/>
                <a:cs typeface="Arial" panose="020B0604020202020204" pitchFamily="34" charset="0"/>
              </a:rPr>
              <a:t>And my speech and my preaching were not with persuasive words of human wisdom, but in demonstration of the Spirit and of power, </a:t>
            </a:r>
            <a:r>
              <a:rPr lang="en-US" sz="4400" i="1" baseline="30000" dirty="0">
                <a:latin typeface="Arial" panose="020B0604020202020204" pitchFamily="34" charset="0"/>
                <a:cs typeface="Arial" panose="020B0604020202020204" pitchFamily="34" charset="0"/>
              </a:rPr>
              <a:t>5</a:t>
            </a:r>
            <a:r>
              <a:rPr lang="en-US" sz="4400" i="1" dirty="0">
                <a:latin typeface="Arial" panose="020B0604020202020204" pitchFamily="34" charset="0"/>
                <a:cs typeface="Arial" panose="020B0604020202020204" pitchFamily="34" charset="0"/>
              </a:rPr>
              <a:t> that your faith should not be in the wisdom of men but in the power of God.</a:t>
            </a:r>
          </a:p>
          <a:p>
            <a:pPr marL="0" indent="0" algn="ctr">
              <a:buNone/>
            </a:pPr>
            <a:r>
              <a:rPr lang="en-US" sz="4400" b="1" i="1" dirty="0">
                <a:solidFill>
                  <a:srgbClr val="FFC000"/>
                </a:solidFill>
                <a:latin typeface="Arial" panose="020B0604020202020204" pitchFamily="34" charset="0"/>
                <a:cs typeface="Arial" panose="020B0604020202020204" pitchFamily="34" charset="0"/>
              </a:rPr>
              <a:t>1 Corinthians 2:4-5</a:t>
            </a:r>
          </a:p>
        </p:txBody>
      </p:sp>
    </p:spTree>
    <p:extLst>
      <p:ext uri="{BB962C8B-B14F-4D97-AF65-F5344CB8AC3E}">
        <p14:creationId xmlns:p14="http://schemas.microsoft.com/office/powerpoint/2010/main" val="12758677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848AD4E6-211F-CD4A-9B70-0D941741F0F9}"/>
              </a:ext>
            </a:extLst>
          </p:cNvPr>
          <p:cNvSpPr txBox="1">
            <a:spLocks/>
          </p:cNvSpPr>
          <p:nvPr/>
        </p:nvSpPr>
        <p:spPr bwMode="auto">
          <a:xfrm>
            <a:off x="661271" y="228600"/>
            <a:ext cx="916852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FFF00"/>
                </a:solidFill>
                <a:latin typeface="Franklin Gothic Book" panose="020B05030201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kern="0" dirty="0">
                <a:solidFill>
                  <a:srgbClr val="FFC000"/>
                </a:solidFill>
                <a:latin typeface="Arial" panose="020B0604020202020204" pitchFamily="34" charset="0"/>
                <a:cs typeface="Arial" panose="020B0604020202020204" pitchFamily="34" charset="0"/>
              </a:rPr>
              <a:t>ANOTHER WAY OF DEFINING ANOINTING:</a:t>
            </a:r>
          </a:p>
        </p:txBody>
      </p:sp>
      <p:sp>
        <p:nvSpPr>
          <p:cNvPr id="7" name="Content Placeholder 2"/>
          <p:cNvSpPr txBox="1">
            <a:spLocks/>
          </p:cNvSpPr>
          <p:nvPr/>
        </p:nvSpPr>
        <p:spPr>
          <a:xfrm>
            <a:off x="661271" y="1981200"/>
            <a:ext cx="10768729" cy="45211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742950" indent="-742950">
              <a:lnSpc>
                <a:spcPct val="100000"/>
              </a:lnSpc>
              <a:spcAft>
                <a:spcPts val="500"/>
              </a:spcAft>
              <a:buFont typeface="+mj-lt"/>
              <a:buAutoNum type="arabicPeriod" startAt="3"/>
            </a:pPr>
            <a:r>
              <a:rPr lang="en-US" sz="4400" dirty="0">
                <a:latin typeface="Arial" panose="020B0604020202020204" pitchFamily="34" charset="0"/>
                <a:cs typeface="Arial" panose="020B0604020202020204" pitchFamily="34" charset="0"/>
              </a:rPr>
              <a:t>When the leader </a:t>
            </a:r>
            <a:r>
              <a:rPr lang="en-US" sz="4400" b="1" dirty="0">
                <a:solidFill>
                  <a:srgbClr val="FFC000"/>
                </a:solidFill>
                <a:latin typeface="Arial" panose="020B0604020202020204" pitchFamily="34" charset="0"/>
                <a:cs typeface="Arial" panose="020B0604020202020204" pitchFamily="34" charset="0"/>
              </a:rPr>
              <a:t>SENSES</a:t>
            </a:r>
            <a:r>
              <a:rPr lang="en-US" sz="4400" dirty="0">
                <a:latin typeface="Arial" panose="020B0604020202020204" pitchFamily="34" charset="0"/>
                <a:cs typeface="Arial" panose="020B0604020202020204" pitchFamily="34" charset="0"/>
              </a:rPr>
              <a:t> that God is very near Him and after that he </a:t>
            </a:r>
            <a:r>
              <a:rPr lang="en-US" sz="4400" b="1" dirty="0">
                <a:solidFill>
                  <a:srgbClr val="FFC000"/>
                </a:solidFill>
                <a:latin typeface="Arial" panose="020B0604020202020204" pitchFamily="34" charset="0"/>
                <a:cs typeface="Arial" panose="020B0604020202020204" pitchFamily="34" charset="0"/>
              </a:rPr>
              <a:t>REPENTS</a:t>
            </a:r>
            <a:r>
              <a:rPr lang="en-US" sz="4400" dirty="0">
                <a:solidFill>
                  <a:srgbClr val="002060"/>
                </a:solidFill>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for his sins and </a:t>
            </a:r>
            <a:r>
              <a:rPr lang="en-US" sz="4400" b="1" dirty="0">
                <a:solidFill>
                  <a:srgbClr val="FFC000"/>
                </a:solidFill>
                <a:latin typeface="Arial" panose="020B0604020202020204" pitchFamily="34" charset="0"/>
                <a:cs typeface="Arial" panose="020B0604020202020204" pitchFamily="34" charset="0"/>
              </a:rPr>
              <a:t>MINISTER</a:t>
            </a:r>
            <a:r>
              <a:rPr lang="en-US" sz="4400" dirty="0">
                <a:latin typeface="Arial" panose="020B0604020202020204" pitchFamily="34" charset="0"/>
                <a:cs typeface="Arial" panose="020B0604020202020204" pitchFamily="34" charset="0"/>
              </a:rPr>
              <a:t> to his congregation in the same spirit.</a:t>
            </a:r>
          </a:p>
        </p:txBody>
      </p:sp>
    </p:spTree>
    <p:extLst>
      <p:ext uri="{BB962C8B-B14F-4D97-AF65-F5344CB8AC3E}">
        <p14:creationId xmlns:p14="http://schemas.microsoft.com/office/powerpoint/2010/main" val="37966235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942" y="685800"/>
            <a:ext cx="10712116" cy="5486400"/>
          </a:xfrm>
        </p:spPr>
        <p:txBody>
          <a:bodyPr>
            <a:noAutofit/>
          </a:bodyPr>
          <a:lstStyle/>
          <a:p>
            <a:pPr marL="0" indent="0" algn="ctr">
              <a:buNone/>
            </a:pPr>
            <a:r>
              <a:rPr lang="en-US" sz="4400" i="1" dirty="0">
                <a:latin typeface="Arial" panose="020B0604020202020204" pitchFamily="34" charset="0"/>
                <a:cs typeface="Arial" panose="020B0604020202020204" pitchFamily="34" charset="0"/>
              </a:rPr>
              <a:t>But the anointing which you have received from Him abides in you, and you do not need that anyone teach you; but as the same anointing teaches you concerning all things, and is true, and is not a lie, </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and just as it has taught you, you will abide in Him. </a:t>
            </a:r>
          </a:p>
          <a:p>
            <a:pPr marL="0" indent="0" algn="ctr">
              <a:buNone/>
            </a:pPr>
            <a:r>
              <a:rPr lang="en-US" sz="4400" b="1" i="1" dirty="0">
                <a:solidFill>
                  <a:srgbClr val="FFC000"/>
                </a:solidFill>
                <a:latin typeface="Arial" panose="020B0604020202020204" pitchFamily="34" charset="0"/>
                <a:cs typeface="Arial" panose="020B0604020202020204" pitchFamily="34" charset="0"/>
              </a:rPr>
              <a:t>1 John 2:27</a:t>
            </a:r>
          </a:p>
        </p:txBody>
      </p:sp>
    </p:spTree>
    <p:extLst>
      <p:ext uri="{BB962C8B-B14F-4D97-AF65-F5344CB8AC3E}">
        <p14:creationId xmlns:p14="http://schemas.microsoft.com/office/powerpoint/2010/main" val="40931072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942" y="1600200"/>
            <a:ext cx="10712116" cy="3905250"/>
          </a:xfrm>
        </p:spPr>
        <p:txBody>
          <a:bodyPr>
            <a:noAutofit/>
          </a:bodyPr>
          <a:lstStyle/>
          <a:p>
            <a:pPr marL="0" indent="0" algn="ctr">
              <a:buNone/>
            </a:pPr>
            <a:r>
              <a:rPr lang="en-US" sz="4400" i="1" dirty="0">
                <a:latin typeface="Arial" panose="020B0604020202020204" pitchFamily="34" charset="0"/>
                <a:cs typeface="Arial" panose="020B0604020202020204" pitchFamily="34" charset="0"/>
              </a:rPr>
              <a:t>However, when He, the Spirit of truth, has come, He will guide you into all truth; for He will not speak on His own authority, but whatever He hears He will speak; and He will tell you things to come.</a:t>
            </a:r>
          </a:p>
          <a:p>
            <a:pPr marL="0" indent="0" algn="ctr">
              <a:buNone/>
            </a:pPr>
            <a:r>
              <a:rPr lang="en-US" sz="4400" b="1" i="1" dirty="0">
                <a:solidFill>
                  <a:srgbClr val="FFC000"/>
                </a:solidFill>
                <a:latin typeface="Arial" panose="020B0604020202020204" pitchFamily="34" charset="0"/>
                <a:cs typeface="Arial" panose="020B0604020202020204" pitchFamily="34" charset="0"/>
              </a:rPr>
              <a:t>John 16:13</a:t>
            </a:r>
          </a:p>
        </p:txBody>
      </p:sp>
    </p:spTree>
    <p:extLst>
      <p:ext uri="{BB962C8B-B14F-4D97-AF65-F5344CB8AC3E}">
        <p14:creationId xmlns:p14="http://schemas.microsoft.com/office/powerpoint/2010/main" val="17792610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9613861" cy="1080938"/>
          </a:xfrm>
        </p:spPr>
        <p:txBody>
          <a:bodyPr>
            <a:normAutofit/>
          </a:bodyPr>
          <a:lstStyle/>
          <a:p>
            <a:r>
              <a:rPr lang="en-US" sz="5600" b="1" dirty="0">
                <a:latin typeface="Arial" panose="020B0604020202020204" pitchFamily="34" charset="0"/>
                <a:cs typeface="Arial" panose="020B0604020202020204" pitchFamily="34" charset="0"/>
              </a:rPr>
              <a:t>DEFINITION</a:t>
            </a:r>
          </a:p>
        </p:txBody>
      </p:sp>
      <p:sp>
        <p:nvSpPr>
          <p:cNvPr id="3" name="Content Placeholder 2"/>
          <p:cNvSpPr>
            <a:spLocks noGrp="1"/>
          </p:cNvSpPr>
          <p:nvPr>
            <p:ph idx="1"/>
          </p:nvPr>
        </p:nvSpPr>
        <p:spPr>
          <a:xfrm>
            <a:off x="666750" y="1981200"/>
            <a:ext cx="10839450" cy="3276600"/>
          </a:xfrm>
        </p:spPr>
        <p:txBody>
          <a:bodyPr>
            <a:normAutofit/>
          </a:bodyPr>
          <a:lstStyle/>
          <a:p>
            <a:pPr marL="0" indent="0" algn="ctr">
              <a:buNone/>
            </a:pPr>
            <a:r>
              <a:rPr lang="en-US" sz="4800" dirty="0">
                <a:latin typeface="Arial" panose="020B0604020202020204" pitchFamily="34" charset="0"/>
                <a:cs typeface="Arial" panose="020B0604020202020204" pitchFamily="34" charset="0"/>
              </a:rPr>
              <a:t>The anointing of </a:t>
            </a:r>
            <a:r>
              <a:rPr lang="en-US" sz="4800" b="1" dirty="0">
                <a:solidFill>
                  <a:srgbClr val="FFC000"/>
                </a:solidFill>
                <a:latin typeface="Arial" panose="020B0604020202020204" pitchFamily="34" charset="0"/>
                <a:cs typeface="Arial" panose="020B0604020202020204" pitchFamily="34" charset="0"/>
              </a:rPr>
              <a:t>GOD’S SPIRIT</a:t>
            </a:r>
            <a:r>
              <a:rPr lang="en-US" sz="4800" dirty="0">
                <a:solidFill>
                  <a:srgbClr val="FFC000"/>
                </a:solidFill>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rPr>
              <a:t>is the </a:t>
            </a:r>
            <a:r>
              <a:rPr lang="en-US" sz="4800" b="1" dirty="0">
                <a:solidFill>
                  <a:srgbClr val="FFC000"/>
                </a:solidFill>
                <a:latin typeface="Arial" panose="020B0604020202020204" pitchFamily="34" charset="0"/>
                <a:cs typeface="Arial" panose="020B0604020202020204" pitchFamily="34" charset="0"/>
              </a:rPr>
              <a:t>OVERFLOWING</a:t>
            </a:r>
            <a:r>
              <a:rPr lang="en-US" sz="4800" dirty="0">
                <a:latin typeface="Arial" panose="020B0604020202020204" pitchFamily="34" charset="0"/>
                <a:cs typeface="Arial" panose="020B0604020202020204" pitchFamily="34" charset="0"/>
              </a:rPr>
              <a:t> of the </a:t>
            </a:r>
            <a:r>
              <a:rPr lang="en-US" sz="4800" b="1" dirty="0">
                <a:solidFill>
                  <a:srgbClr val="FFC000"/>
                </a:solidFill>
                <a:latin typeface="Arial" panose="020B0604020202020204" pitchFamily="34" charset="0"/>
                <a:cs typeface="Arial" panose="020B0604020202020204" pitchFamily="34" charset="0"/>
              </a:rPr>
              <a:t>MESSIAH’S</a:t>
            </a:r>
            <a:r>
              <a:rPr lang="en-US" sz="4800" b="1" dirty="0">
                <a:solidFill>
                  <a:srgbClr val="002060"/>
                </a:solidFill>
                <a:latin typeface="Arial" panose="020B0604020202020204" pitchFamily="34" charset="0"/>
                <a:cs typeface="Arial" panose="020B0604020202020204" pitchFamily="34" charset="0"/>
              </a:rPr>
              <a:t> </a:t>
            </a:r>
            <a:r>
              <a:rPr lang="en-US" sz="4800" b="1" dirty="0">
                <a:solidFill>
                  <a:srgbClr val="FFC000"/>
                </a:solidFill>
                <a:latin typeface="Arial" panose="020B0604020202020204" pitchFamily="34" charset="0"/>
                <a:cs typeface="Arial" panose="020B0604020202020204" pitchFamily="34" charset="0"/>
              </a:rPr>
              <a:t>DIVINE</a:t>
            </a:r>
            <a:r>
              <a:rPr lang="en-US" sz="4800" b="1" dirty="0">
                <a:solidFill>
                  <a:srgbClr val="002060"/>
                </a:solidFill>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rPr>
              <a:t>life of </a:t>
            </a:r>
            <a:r>
              <a:rPr lang="en-US" sz="4800" b="1" dirty="0">
                <a:solidFill>
                  <a:srgbClr val="FFC000"/>
                </a:solidFill>
                <a:latin typeface="Arial" panose="020B0604020202020204" pitchFamily="34" charset="0"/>
                <a:cs typeface="Arial" panose="020B0604020202020204" pitchFamily="34" charset="0"/>
              </a:rPr>
              <a:t>HOLINESS</a:t>
            </a:r>
            <a:r>
              <a:rPr lang="en-US" sz="4800" dirty="0">
                <a:latin typeface="Arial" panose="020B0604020202020204" pitchFamily="34" charset="0"/>
                <a:cs typeface="Arial" panose="020B0604020202020204" pitchFamily="34" charset="0"/>
              </a:rPr>
              <a:t> into a </a:t>
            </a:r>
            <a:r>
              <a:rPr lang="en-US" sz="4800" b="1" dirty="0">
                <a:solidFill>
                  <a:srgbClr val="FFC000"/>
                </a:solidFill>
                <a:latin typeface="Arial" panose="020B0604020202020204" pitchFamily="34" charset="0"/>
                <a:cs typeface="Arial" panose="020B0604020202020204" pitchFamily="34" charset="0"/>
              </a:rPr>
              <a:t>HUMAN LIFE</a:t>
            </a:r>
            <a:r>
              <a:rPr lang="en-US" sz="4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90436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6536" y="1905000"/>
            <a:ext cx="9878929" cy="3048000"/>
          </a:xfrm>
        </p:spPr>
        <p:txBody>
          <a:bodyPr>
            <a:noAutofit/>
          </a:bodyPr>
          <a:lstStyle/>
          <a:p>
            <a:pPr marL="0" indent="0" algn="ctr">
              <a:buNone/>
            </a:pPr>
            <a:r>
              <a:rPr lang="en-US" sz="5000" i="1" dirty="0">
                <a:latin typeface="Arial" panose="020B0604020202020204" pitchFamily="34" charset="0"/>
                <a:cs typeface="Arial" panose="020B0604020202020204" pitchFamily="34" charset="0"/>
              </a:rPr>
              <a:t>“The Spirit of the </a:t>
            </a:r>
            <a:r>
              <a:rPr lang="en-US" sz="5000" i="1" cap="small" dirty="0">
                <a:latin typeface="Arial" panose="020B0604020202020204" pitchFamily="34" charset="0"/>
                <a:cs typeface="Arial" panose="020B0604020202020204" pitchFamily="34" charset="0"/>
              </a:rPr>
              <a:t>Lord</a:t>
            </a:r>
            <a:r>
              <a:rPr lang="en-US" sz="5000" i="1" dirty="0">
                <a:latin typeface="Arial" panose="020B0604020202020204" pitchFamily="34" charset="0"/>
                <a:cs typeface="Arial" panose="020B0604020202020204" pitchFamily="34" charset="0"/>
              </a:rPr>
              <a:t> is upon Me, Because He has anointed Me To preach the gospel to the poor;</a:t>
            </a:r>
          </a:p>
          <a:p>
            <a:pPr marL="0" indent="0" algn="ctr">
              <a:buNone/>
            </a:pPr>
            <a:r>
              <a:rPr lang="en-US" sz="4400" b="1" i="1" dirty="0">
                <a:solidFill>
                  <a:srgbClr val="FFC000"/>
                </a:solidFill>
                <a:latin typeface="Arial" panose="020B0604020202020204" pitchFamily="34" charset="0"/>
                <a:cs typeface="Arial" panose="020B0604020202020204" pitchFamily="34" charset="0"/>
              </a:rPr>
              <a:t>Luke 4:18a</a:t>
            </a:r>
          </a:p>
        </p:txBody>
      </p:sp>
    </p:spTree>
    <p:extLst>
      <p:ext uri="{BB962C8B-B14F-4D97-AF65-F5344CB8AC3E}">
        <p14:creationId xmlns:p14="http://schemas.microsoft.com/office/powerpoint/2010/main" val="33310312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1286" y="1562100"/>
            <a:ext cx="10069429" cy="3733800"/>
          </a:xfrm>
        </p:spPr>
        <p:txBody>
          <a:bodyPr>
            <a:noAutofit/>
          </a:bodyPr>
          <a:lstStyle/>
          <a:p>
            <a:pPr marL="0" indent="0" algn="ctr">
              <a:buNone/>
            </a:pPr>
            <a:r>
              <a:rPr lang="en-US" sz="5000" i="1" dirty="0">
                <a:latin typeface="Arial" panose="020B0604020202020204" pitchFamily="34" charset="0"/>
                <a:cs typeface="Arial" panose="020B0604020202020204" pitchFamily="34" charset="0"/>
              </a:rPr>
              <a:t>So he said to me, “This is the word of the Lord to Zerubbabel: ‘Not by might nor by power, but by my Spirit,’ says the Lord Almighty.</a:t>
            </a:r>
          </a:p>
          <a:p>
            <a:pPr marL="0" indent="0" algn="ctr">
              <a:buNone/>
            </a:pPr>
            <a:r>
              <a:rPr lang="en-US" sz="4400" b="1" i="1" dirty="0">
                <a:solidFill>
                  <a:srgbClr val="FFC000"/>
                </a:solidFill>
                <a:latin typeface="Arial" panose="020B0604020202020204" pitchFamily="34" charset="0"/>
                <a:cs typeface="Arial" panose="020B0604020202020204" pitchFamily="34" charset="0"/>
              </a:rPr>
              <a:t>Zechariah 4:6 NIV</a:t>
            </a:r>
          </a:p>
        </p:txBody>
      </p:sp>
    </p:spTree>
    <p:extLst>
      <p:ext uri="{BB962C8B-B14F-4D97-AF65-F5344CB8AC3E}">
        <p14:creationId xmlns:p14="http://schemas.microsoft.com/office/powerpoint/2010/main" val="18604379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842" y="2209800"/>
            <a:ext cx="10972800" cy="4457700"/>
          </a:xfrm>
        </p:spPr>
        <p:txBody>
          <a:bodyPr>
            <a:normAutofit/>
          </a:bodyPr>
          <a:lstStyle/>
          <a:p>
            <a:pPr marL="0" indent="0">
              <a:buNone/>
            </a:pPr>
            <a:r>
              <a:rPr lang="en-US" sz="4600" dirty="0">
                <a:latin typeface="Arial" panose="020B0604020202020204" pitchFamily="34" charset="0"/>
                <a:cs typeface="Arial" panose="020B0604020202020204" pitchFamily="34" charset="0"/>
              </a:rPr>
              <a:t>1.</a:t>
            </a:r>
            <a:r>
              <a:rPr lang="en-US" sz="4600" dirty="0">
                <a:solidFill>
                  <a:srgbClr val="002060"/>
                </a:solidFill>
                <a:latin typeface="Arial" panose="020B0604020202020204" pitchFamily="34" charset="0"/>
                <a:cs typeface="Arial" panose="020B0604020202020204" pitchFamily="34" charset="0"/>
              </a:rPr>
              <a:t> </a:t>
            </a:r>
            <a:r>
              <a:rPr lang="en-US" sz="4600" b="1" spc="300" dirty="0">
                <a:solidFill>
                  <a:srgbClr val="FFC000"/>
                </a:solidFill>
                <a:latin typeface="Arial" panose="020B0604020202020204" pitchFamily="34" charset="0"/>
                <a:cs typeface="Arial" panose="020B0604020202020204" pitchFamily="34" charset="0"/>
              </a:rPr>
              <a:t>DISCIPLINE</a:t>
            </a:r>
            <a:r>
              <a:rPr lang="en-US" sz="4600" dirty="0">
                <a:solidFill>
                  <a:srgbClr val="002060"/>
                </a:solidFill>
                <a:latin typeface="Arial" panose="020B0604020202020204" pitchFamily="34" charset="0"/>
                <a:cs typeface="Arial" panose="020B0604020202020204" pitchFamily="34" charset="0"/>
              </a:rPr>
              <a:t> </a:t>
            </a:r>
            <a:r>
              <a:rPr lang="en-US" sz="4600" dirty="0">
                <a:latin typeface="Arial" panose="020B0604020202020204" pitchFamily="34" charset="0"/>
                <a:cs typeface="Arial" panose="020B0604020202020204" pitchFamily="34" charset="0"/>
              </a:rPr>
              <a:t>in pursuing a deep prayer life.</a:t>
            </a:r>
          </a:p>
        </p:txBody>
      </p:sp>
      <p:sp>
        <p:nvSpPr>
          <p:cNvPr id="4" name="Title 1">
            <a:extLst>
              <a:ext uri="{FF2B5EF4-FFF2-40B4-BE49-F238E27FC236}">
                <a16:creationId xmlns:a16="http://schemas.microsoft.com/office/drawing/2014/main" xmlns="" id="{848AD4E6-211F-CD4A-9B70-0D941741F0F9}"/>
              </a:ext>
            </a:extLst>
          </p:cNvPr>
          <p:cNvSpPr txBox="1">
            <a:spLocks/>
          </p:cNvSpPr>
          <p:nvPr/>
        </p:nvSpPr>
        <p:spPr bwMode="auto">
          <a:xfrm>
            <a:off x="661271" y="228600"/>
            <a:ext cx="1092112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FFF00"/>
                </a:solidFill>
                <a:latin typeface="Franklin Gothic Book" panose="020B05030201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kern="0" dirty="0">
                <a:solidFill>
                  <a:srgbClr val="FFC000"/>
                </a:solidFill>
                <a:latin typeface="Arial" panose="020B0604020202020204" pitchFamily="34" charset="0"/>
                <a:cs typeface="Arial" panose="020B0604020202020204" pitchFamily="34" charset="0"/>
              </a:rPr>
              <a:t>WHAT ARE THE REQUIREMENTS TO ATTAIN THE ANOINTING?</a:t>
            </a:r>
          </a:p>
        </p:txBody>
      </p:sp>
    </p:spTree>
    <p:extLst>
      <p:ext uri="{BB962C8B-B14F-4D97-AF65-F5344CB8AC3E}">
        <p14:creationId xmlns:p14="http://schemas.microsoft.com/office/powerpoint/2010/main" val="10275091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643" y="800100"/>
            <a:ext cx="11130715" cy="5524500"/>
          </a:xfrm>
        </p:spPr>
        <p:txBody>
          <a:bodyPr>
            <a:noAutofit/>
          </a:bodyPr>
          <a:lstStyle/>
          <a:p>
            <a:pPr marL="0" indent="0" algn="ctr">
              <a:lnSpc>
                <a:spcPct val="100000"/>
              </a:lnSpc>
              <a:buNone/>
            </a:pPr>
            <a:r>
              <a:rPr lang="en-US" sz="4400" i="1" baseline="30000" dirty="0">
                <a:latin typeface="Arial" panose="020B0604020202020204" pitchFamily="34" charset="0"/>
                <a:cs typeface="Arial" panose="020B0604020202020204" pitchFamily="34" charset="0"/>
              </a:rPr>
              <a:t>9</a:t>
            </a:r>
            <a:r>
              <a:rPr lang="en-US" sz="4400" i="1" dirty="0">
                <a:latin typeface="Arial" panose="020B0604020202020204" pitchFamily="34" charset="0"/>
                <a:cs typeface="Arial" panose="020B0604020202020204" pitchFamily="34" charset="0"/>
              </a:rPr>
              <a:t> For this reason, since the day we heard about you, we have not stopped praying for you and asking God to fill you with the knowledge of his will through all spiritual wisdom and understanding.</a:t>
            </a:r>
          </a:p>
          <a:p>
            <a:pPr marL="0" indent="0" algn="ctr">
              <a:lnSpc>
                <a:spcPct val="100000"/>
              </a:lnSpc>
              <a:buNone/>
            </a:pPr>
            <a:r>
              <a:rPr lang="en-US" sz="4400" b="1" i="1" dirty="0">
                <a:solidFill>
                  <a:srgbClr val="FFC000"/>
                </a:solidFill>
                <a:latin typeface="Arial" panose="020B0604020202020204" pitchFamily="34" charset="0"/>
                <a:cs typeface="Arial" panose="020B0604020202020204" pitchFamily="34" charset="0"/>
              </a:rPr>
              <a:t>Colossians 9:9-10</a:t>
            </a:r>
          </a:p>
        </p:txBody>
      </p:sp>
    </p:spTree>
    <p:extLst>
      <p:ext uri="{BB962C8B-B14F-4D97-AF65-F5344CB8AC3E}">
        <p14:creationId xmlns:p14="http://schemas.microsoft.com/office/powerpoint/2010/main" val="30673334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643" y="1143000"/>
            <a:ext cx="11130715" cy="4572000"/>
          </a:xfrm>
        </p:spPr>
        <p:txBody>
          <a:bodyPr>
            <a:noAutofit/>
          </a:bodyPr>
          <a:lstStyle/>
          <a:p>
            <a:pPr marL="0" indent="0" algn="ctr">
              <a:buNone/>
            </a:pPr>
            <a:r>
              <a:rPr lang="en-US" sz="5000" b="1" i="1" baseline="30000" dirty="0">
                <a:latin typeface="Arial" panose="020B0604020202020204" pitchFamily="34" charset="0"/>
                <a:cs typeface="Arial" panose="020B0604020202020204" pitchFamily="34" charset="0"/>
              </a:rPr>
              <a:t>10</a:t>
            </a:r>
            <a:r>
              <a:rPr lang="en-US" sz="5000" i="1" dirty="0">
                <a:latin typeface="Arial" panose="020B0604020202020204" pitchFamily="34" charset="0"/>
                <a:cs typeface="Arial" panose="020B0604020202020204" pitchFamily="34" charset="0"/>
              </a:rPr>
              <a:t> And we pray this in order that </a:t>
            </a:r>
            <a:r>
              <a:rPr lang="en-US" sz="5000" b="1" i="1" dirty="0">
                <a:solidFill>
                  <a:srgbClr val="FFC000"/>
                </a:solidFill>
                <a:latin typeface="Arial" panose="020B0604020202020204" pitchFamily="34" charset="0"/>
                <a:cs typeface="Arial" panose="020B0604020202020204" pitchFamily="34" charset="0"/>
              </a:rPr>
              <a:t>you may live a life worthy of the Lord and may please him in every way: bearing fruit in every good work, growing in the knowledge of God.</a:t>
            </a:r>
          </a:p>
          <a:p>
            <a:pPr marL="0" indent="0" algn="ctr">
              <a:buNone/>
            </a:pPr>
            <a:r>
              <a:rPr lang="en-US" sz="5000" b="1" i="1" dirty="0">
                <a:solidFill>
                  <a:srgbClr val="FFC000"/>
                </a:solidFill>
                <a:latin typeface="Arial" panose="020B0604020202020204" pitchFamily="34" charset="0"/>
                <a:cs typeface="Arial" panose="020B0604020202020204" pitchFamily="34" charset="0"/>
              </a:rPr>
              <a:t>Colossians 9:9-10</a:t>
            </a:r>
          </a:p>
        </p:txBody>
      </p:sp>
    </p:spTree>
    <p:extLst>
      <p:ext uri="{BB962C8B-B14F-4D97-AF65-F5344CB8AC3E}">
        <p14:creationId xmlns:p14="http://schemas.microsoft.com/office/powerpoint/2010/main" val="25167311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848AD4E6-211F-CD4A-9B70-0D941741F0F9}"/>
              </a:ext>
            </a:extLst>
          </p:cNvPr>
          <p:cNvSpPr txBox="1">
            <a:spLocks/>
          </p:cNvSpPr>
          <p:nvPr/>
        </p:nvSpPr>
        <p:spPr bwMode="auto">
          <a:xfrm>
            <a:off x="661271" y="228600"/>
            <a:ext cx="1092112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FFF00"/>
                </a:solidFill>
                <a:latin typeface="Franklin Gothic Book" panose="020B05030201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kern="0" dirty="0">
                <a:solidFill>
                  <a:srgbClr val="FFC000"/>
                </a:solidFill>
                <a:latin typeface="Arial" panose="020B0604020202020204" pitchFamily="34" charset="0"/>
                <a:cs typeface="Arial" panose="020B0604020202020204" pitchFamily="34" charset="0"/>
              </a:rPr>
              <a:t>WHAT ARE THE REQUIREMENTS TO ATTAIN THE ANOINTING?</a:t>
            </a:r>
          </a:p>
        </p:txBody>
      </p:sp>
      <p:sp>
        <p:nvSpPr>
          <p:cNvPr id="6" name="Content Placeholder 2"/>
          <p:cNvSpPr txBox="1">
            <a:spLocks/>
          </p:cNvSpPr>
          <p:nvPr/>
        </p:nvSpPr>
        <p:spPr>
          <a:xfrm>
            <a:off x="674842" y="2209800"/>
            <a:ext cx="10972800" cy="4457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914400" indent="-914400">
              <a:buClr>
                <a:schemeClr val="tx1"/>
              </a:buClr>
              <a:buFont typeface="Arial" panose="020B0604020202020204" pitchFamily="34" charset="0"/>
              <a:buAutoNum type="arabicPeriod"/>
            </a:pPr>
            <a:r>
              <a:rPr lang="en-US" sz="4600" b="1" spc="300" dirty="0">
                <a:solidFill>
                  <a:srgbClr val="FFC000"/>
                </a:solidFill>
                <a:latin typeface="Arial" panose="020B0604020202020204" pitchFamily="34" charset="0"/>
                <a:cs typeface="Arial" panose="020B0604020202020204" pitchFamily="34" charset="0"/>
              </a:rPr>
              <a:t>DISCIPLINE</a:t>
            </a:r>
            <a:r>
              <a:rPr lang="en-US" sz="4600" dirty="0">
                <a:solidFill>
                  <a:srgbClr val="002060"/>
                </a:solidFill>
                <a:latin typeface="Arial" panose="020B0604020202020204" pitchFamily="34" charset="0"/>
                <a:cs typeface="Arial" panose="020B0604020202020204" pitchFamily="34" charset="0"/>
              </a:rPr>
              <a:t> </a:t>
            </a:r>
            <a:r>
              <a:rPr lang="en-US" sz="4600" dirty="0">
                <a:latin typeface="Arial" panose="020B0604020202020204" pitchFamily="34" charset="0"/>
                <a:cs typeface="Arial" panose="020B0604020202020204" pitchFamily="34" charset="0"/>
              </a:rPr>
              <a:t>in pursuing a deep prayer life.</a:t>
            </a:r>
          </a:p>
          <a:p>
            <a:pPr marL="914400" indent="-914400">
              <a:buClr>
                <a:schemeClr val="tx1"/>
              </a:buClr>
              <a:buFont typeface="Arial" panose="020B0604020202020204" pitchFamily="34" charset="0"/>
              <a:buAutoNum type="arabicPeriod"/>
            </a:pPr>
            <a:r>
              <a:rPr lang="en-US" sz="4800" b="1" spc="300" dirty="0">
                <a:solidFill>
                  <a:srgbClr val="FFC000"/>
                </a:solidFill>
                <a:latin typeface="Arial" panose="020B0604020202020204" pitchFamily="34" charset="0"/>
                <a:cs typeface="Arial" panose="020B0604020202020204" pitchFamily="34" charset="0"/>
              </a:rPr>
              <a:t>TRUE</a:t>
            </a:r>
            <a:r>
              <a:rPr lang="en-US" sz="4800" dirty="0">
                <a:solidFill>
                  <a:srgbClr val="002060"/>
                </a:solidFill>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rPr>
              <a:t>Spiritual meditation on the Word of God.</a:t>
            </a:r>
          </a:p>
        </p:txBody>
      </p:sp>
    </p:spTree>
    <p:extLst>
      <p:ext uri="{BB962C8B-B14F-4D97-AF65-F5344CB8AC3E}">
        <p14:creationId xmlns:p14="http://schemas.microsoft.com/office/powerpoint/2010/main" val="23550971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642" y="1466850"/>
            <a:ext cx="11130715" cy="3924300"/>
          </a:xfrm>
        </p:spPr>
        <p:txBody>
          <a:bodyPr>
            <a:noAutofit/>
          </a:bodyPr>
          <a:lstStyle/>
          <a:p>
            <a:pPr marL="0" indent="0" algn="ctr">
              <a:buNone/>
            </a:pPr>
            <a:r>
              <a:rPr lang="en-US" sz="4400" i="1" dirty="0">
                <a:latin typeface="Arial" panose="020B0604020202020204" pitchFamily="34" charset="0"/>
                <a:cs typeface="Arial" panose="020B0604020202020204" pitchFamily="34" charset="0"/>
              </a:rPr>
              <a:t>Do not let this Book of the Law depart from your mouth; meditate on it day and night, </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so that you may be careful to do </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everything written in it. Then you will be prosperous and successful.</a:t>
            </a:r>
          </a:p>
          <a:p>
            <a:pPr marL="0" indent="0" algn="ctr">
              <a:buNone/>
            </a:pPr>
            <a:r>
              <a:rPr lang="en-US" sz="4400" b="1" i="1" dirty="0">
                <a:solidFill>
                  <a:srgbClr val="FFC000"/>
                </a:solidFill>
                <a:latin typeface="Arial" panose="020B0604020202020204" pitchFamily="34" charset="0"/>
                <a:cs typeface="Arial" panose="020B0604020202020204" pitchFamily="34" charset="0"/>
              </a:rPr>
              <a:t>Joshua 1:8</a:t>
            </a:r>
          </a:p>
        </p:txBody>
      </p:sp>
    </p:spTree>
    <p:extLst>
      <p:ext uri="{BB962C8B-B14F-4D97-AF65-F5344CB8AC3E}">
        <p14:creationId xmlns:p14="http://schemas.microsoft.com/office/powerpoint/2010/main" val="15925466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848AD4E6-211F-CD4A-9B70-0D941741F0F9}"/>
              </a:ext>
            </a:extLst>
          </p:cNvPr>
          <p:cNvSpPr txBox="1">
            <a:spLocks/>
          </p:cNvSpPr>
          <p:nvPr/>
        </p:nvSpPr>
        <p:spPr bwMode="auto">
          <a:xfrm>
            <a:off x="661271" y="228600"/>
            <a:ext cx="1092112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FFF00"/>
                </a:solidFill>
                <a:latin typeface="Franklin Gothic Book" panose="020B05030201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kern="0" dirty="0">
                <a:solidFill>
                  <a:srgbClr val="FFC000"/>
                </a:solidFill>
                <a:latin typeface="Arial" panose="020B0604020202020204" pitchFamily="34" charset="0"/>
                <a:cs typeface="Arial" panose="020B0604020202020204" pitchFamily="34" charset="0"/>
              </a:rPr>
              <a:t>WHAT ARE THE REQUIREMENTS TO ATTAIN THE ANOINTING?</a:t>
            </a:r>
          </a:p>
        </p:txBody>
      </p:sp>
      <p:sp>
        <p:nvSpPr>
          <p:cNvPr id="6" name="Content Placeholder 2"/>
          <p:cNvSpPr txBox="1">
            <a:spLocks/>
          </p:cNvSpPr>
          <p:nvPr/>
        </p:nvSpPr>
        <p:spPr>
          <a:xfrm>
            <a:off x="674842" y="2209800"/>
            <a:ext cx="10972800" cy="4457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914400" indent="-914400">
              <a:buClr>
                <a:schemeClr val="tx1"/>
              </a:buClr>
              <a:buFont typeface="Arial" panose="020B0604020202020204" pitchFamily="34" charset="0"/>
              <a:buAutoNum type="arabicPeriod"/>
            </a:pPr>
            <a:r>
              <a:rPr lang="en-US" sz="4600" b="1" spc="300" dirty="0">
                <a:solidFill>
                  <a:srgbClr val="FFC000"/>
                </a:solidFill>
                <a:latin typeface="Arial" panose="020B0604020202020204" pitchFamily="34" charset="0"/>
                <a:cs typeface="Arial" panose="020B0604020202020204" pitchFamily="34" charset="0"/>
              </a:rPr>
              <a:t>DISCIPLINE</a:t>
            </a:r>
            <a:r>
              <a:rPr lang="en-US" sz="4600" dirty="0">
                <a:solidFill>
                  <a:srgbClr val="FFC000"/>
                </a:solidFill>
                <a:latin typeface="Arial" panose="020B0604020202020204" pitchFamily="34" charset="0"/>
                <a:cs typeface="Arial" panose="020B0604020202020204" pitchFamily="34" charset="0"/>
              </a:rPr>
              <a:t> </a:t>
            </a:r>
            <a:r>
              <a:rPr lang="en-US" sz="4600" dirty="0">
                <a:latin typeface="Arial" panose="020B0604020202020204" pitchFamily="34" charset="0"/>
                <a:cs typeface="Arial" panose="020B0604020202020204" pitchFamily="34" charset="0"/>
              </a:rPr>
              <a:t>in pursuing a deep prayer life.</a:t>
            </a:r>
          </a:p>
          <a:p>
            <a:pPr marL="914400" indent="-914400">
              <a:buClr>
                <a:schemeClr val="tx1"/>
              </a:buClr>
              <a:buFont typeface="Arial" panose="020B0604020202020204" pitchFamily="34" charset="0"/>
              <a:buAutoNum type="arabicPeriod"/>
            </a:pPr>
            <a:r>
              <a:rPr lang="en-US" sz="4800" b="1" spc="300" dirty="0">
                <a:solidFill>
                  <a:srgbClr val="FFC000"/>
                </a:solidFill>
                <a:latin typeface="Arial" panose="020B0604020202020204" pitchFamily="34" charset="0"/>
                <a:cs typeface="Arial" panose="020B0604020202020204" pitchFamily="34" charset="0"/>
              </a:rPr>
              <a:t>TRUE</a:t>
            </a:r>
            <a:r>
              <a:rPr lang="en-US" sz="4800" dirty="0">
                <a:solidFill>
                  <a:srgbClr val="002060"/>
                </a:solidFill>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rPr>
              <a:t>Spiritual meditation on the Word of God.</a:t>
            </a:r>
          </a:p>
          <a:p>
            <a:pPr marL="914400" indent="-914400">
              <a:buClr>
                <a:schemeClr val="tx1"/>
              </a:buClr>
              <a:buFont typeface="Arial" panose="020B0604020202020204" pitchFamily="34" charset="0"/>
              <a:buAutoNum type="arabicPeriod"/>
            </a:pPr>
            <a:r>
              <a:rPr lang="en-US" sz="4800" b="1" spc="300" dirty="0">
                <a:solidFill>
                  <a:srgbClr val="FFC000"/>
                </a:solidFill>
                <a:latin typeface="Arial" panose="020B0604020202020204" pitchFamily="34" charset="0"/>
                <a:cs typeface="Arial" panose="020B0604020202020204" pitchFamily="34" charset="0"/>
              </a:rPr>
              <a:t>RIGHTEOUSNESS</a:t>
            </a:r>
            <a:r>
              <a:rPr lang="en-US" sz="4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07123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642" y="2019300"/>
            <a:ext cx="11130715" cy="2819400"/>
          </a:xfrm>
        </p:spPr>
        <p:txBody>
          <a:bodyPr>
            <a:noAutofit/>
          </a:bodyPr>
          <a:lstStyle/>
          <a:p>
            <a:pPr marL="0" indent="0" algn="ctr">
              <a:buNone/>
            </a:pPr>
            <a:r>
              <a:rPr lang="en-US" sz="4400" i="1" dirty="0">
                <a:latin typeface="Arial" panose="020B0604020202020204" pitchFamily="34" charset="0"/>
                <a:cs typeface="Arial" panose="020B0604020202020204" pitchFamily="34" charset="0"/>
              </a:rPr>
              <a:t>The Lord delight in a way man whose steps made firm, though he stumble he will not fall, for the hand of the Lord will uphold Him.</a:t>
            </a:r>
          </a:p>
          <a:p>
            <a:pPr marL="0" indent="0" algn="ctr">
              <a:buNone/>
            </a:pPr>
            <a:r>
              <a:rPr lang="en-US" sz="4400" b="1" i="1" dirty="0">
                <a:solidFill>
                  <a:srgbClr val="FFC000"/>
                </a:solidFill>
                <a:latin typeface="Arial" panose="020B0604020202020204" pitchFamily="34" charset="0"/>
                <a:cs typeface="Arial" panose="020B0604020202020204" pitchFamily="34" charset="0"/>
              </a:rPr>
              <a:t>Psalm 37:23</a:t>
            </a:r>
          </a:p>
        </p:txBody>
      </p:sp>
    </p:spTree>
    <p:extLst>
      <p:ext uri="{BB962C8B-B14F-4D97-AF65-F5344CB8AC3E}">
        <p14:creationId xmlns:p14="http://schemas.microsoft.com/office/powerpoint/2010/main" val="699324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61271" y="2488928"/>
            <a:ext cx="9244729" cy="1077218"/>
          </a:xfrm>
          <a:prstGeom prst="rect">
            <a:avLst/>
          </a:prstGeom>
          <a:noFill/>
          <a:ln w="9525">
            <a:noFill/>
            <a:miter lim="800000"/>
            <a:headEnd/>
            <a:tailEnd/>
          </a:ln>
          <a:effectLst/>
        </p:spPr>
        <p:txBody>
          <a:bodyPr wrap="square">
            <a:spAutoFit/>
            <a:scene3d>
              <a:camera prst="orthographicFront"/>
              <a:lightRig rig="threePt" dir="t"/>
            </a:scene3d>
            <a:sp3d contourW="38100"/>
          </a:bodyPr>
          <a:lstStyle/>
          <a:p>
            <a:pPr marL="342900" indent="-342900" eaLnBrk="1" hangingPunct="1">
              <a:lnSpc>
                <a:spcPct val="80000"/>
              </a:lnSpc>
              <a:defRPr/>
            </a:pPr>
            <a:r>
              <a:rPr lang="en-US" sz="4000" dirty="0">
                <a:latin typeface="Arial" panose="020B0604020202020204" pitchFamily="34" charset="0"/>
                <a:cs typeface="Arial" panose="020B0604020202020204" pitchFamily="34" charset="0"/>
              </a:rPr>
              <a:t>1. Keep a </a:t>
            </a:r>
            <a:r>
              <a:rPr lang="en-US" sz="4000" b="1" spc="300" dirty="0">
                <a:solidFill>
                  <a:srgbClr val="FFC000"/>
                </a:solidFill>
                <a:latin typeface="Arial" panose="020B0604020202020204" pitchFamily="34" charset="0"/>
                <a:cs typeface="Arial" panose="020B0604020202020204" pitchFamily="34" charset="0"/>
              </a:rPr>
              <a:t>HUMBLE</a:t>
            </a:r>
            <a:r>
              <a:rPr lang="en-US" sz="4000" dirty="0">
                <a:latin typeface="Arial" panose="020B0604020202020204" pitchFamily="34" charset="0"/>
                <a:cs typeface="Arial" panose="020B0604020202020204" pitchFamily="34" charset="0"/>
              </a:rPr>
              <a:t> heart at all times.   	(e.g. Satan in Ezekiel 28:14)</a:t>
            </a:r>
          </a:p>
        </p:txBody>
      </p:sp>
      <p:sp>
        <p:nvSpPr>
          <p:cNvPr id="5" name="Rectangle 4"/>
          <p:cNvSpPr>
            <a:spLocks noChangeArrowheads="1"/>
          </p:cNvSpPr>
          <p:nvPr/>
        </p:nvSpPr>
        <p:spPr bwMode="auto">
          <a:xfrm>
            <a:off x="661270" y="4343400"/>
            <a:ext cx="11302129" cy="1077218"/>
          </a:xfrm>
          <a:prstGeom prst="rect">
            <a:avLst/>
          </a:prstGeom>
          <a:noFill/>
          <a:ln w="9525">
            <a:noFill/>
            <a:miter lim="800000"/>
            <a:headEnd/>
            <a:tailEnd/>
          </a:ln>
          <a:effectLst/>
        </p:spPr>
        <p:txBody>
          <a:bodyPr wrap="square">
            <a:spAutoFit/>
            <a:scene3d>
              <a:camera prst="orthographicFront"/>
              <a:lightRig rig="threePt" dir="t"/>
            </a:scene3d>
            <a:sp3d contourW="44450"/>
          </a:bodyPr>
          <a:lstStyle/>
          <a:p>
            <a:pPr marL="342900" indent="-342900" eaLnBrk="1" hangingPunct="1">
              <a:lnSpc>
                <a:spcPct val="80000"/>
              </a:lnSpc>
              <a:defRPr/>
            </a:pPr>
            <a:r>
              <a:rPr lang="en-US" sz="4000" dirty="0">
                <a:latin typeface="Arial" panose="020B0604020202020204" pitchFamily="34" charset="0"/>
                <a:cs typeface="Arial" panose="020B0604020202020204" pitchFamily="34" charset="0"/>
              </a:rPr>
              <a:t>2. Remain </a:t>
            </a:r>
            <a:r>
              <a:rPr lang="en-US" sz="4000" b="1" spc="300" dirty="0">
                <a:solidFill>
                  <a:srgbClr val="FFC000"/>
                </a:solidFill>
                <a:latin typeface="Arial" panose="020B0604020202020204" pitchFamily="34" charset="0"/>
                <a:cs typeface="Arial" panose="020B0604020202020204" pitchFamily="34" charset="0"/>
              </a:rPr>
              <a:t>OPEN</a:t>
            </a:r>
            <a:r>
              <a:rPr lang="en-US" sz="4000" dirty="0">
                <a:latin typeface="Arial" panose="020B0604020202020204" pitchFamily="34" charset="0"/>
                <a:cs typeface="Arial" panose="020B0604020202020204" pitchFamily="34" charset="0"/>
              </a:rPr>
              <a:t> to the specific and different ways the Spirit may lead us to </a:t>
            </a:r>
            <a:r>
              <a:rPr lang="en-US" sz="4000" b="1" spc="300" dirty="0">
                <a:solidFill>
                  <a:srgbClr val="FFC000"/>
                </a:solidFill>
                <a:latin typeface="Arial" panose="020B0604020202020204" pitchFamily="34" charset="0"/>
                <a:cs typeface="Arial" panose="020B0604020202020204" pitchFamily="34" charset="0"/>
              </a:rPr>
              <a:t>SAVE</a:t>
            </a:r>
            <a:r>
              <a:rPr lang="en-US" sz="4000" dirty="0">
                <a:latin typeface="Arial" panose="020B0604020202020204" pitchFamily="34" charset="0"/>
                <a:cs typeface="Arial" panose="020B0604020202020204" pitchFamily="34" charset="0"/>
              </a:rPr>
              <a:t> souls.</a:t>
            </a:r>
          </a:p>
        </p:txBody>
      </p:sp>
      <p:sp>
        <p:nvSpPr>
          <p:cNvPr id="8" name="Title 1">
            <a:extLst>
              <a:ext uri="{FF2B5EF4-FFF2-40B4-BE49-F238E27FC236}">
                <a16:creationId xmlns:a16="http://schemas.microsoft.com/office/drawing/2014/main" xmlns="" id="{848AD4E6-211F-CD4A-9B70-0D941741F0F9}"/>
              </a:ext>
            </a:extLst>
          </p:cNvPr>
          <p:cNvSpPr txBox="1">
            <a:spLocks/>
          </p:cNvSpPr>
          <p:nvPr/>
        </p:nvSpPr>
        <p:spPr bwMode="auto">
          <a:xfrm>
            <a:off x="661271" y="228600"/>
            <a:ext cx="1092112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FFF00"/>
                </a:solidFill>
                <a:latin typeface="Franklin Gothic Book" panose="020B05030201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kern="0" dirty="0">
                <a:solidFill>
                  <a:srgbClr val="FFC000"/>
                </a:solidFill>
                <a:latin typeface="Arial" panose="020B0604020202020204" pitchFamily="34" charset="0"/>
                <a:cs typeface="Arial" panose="020B0604020202020204" pitchFamily="34" charset="0"/>
              </a:rPr>
              <a:t>HOW TO MAINTAIN THE ANOINTING?</a:t>
            </a:r>
          </a:p>
        </p:txBody>
      </p:sp>
    </p:spTree>
    <p:extLst>
      <p:ext uri="{BB962C8B-B14F-4D97-AF65-F5344CB8AC3E}">
        <p14:creationId xmlns:p14="http://schemas.microsoft.com/office/powerpoint/2010/main" val="26716704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848AD4E6-211F-CD4A-9B70-0D941741F0F9}"/>
              </a:ext>
            </a:extLst>
          </p:cNvPr>
          <p:cNvSpPr txBox="1">
            <a:spLocks/>
          </p:cNvSpPr>
          <p:nvPr/>
        </p:nvSpPr>
        <p:spPr bwMode="auto">
          <a:xfrm>
            <a:off x="661271" y="228600"/>
            <a:ext cx="1092112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FFF00"/>
                </a:solidFill>
                <a:latin typeface="Franklin Gothic Book" panose="020B05030201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kern="0" dirty="0">
                <a:solidFill>
                  <a:srgbClr val="FFC000"/>
                </a:solidFill>
                <a:latin typeface="Arial" panose="020B0604020202020204" pitchFamily="34" charset="0"/>
                <a:cs typeface="Arial" panose="020B0604020202020204" pitchFamily="34" charset="0"/>
              </a:rPr>
              <a:t>WHAT ARE THE PURPOSES OF ANOINTING?</a:t>
            </a:r>
          </a:p>
        </p:txBody>
      </p:sp>
      <p:sp>
        <p:nvSpPr>
          <p:cNvPr id="6" name="Content Placeholder 2"/>
          <p:cNvSpPr txBox="1">
            <a:spLocks/>
          </p:cNvSpPr>
          <p:nvPr/>
        </p:nvSpPr>
        <p:spPr>
          <a:xfrm>
            <a:off x="661271" y="2209800"/>
            <a:ext cx="10972800" cy="4457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742950" indent="-742950">
              <a:spcBef>
                <a:spcPct val="0"/>
              </a:spcBef>
              <a:buFont typeface="+mj-lt"/>
              <a:buAutoNum type="arabicPeriod"/>
            </a:pPr>
            <a:r>
              <a:rPr lang="en-US" altLang="en-US" sz="4600" dirty="0">
                <a:latin typeface="Arial" panose="020B0604020202020204" pitchFamily="34" charset="0"/>
                <a:cs typeface="Arial" panose="020B0604020202020204" pitchFamily="34" charset="0"/>
              </a:rPr>
              <a:t>To enable people </a:t>
            </a:r>
            <a:r>
              <a:rPr lang="en-US" altLang="en-US" sz="4600" b="1" dirty="0">
                <a:solidFill>
                  <a:srgbClr val="FFC000"/>
                </a:solidFill>
                <a:latin typeface="Arial" panose="020B0604020202020204" pitchFamily="34" charset="0"/>
                <a:cs typeface="Arial" panose="020B0604020202020204" pitchFamily="34" charset="0"/>
              </a:rPr>
              <a:t>PERFORM</a:t>
            </a:r>
            <a:r>
              <a:rPr lang="en-US" altLang="en-US" sz="4600" dirty="0">
                <a:latin typeface="Arial" panose="020B0604020202020204" pitchFamily="34" charset="0"/>
                <a:cs typeface="Arial" panose="020B0604020202020204" pitchFamily="34" charset="0"/>
              </a:rPr>
              <a:t> their </a:t>
            </a:r>
            <a:r>
              <a:rPr lang="en-US" altLang="en-US" sz="4600" b="1" dirty="0">
                <a:solidFill>
                  <a:srgbClr val="FFC000"/>
                </a:solidFill>
                <a:latin typeface="Arial" panose="020B0604020202020204" pitchFamily="34" charset="0"/>
                <a:cs typeface="Arial" panose="020B0604020202020204" pitchFamily="34" charset="0"/>
              </a:rPr>
              <a:t>MINISTRIES</a:t>
            </a:r>
            <a:r>
              <a:rPr lang="en-US" altLang="en-US" sz="4600" dirty="0">
                <a:solidFill>
                  <a:srgbClr val="002060"/>
                </a:solidFill>
                <a:latin typeface="Arial" panose="020B0604020202020204" pitchFamily="34" charset="0"/>
                <a:cs typeface="Arial" panose="020B0604020202020204" pitchFamily="34" charset="0"/>
              </a:rPr>
              <a:t> </a:t>
            </a:r>
            <a:r>
              <a:rPr lang="en-US" altLang="en-US" sz="4600" dirty="0">
                <a:latin typeface="Arial" panose="020B0604020202020204" pitchFamily="34" charset="0"/>
                <a:cs typeface="Arial" panose="020B0604020202020204" pitchFamily="34" charset="0"/>
              </a:rPr>
              <a:t>unto the Lord.</a:t>
            </a:r>
            <a:br>
              <a:rPr lang="en-US" altLang="en-US" sz="4600" dirty="0">
                <a:latin typeface="Arial" panose="020B0604020202020204" pitchFamily="34" charset="0"/>
                <a:cs typeface="Arial" panose="020B0604020202020204" pitchFamily="34" charset="0"/>
              </a:rPr>
            </a:br>
            <a:endParaRPr lang="en-US" altLang="en-US" sz="4600" dirty="0">
              <a:latin typeface="Arial" panose="020B0604020202020204" pitchFamily="34" charset="0"/>
              <a:cs typeface="Arial" panose="020B0604020202020204" pitchFamily="34" charset="0"/>
            </a:endParaRPr>
          </a:p>
          <a:p>
            <a:pPr marL="742950" indent="-742950">
              <a:spcBef>
                <a:spcPct val="0"/>
              </a:spcBef>
              <a:buFont typeface="+mj-lt"/>
              <a:buAutoNum type="arabicPeriod"/>
            </a:pPr>
            <a:r>
              <a:rPr lang="en-US" altLang="en-US" sz="4600" dirty="0">
                <a:latin typeface="Arial" panose="020B0604020202020204" pitchFamily="34" charset="0"/>
                <a:cs typeface="Arial" panose="020B0604020202020204" pitchFamily="34" charset="0"/>
              </a:rPr>
              <a:t>To </a:t>
            </a:r>
            <a:r>
              <a:rPr lang="en-US" altLang="en-US" sz="4600" b="1" dirty="0">
                <a:solidFill>
                  <a:srgbClr val="FFC000"/>
                </a:solidFill>
                <a:latin typeface="Arial" panose="020B0604020202020204" pitchFamily="34" charset="0"/>
                <a:cs typeface="Arial" panose="020B0604020202020204" pitchFamily="34" charset="0"/>
              </a:rPr>
              <a:t>GLORIFY</a:t>
            </a:r>
            <a:r>
              <a:rPr lang="en-US" altLang="en-US" sz="4600" dirty="0">
                <a:latin typeface="Arial" panose="020B0604020202020204" pitchFamily="34" charset="0"/>
                <a:cs typeface="Arial" panose="020B0604020202020204" pitchFamily="34" charset="0"/>
              </a:rPr>
              <a:t> the Lord and not man. </a:t>
            </a:r>
            <a:br>
              <a:rPr lang="en-US" altLang="en-US" sz="4600" dirty="0">
                <a:latin typeface="Arial" panose="020B0604020202020204" pitchFamily="34" charset="0"/>
                <a:cs typeface="Arial" panose="020B0604020202020204" pitchFamily="34" charset="0"/>
              </a:rPr>
            </a:br>
            <a:r>
              <a:rPr lang="en-US" altLang="en-US" sz="4600" dirty="0">
                <a:latin typeface="Arial" panose="020B0604020202020204" pitchFamily="34" charset="0"/>
                <a:cs typeface="Arial" panose="020B0604020202020204" pitchFamily="34" charset="0"/>
              </a:rPr>
              <a:t>(Isaiah 61: 1-3)</a:t>
            </a:r>
          </a:p>
        </p:txBody>
      </p:sp>
    </p:spTree>
    <p:extLst>
      <p:ext uri="{BB962C8B-B14F-4D97-AF65-F5344CB8AC3E}">
        <p14:creationId xmlns:p14="http://schemas.microsoft.com/office/powerpoint/2010/main" val="4536365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848AD4E6-211F-CD4A-9B70-0D941741F0F9}"/>
              </a:ext>
            </a:extLst>
          </p:cNvPr>
          <p:cNvSpPr txBox="1">
            <a:spLocks/>
          </p:cNvSpPr>
          <p:nvPr/>
        </p:nvSpPr>
        <p:spPr bwMode="auto">
          <a:xfrm>
            <a:off x="661271" y="228600"/>
            <a:ext cx="1092112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FFF00"/>
                </a:solidFill>
                <a:latin typeface="Franklin Gothic Book" panose="020B05030201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kern="0" dirty="0">
                <a:solidFill>
                  <a:srgbClr val="FFC000"/>
                </a:solidFill>
                <a:latin typeface="Arial" panose="020B0604020202020204" pitchFamily="34" charset="0"/>
                <a:cs typeface="Arial" panose="020B0604020202020204" pitchFamily="34" charset="0"/>
              </a:rPr>
              <a:t>WHAT ARE THE PURPOSES OF ANOINTING?</a:t>
            </a:r>
          </a:p>
        </p:txBody>
      </p:sp>
      <p:sp>
        <p:nvSpPr>
          <p:cNvPr id="6" name="Content Placeholder 2"/>
          <p:cNvSpPr txBox="1">
            <a:spLocks/>
          </p:cNvSpPr>
          <p:nvPr/>
        </p:nvSpPr>
        <p:spPr>
          <a:xfrm>
            <a:off x="661271" y="2209800"/>
            <a:ext cx="11073530" cy="445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742950" indent="-742950">
              <a:spcBef>
                <a:spcPct val="0"/>
              </a:spcBef>
              <a:buFont typeface="+mj-lt"/>
              <a:buAutoNum type="arabicPeriod" startAt="3"/>
            </a:pPr>
            <a:r>
              <a:rPr lang="en-US" altLang="en-US" sz="4600" dirty="0">
                <a:latin typeface="Arial" panose="020B0604020202020204" pitchFamily="34" charset="0"/>
                <a:cs typeface="Arial" panose="020B0604020202020204" pitchFamily="34" charset="0"/>
              </a:rPr>
              <a:t>To</a:t>
            </a:r>
            <a:r>
              <a:rPr lang="en-US" altLang="en-US" sz="4600" dirty="0">
                <a:solidFill>
                  <a:srgbClr val="002060"/>
                </a:solidFill>
                <a:latin typeface="Arial" panose="020B0604020202020204" pitchFamily="34" charset="0"/>
                <a:cs typeface="Arial" panose="020B0604020202020204" pitchFamily="34" charset="0"/>
              </a:rPr>
              <a:t> </a:t>
            </a:r>
            <a:r>
              <a:rPr lang="en-US" altLang="en-US" sz="4600" b="1" dirty="0">
                <a:solidFill>
                  <a:srgbClr val="FFC000"/>
                </a:solidFill>
                <a:latin typeface="Arial" panose="020B0604020202020204" pitchFamily="34" charset="0"/>
                <a:cs typeface="Arial" panose="020B0604020202020204" pitchFamily="34" charset="0"/>
              </a:rPr>
              <a:t>QUALIFY</a:t>
            </a:r>
            <a:r>
              <a:rPr lang="en-US" altLang="en-US" sz="4600" dirty="0">
                <a:solidFill>
                  <a:srgbClr val="002060"/>
                </a:solidFill>
                <a:latin typeface="Arial" panose="020B0604020202020204" pitchFamily="34" charset="0"/>
                <a:cs typeface="Arial" panose="020B0604020202020204" pitchFamily="34" charset="0"/>
              </a:rPr>
              <a:t> </a:t>
            </a:r>
            <a:r>
              <a:rPr lang="en-US" altLang="en-US" sz="4600" dirty="0">
                <a:latin typeface="Arial" panose="020B0604020202020204" pitchFamily="34" charset="0"/>
                <a:cs typeface="Arial" panose="020B0604020202020204" pitchFamily="34" charset="0"/>
              </a:rPr>
              <a:t>people for the ministries.</a:t>
            </a:r>
            <a:br>
              <a:rPr lang="en-US" altLang="en-US" sz="4600" dirty="0">
                <a:latin typeface="Arial" panose="020B0604020202020204" pitchFamily="34" charset="0"/>
                <a:cs typeface="Arial" panose="020B0604020202020204" pitchFamily="34" charset="0"/>
              </a:rPr>
            </a:br>
            <a:r>
              <a:rPr lang="en-US" altLang="en-US" sz="4600" dirty="0">
                <a:latin typeface="Arial" panose="020B0604020202020204" pitchFamily="34" charset="0"/>
                <a:cs typeface="Arial" panose="020B0604020202020204" pitchFamily="34" charset="0"/>
              </a:rPr>
              <a:t>(Exodus 40: 15)</a:t>
            </a:r>
          </a:p>
          <a:p>
            <a:pPr marL="742950" indent="-742950">
              <a:spcBef>
                <a:spcPct val="0"/>
              </a:spcBef>
              <a:buFont typeface="+mj-lt"/>
              <a:buAutoNum type="arabicPeriod" startAt="3"/>
            </a:pPr>
            <a:endParaRPr lang="en-US" altLang="en-US" sz="4600" dirty="0">
              <a:latin typeface="Arial" panose="020B0604020202020204" pitchFamily="34" charset="0"/>
              <a:cs typeface="Arial" panose="020B0604020202020204" pitchFamily="34" charset="0"/>
            </a:endParaRPr>
          </a:p>
          <a:p>
            <a:pPr marL="742950" indent="-742950">
              <a:spcBef>
                <a:spcPct val="0"/>
              </a:spcBef>
              <a:buFont typeface="+mj-lt"/>
              <a:buAutoNum type="arabicPeriod" startAt="3"/>
            </a:pPr>
            <a:r>
              <a:rPr lang="en-US" altLang="en-US" sz="4600" dirty="0">
                <a:latin typeface="Arial" panose="020B0604020202020204" pitchFamily="34" charset="0"/>
                <a:cs typeface="Arial" panose="020B0604020202020204" pitchFamily="34" charset="0"/>
              </a:rPr>
              <a:t>To</a:t>
            </a:r>
            <a:r>
              <a:rPr lang="en-US" altLang="en-US" sz="4600" dirty="0">
                <a:solidFill>
                  <a:srgbClr val="002060"/>
                </a:solidFill>
                <a:latin typeface="Arial" panose="020B0604020202020204" pitchFamily="34" charset="0"/>
                <a:cs typeface="Arial" panose="020B0604020202020204" pitchFamily="34" charset="0"/>
              </a:rPr>
              <a:t> </a:t>
            </a:r>
            <a:r>
              <a:rPr lang="en-US" altLang="en-US" sz="4600" b="1" dirty="0">
                <a:solidFill>
                  <a:srgbClr val="FFC000"/>
                </a:solidFill>
                <a:latin typeface="Arial" panose="020B0604020202020204" pitchFamily="34" charset="0"/>
                <a:cs typeface="Arial" panose="020B0604020202020204" pitchFamily="34" charset="0"/>
              </a:rPr>
              <a:t>EMPOWER</a:t>
            </a:r>
            <a:r>
              <a:rPr lang="en-US" altLang="en-US" sz="4600" dirty="0">
                <a:solidFill>
                  <a:srgbClr val="002060"/>
                </a:solidFill>
                <a:latin typeface="Arial" panose="020B0604020202020204" pitchFamily="34" charset="0"/>
                <a:cs typeface="Arial" panose="020B0604020202020204" pitchFamily="34" charset="0"/>
              </a:rPr>
              <a:t> </a:t>
            </a:r>
            <a:r>
              <a:rPr lang="en-US" altLang="en-US" sz="4600" dirty="0">
                <a:latin typeface="Arial" panose="020B0604020202020204" pitchFamily="34" charset="0"/>
                <a:cs typeface="Arial" panose="020B0604020202020204" pitchFamily="34" charset="0"/>
              </a:rPr>
              <a:t>the Christians with the </a:t>
            </a:r>
            <a:r>
              <a:rPr lang="en-US" altLang="en-US" sz="4600" b="1" dirty="0">
                <a:solidFill>
                  <a:srgbClr val="FFC000"/>
                </a:solidFill>
                <a:latin typeface="Arial" panose="020B0604020202020204" pitchFamily="34" charset="0"/>
                <a:cs typeface="Arial" panose="020B0604020202020204" pitchFamily="34" charset="0"/>
              </a:rPr>
              <a:t>GIFTS</a:t>
            </a:r>
            <a:r>
              <a:rPr lang="en-US" altLang="en-US" sz="4600" dirty="0">
                <a:latin typeface="Arial" panose="020B0604020202020204" pitchFamily="34" charset="0"/>
                <a:cs typeface="Arial" panose="020B0604020202020204" pitchFamily="34" charset="0"/>
              </a:rPr>
              <a:t> and </a:t>
            </a:r>
            <a:r>
              <a:rPr lang="en-US" altLang="en-US" sz="4600" b="1" dirty="0">
                <a:solidFill>
                  <a:srgbClr val="FFC000"/>
                </a:solidFill>
                <a:latin typeface="Arial" panose="020B0604020202020204" pitchFamily="34" charset="0"/>
                <a:cs typeface="Arial" panose="020B0604020202020204" pitchFamily="34" charset="0"/>
              </a:rPr>
              <a:t>MINISTRIES</a:t>
            </a:r>
            <a:r>
              <a:rPr lang="en-US" altLang="en-US" sz="4600" dirty="0">
                <a:latin typeface="Arial" panose="020B0604020202020204" pitchFamily="34" charset="0"/>
                <a:cs typeface="Arial" panose="020B0604020202020204" pitchFamily="34" charset="0"/>
              </a:rPr>
              <a:t> of the Lord. (1 Corinthians 12; Ephesians 4: 11-12)</a:t>
            </a:r>
          </a:p>
        </p:txBody>
      </p:sp>
    </p:spTree>
    <p:extLst>
      <p:ext uri="{BB962C8B-B14F-4D97-AF65-F5344CB8AC3E}">
        <p14:creationId xmlns:p14="http://schemas.microsoft.com/office/powerpoint/2010/main" val="12747023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594255" y="672524"/>
            <a:ext cx="11003490" cy="634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4400" dirty="0">
                <a:solidFill>
                  <a:srgbClr val="FFC000"/>
                </a:solidFill>
              </a:rPr>
              <a:t>Do you want to be </a:t>
            </a:r>
            <a:r>
              <a:rPr lang="en-US" altLang="en-US" sz="4400" b="1" spc="300" dirty="0"/>
              <a:t>SUCCESSFUL</a:t>
            </a:r>
            <a:r>
              <a:rPr lang="en-US" altLang="en-US" sz="4400" dirty="0">
                <a:solidFill>
                  <a:srgbClr val="002060"/>
                </a:solidFill>
              </a:rPr>
              <a:t> </a:t>
            </a:r>
            <a:r>
              <a:rPr lang="en-US" altLang="en-US" sz="4400" dirty="0">
                <a:solidFill>
                  <a:srgbClr val="FFC000"/>
                </a:solidFill>
              </a:rPr>
              <a:t>in life?</a:t>
            </a:r>
          </a:p>
        </p:txBody>
      </p:sp>
      <p:sp>
        <p:nvSpPr>
          <p:cNvPr id="13317" name="Rectangle 5"/>
          <p:cNvSpPr>
            <a:spLocks noChangeArrowheads="1"/>
          </p:cNvSpPr>
          <p:nvPr/>
        </p:nvSpPr>
        <p:spPr bwMode="auto">
          <a:xfrm>
            <a:off x="970209" y="1759322"/>
            <a:ext cx="5483180" cy="75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pPr>
            <a:r>
              <a:rPr lang="en-US" altLang="en-US" sz="5400" dirty="0">
                <a:solidFill>
                  <a:srgbClr val="FFC000"/>
                </a:solidFill>
              </a:rPr>
              <a:t> </a:t>
            </a:r>
            <a:r>
              <a:rPr lang="en-US" altLang="en-US" sz="5400" b="1" spc="300" dirty="0">
                <a:solidFill>
                  <a:srgbClr val="FFC000"/>
                </a:solidFill>
              </a:rPr>
              <a:t>SECULAR</a:t>
            </a:r>
            <a:r>
              <a:rPr lang="en-US" altLang="en-US" sz="5400" dirty="0">
                <a:solidFill>
                  <a:srgbClr val="FFC000"/>
                </a:solidFill>
              </a:rPr>
              <a:t>:</a:t>
            </a:r>
          </a:p>
        </p:txBody>
      </p:sp>
      <p:sp>
        <p:nvSpPr>
          <p:cNvPr id="13318" name="Rectangle 6"/>
          <p:cNvSpPr>
            <a:spLocks noChangeArrowheads="1"/>
          </p:cNvSpPr>
          <p:nvPr/>
        </p:nvSpPr>
        <p:spPr bwMode="auto">
          <a:xfrm>
            <a:off x="970209" y="4581634"/>
            <a:ext cx="6570371" cy="757130"/>
          </a:xfrm>
          <a:prstGeom prst="rect">
            <a:avLst/>
          </a:prstGeom>
          <a:noFill/>
          <a:ln w="9525">
            <a:noFill/>
            <a:miter lim="800000"/>
            <a:headEnd/>
            <a:tailEnd/>
          </a:ln>
          <a:effectLst/>
        </p:spPr>
        <p:txBody>
          <a:bodyPr wrap="square">
            <a:spAutoFit/>
          </a:bodyPr>
          <a:lstStyle/>
          <a:p>
            <a:pPr eaLnBrk="1" hangingPunct="1">
              <a:lnSpc>
                <a:spcPct val="80000"/>
              </a:lnSpc>
              <a:buFontTx/>
              <a:buChar char="•"/>
              <a:defRPr/>
            </a:pPr>
            <a:r>
              <a:rPr lang="en-US" sz="5400" b="1" dirty="0">
                <a:solidFill>
                  <a:srgbClr val="FFC000"/>
                </a:solidFill>
                <a:latin typeface="Arial" panose="020B0604020202020204" pitchFamily="34" charset="0"/>
                <a:cs typeface="Arial" panose="020B0604020202020204" pitchFamily="34" charset="0"/>
              </a:rPr>
              <a:t> </a:t>
            </a:r>
            <a:r>
              <a:rPr lang="en-US" sz="5400" b="1" spc="300" dirty="0">
                <a:solidFill>
                  <a:srgbClr val="FFC000"/>
                </a:solidFill>
                <a:latin typeface="Arial" panose="020B0604020202020204" pitchFamily="34" charset="0"/>
                <a:cs typeface="Arial" panose="020B0604020202020204" pitchFamily="34" charset="0"/>
              </a:rPr>
              <a:t>SPIRITUAL</a:t>
            </a:r>
            <a:r>
              <a:rPr lang="en-US" sz="5400" dirty="0">
                <a:solidFill>
                  <a:srgbClr val="FFC000"/>
                </a:solidFill>
                <a:latin typeface="Arial" panose="020B0604020202020204" pitchFamily="34" charset="0"/>
                <a:cs typeface="Arial" panose="020B0604020202020204" pitchFamily="34" charset="0"/>
              </a:rPr>
              <a:t>:</a:t>
            </a:r>
          </a:p>
        </p:txBody>
      </p:sp>
      <p:sp>
        <p:nvSpPr>
          <p:cNvPr id="13320" name="Rectangle 8"/>
          <p:cNvSpPr>
            <a:spLocks noChangeArrowheads="1"/>
          </p:cNvSpPr>
          <p:nvPr/>
        </p:nvSpPr>
        <p:spPr bwMode="auto">
          <a:xfrm>
            <a:off x="1368380" y="2619950"/>
            <a:ext cx="8305800" cy="634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4400" dirty="0"/>
              <a:t>study; improve our skills;</a:t>
            </a:r>
          </a:p>
        </p:txBody>
      </p:sp>
      <p:sp>
        <p:nvSpPr>
          <p:cNvPr id="13321" name="Rectangle 9"/>
          <p:cNvSpPr>
            <a:spLocks noChangeArrowheads="1"/>
          </p:cNvSpPr>
          <p:nvPr/>
        </p:nvSpPr>
        <p:spPr bwMode="auto">
          <a:xfrm>
            <a:off x="1387430" y="3480578"/>
            <a:ext cx="8763000" cy="634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4400" dirty="0"/>
              <a:t>extra curricular activities</a:t>
            </a:r>
          </a:p>
        </p:txBody>
      </p:sp>
      <p:sp>
        <p:nvSpPr>
          <p:cNvPr id="13325" name="Rectangle 13"/>
          <p:cNvSpPr>
            <a:spLocks noChangeArrowheads="1"/>
          </p:cNvSpPr>
          <p:nvPr/>
        </p:nvSpPr>
        <p:spPr bwMode="auto">
          <a:xfrm>
            <a:off x="1368380" y="5423212"/>
            <a:ext cx="9753600" cy="634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4400" b="1" spc="300" dirty="0"/>
              <a:t>ANOINTING</a:t>
            </a:r>
            <a:r>
              <a:rPr lang="en-US" altLang="en-US" sz="4400" dirty="0"/>
              <a:t> of the Holy Spirit</a:t>
            </a:r>
          </a:p>
        </p:txBody>
      </p:sp>
      <p:sp>
        <p:nvSpPr>
          <p:cNvPr id="8" name="Rectangle 4">
            <a:extLst>
              <a:ext uri="{FF2B5EF4-FFF2-40B4-BE49-F238E27FC236}">
                <a16:creationId xmlns:a16="http://schemas.microsoft.com/office/drawing/2014/main" xmlns="" id="{2B679621-255D-45A8-88A2-0BA4DA32F217}"/>
              </a:ext>
            </a:extLst>
          </p:cNvPr>
          <p:cNvSpPr>
            <a:spLocks noChangeArrowheads="1"/>
          </p:cNvSpPr>
          <p:nvPr/>
        </p:nvSpPr>
        <p:spPr bwMode="auto">
          <a:xfrm>
            <a:off x="594255" y="685800"/>
            <a:ext cx="11003490" cy="634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4400" dirty="0">
                <a:solidFill>
                  <a:srgbClr val="FFC000"/>
                </a:solidFill>
              </a:rPr>
              <a:t>Do you want to be </a:t>
            </a:r>
            <a:r>
              <a:rPr lang="en-US" altLang="en-US" sz="4400" b="1" spc="300" dirty="0"/>
              <a:t>SUCCESSFUL</a:t>
            </a:r>
            <a:r>
              <a:rPr lang="en-US" altLang="en-US" sz="4400" dirty="0">
                <a:solidFill>
                  <a:srgbClr val="002060"/>
                </a:solidFill>
              </a:rPr>
              <a:t> </a:t>
            </a:r>
            <a:r>
              <a:rPr lang="en-US" altLang="en-US" sz="4400" dirty="0">
                <a:solidFill>
                  <a:srgbClr val="FFC000"/>
                </a:solidFill>
              </a:rPr>
              <a:t>in life?</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left)">
                                      <p:cBhvr>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wipe(left)">
                                      <p:cBhvr>
                                        <p:cTn id="12" dur="500"/>
                                        <p:tgtEl>
                                          <p:spTgt spid="13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wipe(left)">
                                      <p:cBhvr>
                                        <p:cTn id="17" dur="500"/>
                                        <p:tgtEl>
                                          <p:spTgt spid="133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20"/>
                                        </p:tgtEl>
                                        <p:attrNameLst>
                                          <p:attrName>style.visibility</p:attrName>
                                        </p:attrNameLst>
                                      </p:cBhvr>
                                      <p:to>
                                        <p:strVal val="visible"/>
                                      </p:to>
                                    </p:set>
                                    <p:animEffect transition="in" filter="wipe(left)">
                                      <p:cBhvr>
                                        <p:cTn id="22" dur="500"/>
                                        <p:tgtEl>
                                          <p:spTgt spid="133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21"/>
                                        </p:tgtEl>
                                        <p:attrNameLst>
                                          <p:attrName>style.visibility</p:attrName>
                                        </p:attrNameLst>
                                      </p:cBhvr>
                                      <p:to>
                                        <p:strVal val="visible"/>
                                      </p:to>
                                    </p:set>
                                    <p:animEffect transition="in" filter="wipe(left)">
                                      <p:cBhvr>
                                        <p:cTn id="27" dur="500"/>
                                        <p:tgtEl>
                                          <p:spTgt spid="133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25"/>
                                        </p:tgtEl>
                                        <p:attrNameLst>
                                          <p:attrName>style.visibility</p:attrName>
                                        </p:attrNameLst>
                                      </p:cBhvr>
                                      <p:to>
                                        <p:strVal val="visible"/>
                                      </p:to>
                                    </p:set>
                                    <p:animEffect transition="in" filter="wipe(left)">
                                      <p:cBhvr>
                                        <p:cTn id="32" dur="500"/>
                                        <p:tgtEl>
                                          <p:spTgt spid="133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20" grpId="0"/>
      <p:bldP spid="13321" grpId="0"/>
      <p:bldP spid="1332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10"/>
          <p:cNvSpPr>
            <a:spLocks noChangeArrowheads="1"/>
          </p:cNvSpPr>
          <p:nvPr/>
        </p:nvSpPr>
        <p:spPr bwMode="auto">
          <a:xfrm>
            <a:off x="762000" y="1790682"/>
            <a:ext cx="10363200" cy="2800767"/>
          </a:xfrm>
          <a:prstGeom prst="rect">
            <a:avLst/>
          </a:prstGeom>
          <a:noFill/>
          <a:ln w="57150">
            <a:solidFill>
              <a:schemeClr val="bg1"/>
            </a:solidFill>
            <a:miter lim="800000"/>
            <a:headEnd/>
            <a:tailEnd/>
          </a:ln>
          <a:effectLst/>
        </p:spPr>
        <p:txBody>
          <a:bodyPr wrap="square">
            <a:spAutoFit/>
            <a:scene3d>
              <a:camera prst="orthographicFront"/>
              <a:lightRig rig="threePt" dir="t"/>
            </a:scene3d>
            <a:sp3d contourW="12700"/>
          </a:bodyPr>
          <a:lstStyle/>
          <a:p>
            <a:pPr algn="ctr" eaLnBrk="1" hangingPunct="1">
              <a:defRPr/>
            </a:pPr>
            <a:r>
              <a:rPr lang="en-US" sz="4400" dirty="0">
                <a:effectLst/>
                <a:latin typeface="Arial" panose="020B0604020202020204" pitchFamily="34" charset="0"/>
                <a:cs typeface="Arial" panose="020B0604020202020204" pitchFamily="34" charset="0"/>
              </a:rPr>
              <a:t>Schools, seminaries will teach us the “</a:t>
            </a:r>
            <a:r>
              <a:rPr lang="en-US" sz="4400" b="1" dirty="0">
                <a:solidFill>
                  <a:srgbClr val="FFC000"/>
                </a:solidFill>
                <a:effectLst/>
                <a:latin typeface="Arial" panose="020B0604020202020204" pitchFamily="34" charset="0"/>
                <a:cs typeface="Arial" panose="020B0604020202020204" pitchFamily="34" charset="0"/>
              </a:rPr>
              <a:t>HOW TO DO IT</a:t>
            </a:r>
            <a:r>
              <a:rPr lang="en-US" sz="4400" dirty="0">
                <a:effectLst/>
                <a:latin typeface="Arial" panose="020B0604020202020204" pitchFamily="34" charset="0"/>
                <a:cs typeface="Arial" panose="020B0604020202020204" pitchFamily="34" charset="0"/>
              </a:rPr>
              <a:t>” principles: how to baptize, conduct child dedication and funeral service; and church growth.</a:t>
            </a:r>
          </a:p>
        </p:txBody>
      </p:sp>
      <p:sp>
        <p:nvSpPr>
          <p:cNvPr id="10" name="Rectangle 11"/>
          <p:cNvSpPr>
            <a:spLocks noChangeArrowheads="1"/>
          </p:cNvSpPr>
          <p:nvPr/>
        </p:nvSpPr>
        <p:spPr bwMode="auto">
          <a:xfrm>
            <a:off x="762000" y="5157180"/>
            <a:ext cx="10363200" cy="634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0"/>
              </a:spcBef>
              <a:buFontTx/>
              <a:buNone/>
            </a:pPr>
            <a:r>
              <a:rPr lang="en-US" altLang="en-US" sz="4400" dirty="0"/>
              <a:t>What if the </a:t>
            </a:r>
            <a:r>
              <a:rPr lang="en-US" altLang="en-US" sz="4400" b="1" i="1" dirty="0"/>
              <a:t>“</a:t>
            </a:r>
            <a:r>
              <a:rPr lang="en-US" altLang="en-US" sz="4400" b="1" i="1" dirty="0">
                <a:solidFill>
                  <a:srgbClr val="FFC000"/>
                </a:solidFill>
              </a:rPr>
              <a:t>how to</a:t>
            </a:r>
            <a:r>
              <a:rPr lang="en-US" altLang="en-US" sz="4400" b="1" i="1" dirty="0"/>
              <a:t>” </a:t>
            </a:r>
            <a:r>
              <a:rPr lang="en-US" altLang="en-US" sz="4400" dirty="0"/>
              <a:t>does not </a:t>
            </a:r>
            <a:r>
              <a:rPr lang="en-US" altLang="en-US" sz="4400" b="1" dirty="0">
                <a:solidFill>
                  <a:srgbClr val="FFC000"/>
                </a:solidFill>
              </a:rPr>
              <a:t>WORK</a:t>
            </a:r>
            <a:r>
              <a:rPr lang="en-US" altLang="en-US" sz="4400" dirty="0"/>
              <a:t>?</a:t>
            </a:r>
            <a:r>
              <a:rPr lang="en-US" altLang="en-US" sz="4400" dirty="0">
                <a:solidFill>
                  <a:schemeClr val="bg1"/>
                </a:solidFill>
              </a:rPr>
              <a:t> </a:t>
            </a:r>
          </a:p>
        </p:txBody>
      </p:sp>
      <p:sp>
        <p:nvSpPr>
          <p:cNvPr id="6" name="Rectangle 4">
            <a:extLst>
              <a:ext uri="{FF2B5EF4-FFF2-40B4-BE49-F238E27FC236}">
                <a16:creationId xmlns:a16="http://schemas.microsoft.com/office/drawing/2014/main" xmlns="" id="{54E15F89-54D6-46AC-A43A-E6DC4C72045A}"/>
              </a:ext>
            </a:extLst>
          </p:cNvPr>
          <p:cNvSpPr>
            <a:spLocks noChangeArrowheads="1"/>
          </p:cNvSpPr>
          <p:nvPr/>
        </p:nvSpPr>
        <p:spPr bwMode="auto">
          <a:xfrm>
            <a:off x="594255" y="685800"/>
            <a:ext cx="11003490" cy="634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4400" dirty="0">
                <a:solidFill>
                  <a:srgbClr val="FFC000"/>
                </a:solidFill>
              </a:rPr>
              <a:t>Do you want to be </a:t>
            </a:r>
            <a:r>
              <a:rPr lang="en-US" altLang="en-US" sz="4400" b="1" spc="300" dirty="0"/>
              <a:t>SUCCESSFUL</a:t>
            </a:r>
            <a:r>
              <a:rPr lang="en-US" altLang="en-US" sz="4400" dirty="0">
                <a:solidFill>
                  <a:srgbClr val="002060"/>
                </a:solidFill>
              </a:rPr>
              <a:t> </a:t>
            </a:r>
            <a:r>
              <a:rPr lang="en-US" altLang="en-US" sz="4400" dirty="0">
                <a:solidFill>
                  <a:srgbClr val="FFC000"/>
                </a:solidFill>
              </a:rPr>
              <a:t>in life?</a:t>
            </a:r>
          </a:p>
        </p:txBody>
      </p:sp>
    </p:spTree>
    <p:extLst>
      <p:ext uri="{BB962C8B-B14F-4D97-AF65-F5344CB8AC3E}">
        <p14:creationId xmlns:p14="http://schemas.microsoft.com/office/powerpoint/2010/main" val="22078925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C7B3286-18E2-3640-B97B-D3A0F6E73F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680320" y="2209800"/>
            <a:ext cx="11740280" cy="4361626"/>
          </a:xfrm>
        </p:spPr>
        <p:txBody>
          <a:bodyPr>
            <a:noAutofit/>
          </a:bodyPr>
          <a:lstStyle/>
          <a:p>
            <a:pPr marL="0" indent="0">
              <a:buNone/>
            </a:pPr>
            <a:r>
              <a:rPr lang="en-US" sz="3800" dirty="0">
                <a:latin typeface="Arial" panose="020B0604020202020204" pitchFamily="34" charset="0"/>
                <a:cs typeface="Arial" panose="020B0604020202020204" pitchFamily="34" charset="0"/>
              </a:rPr>
              <a:t>1. Mere </a:t>
            </a:r>
            <a:r>
              <a:rPr lang="en-US" sz="3800" b="1" dirty="0">
                <a:solidFill>
                  <a:srgbClr val="FFC000"/>
                </a:solidFill>
                <a:latin typeface="Arial" panose="020B0604020202020204" pitchFamily="34" charset="0"/>
                <a:cs typeface="Arial" panose="020B0604020202020204" pitchFamily="34" charset="0"/>
              </a:rPr>
              <a:t>ABILITY</a:t>
            </a:r>
            <a:r>
              <a:rPr lang="en-US" sz="3800" dirty="0">
                <a:latin typeface="Arial" panose="020B0604020202020204" pitchFamily="34" charset="0"/>
                <a:cs typeface="Arial" panose="020B0604020202020204" pitchFamily="34" charset="0"/>
              </a:rPr>
              <a:t> or talent.</a:t>
            </a:r>
          </a:p>
          <a:p>
            <a:pPr marL="0" indent="0">
              <a:buNone/>
            </a:pPr>
            <a:r>
              <a:rPr lang="en-US" sz="3800" dirty="0">
                <a:latin typeface="Arial" panose="020B0604020202020204" pitchFamily="34" charset="0"/>
                <a:cs typeface="Arial" panose="020B0604020202020204" pitchFamily="34" charset="0"/>
              </a:rPr>
              <a:t>2. </a:t>
            </a:r>
            <a:r>
              <a:rPr lang="en-US" sz="3800" b="1" dirty="0">
                <a:solidFill>
                  <a:srgbClr val="FFC000"/>
                </a:solidFill>
                <a:latin typeface="Arial" panose="020B0604020202020204" pitchFamily="34" charset="0"/>
                <a:cs typeface="Arial" panose="020B0604020202020204" pitchFamily="34" charset="0"/>
              </a:rPr>
              <a:t>PROFESSIONALISM</a:t>
            </a:r>
            <a:r>
              <a:rPr lang="en-US" sz="3800" dirty="0">
                <a:latin typeface="Arial" panose="020B0604020202020204" pitchFamily="34" charset="0"/>
                <a:cs typeface="Arial" panose="020B0604020202020204" pitchFamily="34" charset="0"/>
              </a:rPr>
              <a:t> or a good voice/music.</a:t>
            </a:r>
          </a:p>
          <a:p>
            <a:pPr marL="0" indent="0">
              <a:buNone/>
            </a:pPr>
            <a:r>
              <a:rPr lang="en-US" sz="3800" dirty="0">
                <a:latin typeface="Arial" panose="020B0604020202020204" pitchFamily="34" charset="0"/>
                <a:cs typeface="Arial" panose="020B0604020202020204" pitchFamily="34" charset="0"/>
              </a:rPr>
              <a:t>3. Good </a:t>
            </a:r>
            <a:r>
              <a:rPr lang="en-US" sz="3800" b="1" dirty="0">
                <a:solidFill>
                  <a:srgbClr val="FFC000"/>
                </a:solidFill>
                <a:latin typeface="Arial" panose="020B0604020202020204" pitchFamily="34" charset="0"/>
                <a:cs typeface="Arial" panose="020B0604020202020204" pitchFamily="34" charset="0"/>
              </a:rPr>
              <a:t>SPEAKING</a:t>
            </a:r>
            <a:r>
              <a:rPr lang="en-US" sz="3800" dirty="0">
                <a:latin typeface="Arial" panose="020B0604020202020204" pitchFamily="34" charset="0"/>
                <a:cs typeface="Arial" panose="020B0604020202020204" pitchFamily="34" charset="0"/>
              </a:rPr>
              <a:t> technique.</a:t>
            </a:r>
          </a:p>
          <a:p>
            <a:pPr marL="0" indent="0">
              <a:buNone/>
            </a:pPr>
            <a:r>
              <a:rPr lang="en-US" sz="3800" dirty="0">
                <a:latin typeface="Arial" panose="020B0604020202020204" pitchFamily="34" charset="0"/>
                <a:cs typeface="Arial" panose="020B0604020202020204" pitchFamily="34" charset="0"/>
              </a:rPr>
              <a:t>4. Direct result of good </a:t>
            </a:r>
            <a:r>
              <a:rPr lang="en-US" sz="3800" b="1" dirty="0">
                <a:solidFill>
                  <a:srgbClr val="FFC000"/>
                </a:solidFill>
                <a:latin typeface="Arial" panose="020B0604020202020204" pitchFamily="34" charset="0"/>
                <a:cs typeface="Arial" panose="020B0604020202020204" pitchFamily="34" charset="0"/>
              </a:rPr>
              <a:t>EDUCATION</a:t>
            </a:r>
            <a:r>
              <a:rPr lang="en-US" sz="3800" dirty="0">
                <a:latin typeface="Arial" panose="020B0604020202020204" pitchFamily="34" charset="0"/>
                <a:cs typeface="Arial" panose="020B0604020202020204" pitchFamily="34" charset="0"/>
              </a:rPr>
              <a:t>.</a:t>
            </a:r>
          </a:p>
          <a:p>
            <a:pPr marL="0" indent="0">
              <a:buNone/>
            </a:pPr>
            <a:r>
              <a:rPr lang="en-US" sz="3800" dirty="0">
                <a:latin typeface="Arial" panose="020B0604020202020204" pitchFamily="34" charset="0"/>
                <a:cs typeface="Arial" panose="020B0604020202020204" pitchFamily="34" charset="0"/>
              </a:rPr>
              <a:t>5. Mere </a:t>
            </a:r>
            <a:r>
              <a:rPr lang="en-US" sz="3800" b="1" dirty="0">
                <a:solidFill>
                  <a:srgbClr val="FFC000"/>
                </a:solidFill>
                <a:latin typeface="Arial" panose="020B0604020202020204" pitchFamily="34" charset="0"/>
                <a:cs typeface="Arial" panose="020B0604020202020204" pitchFamily="34" charset="0"/>
              </a:rPr>
              <a:t>EMOTIONALISM</a:t>
            </a:r>
            <a:r>
              <a:rPr lang="en-US" sz="3800" dirty="0">
                <a:latin typeface="Arial" panose="020B0604020202020204" pitchFamily="34" charset="0"/>
                <a:cs typeface="Arial" panose="020B0604020202020204" pitchFamily="34" charset="0"/>
              </a:rPr>
              <a:t>.</a:t>
            </a:r>
          </a:p>
          <a:p>
            <a:pPr marL="0" indent="0">
              <a:buNone/>
            </a:pPr>
            <a:r>
              <a:rPr lang="en-US" sz="3800" dirty="0">
                <a:latin typeface="Arial" panose="020B0604020202020204" pitchFamily="34" charset="0"/>
                <a:cs typeface="Arial" panose="020B0604020202020204" pitchFamily="34" charset="0"/>
              </a:rPr>
              <a:t>6. Quiet </a:t>
            </a:r>
            <a:r>
              <a:rPr lang="en-US" sz="3800" b="1" dirty="0">
                <a:solidFill>
                  <a:srgbClr val="FFC000"/>
                </a:solidFill>
                <a:latin typeface="Arial" panose="020B0604020202020204" pitchFamily="34" charset="0"/>
                <a:cs typeface="Arial" panose="020B0604020202020204" pitchFamily="34" charset="0"/>
              </a:rPr>
              <a:t>RELIGIOUS</a:t>
            </a:r>
            <a:r>
              <a:rPr lang="en-US" sz="3800" dirty="0">
                <a:solidFill>
                  <a:srgbClr val="002060"/>
                </a:solidFill>
                <a:latin typeface="Arial" panose="020B0604020202020204" pitchFamily="34" charset="0"/>
                <a:cs typeface="Arial" panose="020B0604020202020204" pitchFamily="34" charset="0"/>
              </a:rPr>
              <a:t> </a:t>
            </a:r>
            <a:r>
              <a:rPr lang="en-US" sz="3800" dirty="0">
                <a:latin typeface="Arial" panose="020B0604020202020204" pitchFamily="34" charset="0"/>
                <a:cs typeface="Arial" panose="020B0604020202020204" pitchFamily="34" charset="0"/>
              </a:rPr>
              <a:t>meeting; or pa-spiritual effect.</a:t>
            </a:r>
          </a:p>
        </p:txBody>
      </p:sp>
      <p:sp>
        <p:nvSpPr>
          <p:cNvPr id="10" name="Title 1"/>
          <p:cNvSpPr txBox="1">
            <a:spLocks/>
          </p:cNvSpPr>
          <p:nvPr/>
        </p:nvSpPr>
        <p:spPr bwMode="auto">
          <a:xfrm>
            <a:off x="680321" y="1143000"/>
            <a:ext cx="3429000" cy="78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FFF00"/>
                </a:solidFill>
                <a:latin typeface="Franklin Gothic Book" panose="020B05030201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kern="0" dirty="0">
                <a:solidFill>
                  <a:schemeClr val="tx1"/>
                </a:solidFill>
                <a:latin typeface="Arial" panose="020B0604020202020204" pitchFamily="34" charset="0"/>
                <a:cs typeface="Arial" panose="020B0604020202020204" pitchFamily="34" charset="0"/>
              </a:rPr>
              <a:t>IT IS NOT:</a:t>
            </a:r>
          </a:p>
        </p:txBody>
      </p:sp>
      <p:sp>
        <p:nvSpPr>
          <p:cNvPr id="7" name="Title 1">
            <a:extLst>
              <a:ext uri="{FF2B5EF4-FFF2-40B4-BE49-F238E27FC236}">
                <a16:creationId xmlns:a16="http://schemas.microsoft.com/office/drawing/2014/main" xmlns="" id="{848AD4E6-211F-CD4A-9B70-0D941741F0F9}"/>
              </a:ext>
            </a:extLst>
          </p:cNvPr>
          <p:cNvSpPr txBox="1">
            <a:spLocks/>
          </p:cNvSpPr>
          <p:nvPr/>
        </p:nvSpPr>
        <p:spPr bwMode="auto">
          <a:xfrm>
            <a:off x="680320" y="25936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FFF00"/>
                </a:solidFill>
                <a:latin typeface="Franklin Gothic Book" panose="020B05030201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000" b="1" kern="0" dirty="0">
                <a:solidFill>
                  <a:srgbClr val="FFC000"/>
                </a:solidFill>
                <a:latin typeface="Arial" panose="020B0604020202020204" pitchFamily="34" charset="0"/>
                <a:cs typeface="Arial" panose="020B0604020202020204" pitchFamily="34" charset="0"/>
              </a:rPr>
              <a:t>WHAT IS ANOINTING?</a:t>
            </a:r>
          </a:p>
        </p:txBody>
      </p:sp>
    </p:spTree>
    <p:extLst>
      <p:ext uri="{BB962C8B-B14F-4D97-AF65-F5344CB8AC3E}">
        <p14:creationId xmlns:p14="http://schemas.microsoft.com/office/powerpoint/2010/main" val="29376818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609600" y="1752600"/>
            <a:ext cx="10287000"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4000" b="1" spc="300" dirty="0">
                <a:solidFill>
                  <a:srgbClr val="FFC000"/>
                </a:solidFill>
              </a:rPr>
              <a:t>ANOINTING</a:t>
            </a:r>
            <a:r>
              <a:rPr lang="en-US" altLang="en-US" sz="4000" dirty="0">
                <a:solidFill>
                  <a:srgbClr val="FFFF00"/>
                </a:solidFill>
              </a:rPr>
              <a:t> </a:t>
            </a:r>
            <a:r>
              <a:rPr lang="en-US" altLang="en-US" sz="4000" dirty="0"/>
              <a:t>=</a:t>
            </a:r>
            <a:r>
              <a:rPr lang="en-US" altLang="en-US" sz="4000" dirty="0">
                <a:solidFill>
                  <a:srgbClr val="FFFF00"/>
                </a:solidFill>
              </a:rPr>
              <a:t> </a:t>
            </a:r>
            <a:r>
              <a:rPr lang="en-US" altLang="en-US" sz="4000" b="1" spc="300" dirty="0">
                <a:solidFill>
                  <a:srgbClr val="FFC000"/>
                </a:solidFill>
              </a:rPr>
              <a:t>HUMBLE</a:t>
            </a:r>
            <a:r>
              <a:rPr lang="en-US" altLang="en-US" sz="4000" dirty="0">
                <a:solidFill>
                  <a:srgbClr val="FFFF00"/>
                </a:solidFill>
              </a:rPr>
              <a:t> </a:t>
            </a:r>
            <a:r>
              <a:rPr lang="en-US" altLang="en-US" sz="4000" dirty="0"/>
              <a:t>+</a:t>
            </a:r>
            <a:r>
              <a:rPr lang="en-US" altLang="en-US" sz="4000" dirty="0">
                <a:solidFill>
                  <a:srgbClr val="FFFF00"/>
                </a:solidFill>
              </a:rPr>
              <a:t> </a:t>
            </a:r>
            <a:r>
              <a:rPr lang="en-US" altLang="en-US" sz="4000" b="1" spc="300" dirty="0">
                <a:solidFill>
                  <a:srgbClr val="FFC000"/>
                </a:solidFill>
              </a:rPr>
              <a:t>BROKEN</a:t>
            </a:r>
            <a:r>
              <a:rPr lang="en-US" altLang="en-US" sz="4000" dirty="0">
                <a:solidFill>
                  <a:srgbClr val="FFFF00"/>
                </a:solidFill>
              </a:rPr>
              <a:t>  </a:t>
            </a:r>
            <a:r>
              <a:rPr lang="en-US" altLang="en-US" sz="4000" dirty="0"/>
              <a:t>Heart 			                (born-out of)</a:t>
            </a:r>
          </a:p>
        </p:txBody>
      </p:sp>
      <p:sp>
        <p:nvSpPr>
          <p:cNvPr id="7" name="Rectangle 7"/>
          <p:cNvSpPr>
            <a:spLocks noChangeArrowheads="1"/>
          </p:cNvSpPr>
          <p:nvPr/>
        </p:nvSpPr>
        <p:spPr bwMode="auto">
          <a:xfrm>
            <a:off x="666750" y="2932906"/>
            <a:ext cx="3581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r>
              <a:rPr lang="en-US" altLang="en-US" sz="4000" dirty="0"/>
              <a:t>It is: </a:t>
            </a:r>
            <a:r>
              <a:rPr lang="en-US" altLang="en-US" sz="4000" b="1" dirty="0">
                <a:solidFill>
                  <a:srgbClr val="FFC000"/>
                </a:solidFill>
              </a:rPr>
              <a:t>Hebrew</a:t>
            </a:r>
          </a:p>
        </p:txBody>
      </p:sp>
      <p:sp>
        <p:nvSpPr>
          <p:cNvPr id="9" name="Rectangle 9"/>
          <p:cNvSpPr>
            <a:spLocks noChangeArrowheads="1"/>
          </p:cNvSpPr>
          <p:nvPr/>
        </p:nvSpPr>
        <p:spPr bwMode="auto">
          <a:xfrm>
            <a:off x="609600" y="3809205"/>
            <a:ext cx="6781800" cy="584775"/>
          </a:xfrm>
          <a:prstGeom prst="rect">
            <a:avLst/>
          </a:prstGeom>
          <a:noFill/>
          <a:ln w="9525">
            <a:noFill/>
            <a:miter lim="800000"/>
            <a:headEnd/>
            <a:tailEnd/>
          </a:ln>
          <a:effectLst/>
        </p:spPr>
        <p:txBody>
          <a:bodyPr>
            <a:spAutoFit/>
          </a:bodyPr>
          <a:lstStyle/>
          <a:p>
            <a:pPr eaLnBrk="1" hangingPunct="1">
              <a:lnSpc>
                <a:spcPct val="80000"/>
              </a:lnSpc>
              <a:buClr>
                <a:schemeClr val="tx1"/>
              </a:buClr>
              <a:buFontTx/>
              <a:buChar char="•"/>
              <a:defRPr/>
            </a:pPr>
            <a:r>
              <a:rPr lang="en-US" sz="4000" b="1" dirty="0">
                <a:solidFill>
                  <a:srgbClr val="002060"/>
                </a:solidFill>
                <a:latin typeface="Arial" panose="020B0604020202020204" pitchFamily="34" charset="0"/>
                <a:cs typeface="Arial" panose="020B0604020202020204" pitchFamily="34" charset="0"/>
              </a:rPr>
              <a:t> </a:t>
            </a:r>
            <a:r>
              <a:rPr lang="en-US" sz="4000" b="1" spc="300" dirty="0">
                <a:solidFill>
                  <a:srgbClr val="FFC000"/>
                </a:solidFill>
                <a:latin typeface="Arial" panose="020B0604020202020204" pitchFamily="34" charset="0"/>
                <a:cs typeface="Arial" panose="020B0604020202020204" pitchFamily="34" charset="0"/>
              </a:rPr>
              <a:t>BALAL</a:t>
            </a:r>
            <a:r>
              <a:rPr lang="en-US" sz="4000" b="1" spc="300" dirty="0">
                <a:solidFill>
                  <a:srgbClr val="002060"/>
                </a:solidFill>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to overflow.</a:t>
            </a:r>
          </a:p>
        </p:txBody>
      </p:sp>
      <p:sp>
        <p:nvSpPr>
          <p:cNvPr id="11" name="Rectangle 10"/>
          <p:cNvSpPr>
            <a:spLocks noChangeArrowheads="1"/>
          </p:cNvSpPr>
          <p:nvPr/>
        </p:nvSpPr>
        <p:spPr bwMode="auto">
          <a:xfrm>
            <a:off x="609600" y="4479924"/>
            <a:ext cx="7696200" cy="579438"/>
          </a:xfrm>
          <a:prstGeom prst="rect">
            <a:avLst/>
          </a:prstGeom>
          <a:noFill/>
          <a:ln w="9525">
            <a:noFill/>
            <a:miter lim="800000"/>
            <a:headEnd/>
            <a:tailEnd/>
          </a:ln>
          <a:effectLst/>
        </p:spPr>
        <p:txBody>
          <a:bodyPr>
            <a:spAutoFit/>
          </a:bodyPr>
          <a:lstStyle/>
          <a:p>
            <a:pPr eaLnBrk="1" hangingPunct="1">
              <a:lnSpc>
                <a:spcPct val="80000"/>
              </a:lnSpc>
              <a:buClr>
                <a:schemeClr val="tx1"/>
              </a:buClr>
              <a:buFontTx/>
              <a:buChar char="•"/>
              <a:defRPr/>
            </a:pPr>
            <a:r>
              <a:rPr lang="en-US" sz="4000" b="1" dirty="0">
                <a:latin typeface="Arial" panose="020B0604020202020204" pitchFamily="34" charset="0"/>
                <a:cs typeface="Arial" panose="020B0604020202020204" pitchFamily="34" charset="0"/>
              </a:rPr>
              <a:t> </a:t>
            </a:r>
            <a:r>
              <a:rPr lang="en-US" sz="4000" b="1" spc="300" dirty="0">
                <a:solidFill>
                  <a:srgbClr val="FFC000"/>
                </a:solidFill>
                <a:latin typeface="Arial" panose="020B0604020202020204" pitchFamily="34" charset="0"/>
                <a:cs typeface="Arial" panose="020B0604020202020204" pitchFamily="34" charset="0"/>
              </a:rPr>
              <a:t>DASHEN</a:t>
            </a:r>
            <a:r>
              <a:rPr lang="en-US" sz="4000" b="1" dirty="0">
                <a:solidFill>
                  <a:srgbClr val="FFC000"/>
                </a:solidFill>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to be fat; satisfied.</a:t>
            </a:r>
          </a:p>
        </p:txBody>
      </p:sp>
      <p:sp>
        <p:nvSpPr>
          <p:cNvPr id="12" name="Rectangle 11"/>
          <p:cNvSpPr>
            <a:spLocks noChangeArrowheads="1"/>
          </p:cNvSpPr>
          <p:nvPr/>
        </p:nvSpPr>
        <p:spPr bwMode="auto">
          <a:xfrm>
            <a:off x="609600" y="5145306"/>
            <a:ext cx="8991600" cy="584775"/>
          </a:xfrm>
          <a:prstGeom prst="rect">
            <a:avLst/>
          </a:prstGeom>
          <a:noFill/>
          <a:ln w="9525">
            <a:noFill/>
            <a:miter lim="800000"/>
            <a:headEnd/>
            <a:tailEnd/>
          </a:ln>
          <a:effectLst/>
        </p:spPr>
        <p:txBody>
          <a:bodyPr wrap="square">
            <a:spAutoFit/>
          </a:bodyPr>
          <a:lstStyle/>
          <a:p>
            <a:pPr eaLnBrk="1" hangingPunct="1">
              <a:lnSpc>
                <a:spcPct val="80000"/>
              </a:lnSpc>
              <a:buClr>
                <a:schemeClr val="tx1"/>
              </a:buClr>
              <a:buFontTx/>
              <a:buChar char="•"/>
              <a:defRPr/>
            </a:pPr>
            <a:r>
              <a:rPr lang="en-US" sz="4000" b="1" dirty="0">
                <a:latin typeface="Arial" panose="020B0604020202020204" pitchFamily="34" charset="0"/>
                <a:cs typeface="Arial" panose="020B0604020202020204" pitchFamily="34" charset="0"/>
              </a:rPr>
              <a:t> </a:t>
            </a:r>
            <a:r>
              <a:rPr lang="en-US" sz="4000" b="1" spc="300" dirty="0">
                <a:solidFill>
                  <a:srgbClr val="FFC000"/>
                </a:solidFill>
                <a:latin typeface="Arial" panose="020B0604020202020204" pitchFamily="34" charset="0"/>
                <a:cs typeface="Arial" panose="020B0604020202020204" pitchFamily="34" charset="0"/>
              </a:rPr>
              <a:t>YITSHAR</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oil to produce light.</a:t>
            </a:r>
          </a:p>
        </p:txBody>
      </p:sp>
      <p:sp>
        <p:nvSpPr>
          <p:cNvPr id="13" name="Rectangle 12"/>
          <p:cNvSpPr>
            <a:spLocks noChangeArrowheads="1"/>
          </p:cNvSpPr>
          <p:nvPr/>
        </p:nvSpPr>
        <p:spPr bwMode="auto">
          <a:xfrm>
            <a:off x="609600" y="5816025"/>
            <a:ext cx="11582400" cy="584775"/>
          </a:xfrm>
          <a:prstGeom prst="rect">
            <a:avLst/>
          </a:prstGeom>
          <a:noFill/>
          <a:ln w="9525">
            <a:noFill/>
            <a:miter lim="800000"/>
            <a:headEnd/>
            <a:tailEnd/>
          </a:ln>
          <a:effectLst/>
        </p:spPr>
        <p:txBody>
          <a:bodyPr wrap="square">
            <a:spAutoFit/>
          </a:bodyPr>
          <a:lstStyle/>
          <a:p>
            <a:pPr eaLnBrk="1" hangingPunct="1">
              <a:lnSpc>
                <a:spcPct val="80000"/>
              </a:lnSpc>
              <a:buClr>
                <a:schemeClr val="tx1"/>
              </a:buClr>
              <a:buFontTx/>
              <a:buChar char="•"/>
              <a:defRPr/>
            </a:pPr>
            <a:r>
              <a:rPr lang="en-US" sz="4000" b="1" dirty="0">
                <a:latin typeface="Arial" panose="020B0604020202020204" pitchFamily="34" charset="0"/>
                <a:cs typeface="Arial" panose="020B0604020202020204" pitchFamily="34" charset="0"/>
              </a:rPr>
              <a:t> </a:t>
            </a:r>
            <a:r>
              <a:rPr lang="en-US" sz="4000" b="1" spc="300" dirty="0">
                <a:solidFill>
                  <a:srgbClr val="FFC000"/>
                </a:solidFill>
                <a:latin typeface="Arial" panose="020B0604020202020204" pitchFamily="34" charset="0"/>
                <a:cs typeface="Arial" panose="020B0604020202020204" pitchFamily="34" charset="0"/>
              </a:rPr>
              <a:t>MASHACH</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to rub with oil thus, to consecrate.</a:t>
            </a:r>
          </a:p>
        </p:txBody>
      </p:sp>
      <p:sp>
        <p:nvSpPr>
          <p:cNvPr id="10" name="Title 1">
            <a:extLst>
              <a:ext uri="{FF2B5EF4-FFF2-40B4-BE49-F238E27FC236}">
                <a16:creationId xmlns:a16="http://schemas.microsoft.com/office/drawing/2014/main" xmlns="" id="{AAAD4296-6E95-47D5-8A4C-D2FFD52DDA66}"/>
              </a:ext>
            </a:extLst>
          </p:cNvPr>
          <p:cNvSpPr txBox="1">
            <a:spLocks/>
          </p:cNvSpPr>
          <p:nvPr/>
        </p:nvSpPr>
        <p:spPr bwMode="auto">
          <a:xfrm>
            <a:off x="680320" y="25936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FFF00"/>
                </a:solidFill>
                <a:latin typeface="Franklin Gothic Book" panose="020B05030201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000" b="1" kern="0" dirty="0">
                <a:solidFill>
                  <a:srgbClr val="FFC000"/>
                </a:solidFill>
                <a:latin typeface="Arial" panose="020B0604020202020204" pitchFamily="34" charset="0"/>
                <a:cs typeface="Arial" panose="020B0604020202020204" pitchFamily="34" charset="0"/>
              </a:rPr>
              <a:t>WHAT IS ANOINTING?</a:t>
            </a:r>
          </a:p>
        </p:txBody>
      </p:sp>
    </p:spTree>
    <p:extLst>
      <p:ext uri="{BB962C8B-B14F-4D97-AF65-F5344CB8AC3E}">
        <p14:creationId xmlns:p14="http://schemas.microsoft.com/office/powerpoint/2010/main" val="30366935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609600" y="1664224"/>
            <a:ext cx="3886200" cy="579437"/>
          </a:xfrm>
          <a:prstGeom prst="rect">
            <a:avLst/>
          </a:prstGeom>
          <a:noFill/>
          <a:ln w="9525">
            <a:noFill/>
            <a:miter lim="800000"/>
            <a:headEnd/>
            <a:tailEnd/>
          </a:ln>
          <a:effectLst/>
        </p:spPr>
        <p:txBody>
          <a:bodyPr>
            <a:spAutoFit/>
          </a:bodyPr>
          <a:lstStyle/>
          <a:p>
            <a:pPr eaLnBrk="1" hangingPunct="1">
              <a:lnSpc>
                <a:spcPct val="80000"/>
              </a:lnSpc>
              <a:defRPr/>
            </a:pPr>
            <a:r>
              <a:rPr lang="en-US" sz="4000" dirty="0">
                <a:latin typeface="Arial" panose="020B0604020202020204" pitchFamily="34" charset="0"/>
                <a:cs typeface="Arial" panose="020B0604020202020204" pitchFamily="34" charset="0"/>
              </a:rPr>
              <a:t>It is: </a:t>
            </a:r>
            <a:r>
              <a:rPr lang="en-US" sz="4000" b="1" dirty="0">
                <a:solidFill>
                  <a:srgbClr val="FFC000"/>
                </a:solidFill>
                <a:latin typeface="Arial" panose="020B0604020202020204" pitchFamily="34" charset="0"/>
                <a:cs typeface="Arial" panose="020B0604020202020204" pitchFamily="34" charset="0"/>
              </a:rPr>
              <a:t>Greek</a:t>
            </a:r>
          </a:p>
        </p:txBody>
      </p:sp>
      <p:sp>
        <p:nvSpPr>
          <p:cNvPr id="9" name="Rectangle 9"/>
          <p:cNvSpPr>
            <a:spLocks noChangeArrowheads="1"/>
          </p:cNvSpPr>
          <p:nvPr/>
        </p:nvSpPr>
        <p:spPr bwMode="auto">
          <a:xfrm>
            <a:off x="737937" y="2586282"/>
            <a:ext cx="10744200" cy="584775"/>
          </a:xfrm>
          <a:prstGeom prst="rect">
            <a:avLst/>
          </a:prstGeom>
          <a:noFill/>
          <a:ln w="9525">
            <a:noFill/>
            <a:miter lim="800000"/>
            <a:headEnd/>
            <a:tailEnd/>
          </a:ln>
          <a:effectLst/>
        </p:spPr>
        <p:txBody>
          <a:bodyPr wrap="square">
            <a:spAutoFit/>
          </a:bodyPr>
          <a:lstStyle/>
          <a:p>
            <a:pPr eaLnBrk="1" hangingPunct="1">
              <a:lnSpc>
                <a:spcPct val="80000"/>
              </a:lnSpc>
              <a:buClr>
                <a:schemeClr val="tx1"/>
              </a:buClr>
              <a:buFontTx/>
              <a:buChar char="•"/>
              <a:defRPr/>
            </a:pPr>
            <a:r>
              <a:rPr lang="en-US" sz="4000" b="1" dirty="0">
                <a:latin typeface="Arial" panose="020B0604020202020204" pitchFamily="34" charset="0"/>
                <a:cs typeface="Arial" panose="020B0604020202020204" pitchFamily="34" charset="0"/>
              </a:rPr>
              <a:t> </a:t>
            </a:r>
            <a:r>
              <a:rPr lang="en-US" sz="4000" b="1" spc="300" dirty="0">
                <a:solidFill>
                  <a:srgbClr val="FFC000"/>
                </a:solidFill>
                <a:latin typeface="Arial" panose="020B0604020202020204" pitchFamily="34" charset="0"/>
                <a:cs typeface="Arial" panose="020B0604020202020204" pitchFamily="34" charset="0"/>
              </a:rPr>
              <a:t>CHRIO</a:t>
            </a:r>
            <a:r>
              <a:rPr lang="en-US" sz="4000" b="1" spc="3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to smear or rub upon by using oil. </a:t>
            </a:r>
          </a:p>
        </p:txBody>
      </p:sp>
      <p:sp>
        <p:nvSpPr>
          <p:cNvPr id="10" name="Rectangle 9"/>
          <p:cNvSpPr>
            <a:spLocks noChangeArrowheads="1"/>
          </p:cNvSpPr>
          <p:nvPr/>
        </p:nvSpPr>
        <p:spPr bwMode="auto">
          <a:xfrm>
            <a:off x="737936" y="3458343"/>
            <a:ext cx="11225463" cy="1077218"/>
          </a:xfrm>
          <a:prstGeom prst="rect">
            <a:avLst/>
          </a:prstGeom>
          <a:noFill/>
          <a:ln w="9525">
            <a:noFill/>
            <a:miter lim="800000"/>
            <a:headEnd/>
            <a:tailEnd/>
          </a:ln>
          <a:effectLst/>
        </p:spPr>
        <p:txBody>
          <a:bodyPr wrap="square">
            <a:spAutoFit/>
          </a:bodyPr>
          <a:lstStyle/>
          <a:p>
            <a:pPr eaLnBrk="1" hangingPunct="1">
              <a:lnSpc>
                <a:spcPct val="80000"/>
              </a:lnSpc>
              <a:buClr>
                <a:schemeClr val="tx1"/>
              </a:buClr>
              <a:buFontTx/>
              <a:buChar char="•"/>
              <a:defRPr/>
            </a:pPr>
            <a:r>
              <a:rPr lang="en-US" sz="4000" b="1" dirty="0">
                <a:latin typeface="Arial" panose="020B0604020202020204" pitchFamily="34" charset="0"/>
                <a:cs typeface="Arial" panose="020B0604020202020204" pitchFamily="34" charset="0"/>
              </a:rPr>
              <a:t> </a:t>
            </a:r>
            <a:r>
              <a:rPr lang="en-US" sz="4000" b="1" spc="300" dirty="0">
                <a:solidFill>
                  <a:srgbClr val="FFC000"/>
                </a:solidFill>
                <a:latin typeface="Arial" panose="020B0604020202020204" pitchFamily="34" charset="0"/>
                <a:cs typeface="Arial" panose="020B0604020202020204" pitchFamily="34" charset="0"/>
              </a:rPr>
              <a:t>CONSECRATED</a:t>
            </a:r>
            <a:r>
              <a:rPr lang="en-US" sz="4000" b="1" spc="3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dedicated to God for His  												divine purpose.</a:t>
            </a:r>
          </a:p>
        </p:txBody>
      </p:sp>
      <p:sp>
        <p:nvSpPr>
          <p:cNvPr id="14" name="Rectangle 13"/>
          <p:cNvSpPr>
            <a:spLocks noChangeArrowheads="1"/>
          </p:cNvSpPr>
          <p:nvPr/>
        </p:nvSpPr>
        <p:spPr bwMode="auto">
          <a:xfrm>
            <a:off x="2590800" y="5257800"/>
            <a:ext cx="7010400" cy="1274195"/>
          </a:xfrm>
          <a:prstGeom prst="rect">
            <a:avLst/>
          </a:prstGeom>
          <a:noFill/>
          <a:ln w="9525">
            <a:noFill/>
            <a:miter lim="800000"/>
            <a:headEnd/>
            <a:tailEnd/>
          </a:ln>
          <a:effectLst/>
        </p:spPr>
        <p:txBody>
          <a:bodyPr wrap="square">
            <a:spAutoFit/>
            <a:scene3d>
              <a:camera prst="orthographicFront"/>
              <a:lightRig rig="threePt" dir="t"/>
            </a:scene3d>
            <a:sp3d contourW="44450"/>
          </a:bodyPr>
          <a:lstStyle/>
          <a:p>
            <a:pPr algn="ctr" eaLnBrk="1" hangingPunct="1">
              <a:lnSpc>
                <a:spcPct val="80000"/>
              </a:lnSpc>
              <a:defRPr/>
            </a:pPr>
            <a:r>
              <a:rPr lang="en-US" sz="4800" dirty="0">
                <a:latin typeface="Arial" panose="020B0604020202020204" pitchFamily="34" charset="0"/>
                <a:cs typeface="Arial" panose="020B0604020202020204" pitchFamily="34" charset="0"/>
              </a:rPr>
              <a:t>Holy in character thus, set apart for divine use</a:t>
            </a:r>
          </a:p>
        </p:txBody>
      </p:sp>
      <p:sp>
        <p:nvSpPr>
          <p:cNvPr id="7" name="Title 1">
            <a:extLst>
              <a:ext uri="{FF2B5EF4-FFF2-40B4-BE49-F238E27FC236}">
                <a16:creationId xmlns:a16="http://schemas.microsoft.com/office/drawing/2014/main" xmlns="" id="{721111E9-B3D4-4ED9-B288-4A9A04B2580F}"/>
              </a:ext>
            </a:extLst>
          </p:cNvPr>
          <p:cNvSpPr txBox="1">
            <a:spLocks/>
          </p:cNvSpPr>
          <p:nvPr/>
        </p:nvSpPr>
        <p:spPr bwMode="auto">
          <a:xfrm>
            <a:off x="680320" y="25936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FFF00"/>
                </a:solidFill>
                <a:latin typeface="Franklin Gothic Book" panose="020B05030201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000" b="1" kern="0" dirty="0">
                <a:solidFill>
                  <a:srgbClr val="FFC000"/>
                </a:solidFill>
                <a:latin typeface="Arial" panose="020B0604020202020204" pitchFamily="34" charset="0"/>
                <a:cs typeface="Arial" panose="020B0604020202020204" pitchFamily="34" charset="0"/>
              </a:rPr>
              <a:t>WHAT IS ANOINTING?</a:t>
            </a:r>
          </a:p>
        </p:txBody>
      </p:sp>
    </p:spTree>
    <p:extLst>
      <p:ext uri="{BB962C8B-B14F-4D97-AF65-F5344CB8AC3E}">
        <p14:creationId xmlns:p14="http://schemas.microsoft.com/office/powerpoint/2010/main" val="36267314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0"/>
          <p:cNvSpPr>
            <a:spLocks noChangeArrowheads="1"/>
          </p:cNvSpPr>
          <p:nvPr/>
        </p:nvSpPr>
        <p:spPr bwMode="auto">
          <a:xfrm>
            <a:off x="2184400" y="3910881"/>
            <a:ext cx="4584700" cy="634020"/>
          </a:xfrm>
          <a:prstGeom prst="rect">
            <a:avLst/>
          </a:prstGeom>
          <a:noFill/>
          <a:ln w="9525">
            <a:noFill/>
            <a:miter lim="800000"/>
            <a:headEnd/>
            <a:tailEnd/>
          </a:ln>
          <a:effectLst/>
        </p:spPr>
        <p:txBody>
          <a:bodyPr>
            <a:spAutoFit/>
            <a:scene3d>
              <a:camera prst="orthographicFront"/>
              <a:lightRig rig="threePt" dir="t"/>
            </a:scene3d>
            <a:sp3d contourW="57150"/>
          </a:bodyPr>
          <a:lstStyle/>
          <a:p>
            <a:pPr eaLnBrk="1" hangingPunct="1">
              <a:lnSpc>
                <a:spcPct val="80000"/>
              </a:lnSpc>
              <a:defRPr/>
            </a:pPr>
            <a:r>
              <a:rPr lang="en-US" sz="4400" dirty="0">
                <a:latin typeface="Arial" panose="020B0604020202020204" pitchFamily="34" charset="0"/>
                <a:cs typeface="Arial" panose="020B0604020202020204" pitchFamily="34" charset="0"/>
              </a:rPr>
              <a:t>to revive; </a:t>
            </a:r>
          </a:p>
        </p:txBody>
      </p:sp>
      <p:sp>
        <p:nvSpPr>
          <p:cNvPr id="13" name="Rectangle 11"/>
          <p:cNvSpPr>
            <a:spLocks noChangeArrowheads="1"/>
          </p:cNvSpPr>
          <p:nvPr/>
        </p:nvSpPr>
        <p:spPr bwMode="auto">
          <a:xfrm>
            <a:off x="2184400" y="4597803"/>
            <a:ext cx="6946900" cy="634020"/>
          </a:xfrm>
          <a:prstGeom prst="rect">
            <a:avLst/>
          </a:prstGeom>
          <a:noFill/>
          <a:ln w="9525">
            <a:noFill/>
            <a:miter lim="800000"/>
            <a:headEnd/>
            <a:tailEnd/>
          </a:ln>
          <a:effectLst/>
        </p:spPr>
        <p:txBody>
          <a:bodyPr>
            <a:spAutoFit/>
            <a:scene3d>
              <a:camera prst="orthographicFront"/>
              <a:lightRig rig="threePt" dir="t"/>
            </a:scene3d>
            <a:sp3d contourW="44450"/>
          </a:bodyPr>
          <a:lstStyle/>
          <a:p>
            <a:pPr eaLnBrk="1" hangingPunct="1">
              <a:lnSpc>
                <a:spcPct val="80000"/>
              </a:lnSpc>
              <a:defRPr/>
            </a:pPr>
            <a:r>
              <a:rPr lang="en-US" sz="4400" dirty="0">
                <a:latin typeface="Arial" panose="020B0604020202020204" pitchFamily="34" charset="0"/>
                <a:cs typeface="Arial" panose="020B0604020202020204" pitchFamily="34" charset="0"/>
              </a:rPr>
              <a:t>to burn more intensely</a:t>
            </a:r>
          </a:p>
        </p:txBody>
      </p:sp>
      <p:sp>
        <p:nvSpPr>
          <p:cNvPr id="15" name="Rectangle 12"/>
          <p:cNvSpPr>
            <a:spLocks noChangeArrowheads="1"/>
          </p:cNvSpPr>
          <p:nvPr/>
        </p:nvSpPr>
        <p:spPr bwMode="auto">
          <a:xfrm>
            <a:off x="2203450" y="5284725"/>
            <a:ext cx="4584700" cy="634020"/>
          </a:xfrm>
          <a:prstGeom prst="rect">
            <a:avLst/>
          </a:prstGeom>
          <a:noFill/>
          <a:ln w="9525">
            <a:noFill/>
            <a:miter lim="800000"/>
            <a:headEnd/>
            <a:tailEnd/>
          </a:ln>
          <a:effectLst/>
        </p:spPr>
        <p:txBody>
          <a:bodyPr>
            <a:spAutoFit/>
            <a:scene3d>
              <a:camera prst="orthographicFront"/>
              <a:lightRig rig="threePt" dir="t"/>
            </a:scene3d>
            <a:sp3d contourW="63500"/>
          </a:bodyPr>
          <a:lstStyle/>
          <a:p>
            <a:pPr eaLnBrk="1" hangingPunct="1">
              <a:lnSpc>
                <a:spcPct val="80000"/>
              </a:lnSpc>
              <a:defRPr/>
            </a:pPr>
            <a:r>
              <a:rPr lang="en-US" sz="4400" dirty="0">
                <a:latin typeface="Arial" panose="020B0604020202020204" pitchFamily="34" charset="0"/>
                <a:cs typeface="Arial" panose="020B0604020202020204" pitchFamily="34" charset="0"/>
              </a:rPr>
              <a:t>to accelerate</a:t>
            </a:r>
          </a:p>
        </p:txBody>
      </p:sp>
      <p:sp>
        <p:nvSpPr>
          <p:cNvPr id="16" name="Rectangle 13"/>
          <p:cNvSpPr>
            <a:spLocks noChangeArrowheads="1"/>
          </p:cNvSpPr>
          <p:nvPr/>
        </p:nvSpPr>
        <p:spPr bwMode="auto">
          <a:xfrm>
            <a:off x="2184400" y="5971647"/>
            <a:ext cx="6922319" cy="634020"/>
          </a:xfrm>
          <a:prstGeom prst="rect">
            <a:avLst/>
          </a:prstGeom>
          <a:noFill/>
          <a:ln w="9525">
            <a:noFill/>
            <a:miter lim="800000"/>
            <a:headEnd/>
            <a:tailEnd/>
          </a:ln>
          <a:effectLst/>
        </p:spPr>
        <p:txBody>
          <a:bodyPr>
            <a:spAutoFit/>
            <a:scene3d>
              <a:camera prst="orthographicFront"/>
              <a:lightRig rig="threePt" dir="t"/>
            </a:scene3d>
            <a:sp3d contourW="63500"/>
          </a:bodyPr>
          <a:lstStyle/>
          <a:p>
            <a:pPr eaLnBrk="1" hangingPunct="1">
              <a:lnSpc>
                <a:spcPct val="80000"/>
              </a:lnSpc>
              <a:defRPr/>
            </a:pPr>
            <a:r>
              <a:rPr lang="en-US" sz="4400" dirty="0">
                <a:latin typeface="Arial" panose="020B0604020202020204" pitchFamily="34" charset="0"/>
                <a:cs typeface="Arial" panose="020B0604020202020204" pitchFamily="34" charset="0"/>
              </a:rPr>
              <a:t>to shine more brightly</a:t>
            </a:r>
          </a:p>
        </p:txBody>
      </p:sp>
      <p:sp>
        <p:nvSpPr>
          <p:cNvPr id="17" name="Rectangle 10"/>
          <p:cNvSpPr>
            <a:spLocks noChangeArrowheads="1"/>
          </p:cNvSpPr>
          <p:nvPr/>
        </p:nvSpPr>
        <p:spPr bwMode="auto">
          <a:xfrm>
            <a:off x="2203450" y="3223959"/>
            <a:ext cx="4584700" cy="634020"/>
          </a:xfrm>
          <a:prstGeom prst="rect">
            <a:avLst/>
          </a:prstGeom>
          <a:noFill/>
          <a:ln w="9525">
            <a:noFill/>
            <a:miter lim="800000"/>
            <a:headEnd/>
            <a:tailEnd/>
          </a:ln>
          <a:effectLst/>
        </p:spPr>
        <p:txBody>
          <a:bodyPr>
            <a:spAutoFit/>
            <a:scene3d>
              <a:camera prst="orthographicFront"/>
              <a:lightRig rig="threePt" dir="t"/>
            </a:scene3d>
            <a:sp3d contourW="57150"/>
          </a:bodyPr>
          <a:lstStyle/>
          <a:p>
            <a:pPr eaLnBrk="1" hangingPunct="1">
              <a:lnSpc>
                <a:spcPct val="80000"/>
              </a:lnSpc>
              <a:defRPr/>
            </a:pPr>
            <a:r>
              <a:rPr lang="en-US" sz="4400" dirty="0">
                <a:latin typeface="Arial" panose="020B0604020202020204" pitchFamily="34" charset="0"/>
                <a:cs typeface="Arial" panose="020B0604020202020204" pitchFamily="34" charset="0"/>
              </a:rPr>
              <a:t>to make alive; </a:t>
            </a:r>
          </a:p>
        </p:txBody>
      </p:sp>
      <p:sp>
        <p:nvSpPr>
          <p:cNvPr id="18" name="Rectangle 8"/>
          <p:cNvSpPr>
            <a:spLocks noChangeArrowheads="1"/>
          </p:cNvSpPr>
          <p:nvPr/>
        </p:nvSpPr>
        <p:spPr bwMode="auto">
          <a:xfrm>
            <a:off x="609600" y="1664224"/>
            <a:ext cx="3886200" cy="579437"/>
          </a:xfrm>
          <a:prstGeom prst="rect">
            <a:avLst/>
          </a:prstGeom>
          <a:noFill/>
          <a:ln w="9525">
            <a:noFill/>
            <a:miter lim="800000"/>
            <a:headEnd/>
            <a:tailEnd/>
          </a:ln>
          <a:effectLst/>
        </p:spPr>
        <p:txBody>
          <a:bodyPr>
            <a:spAutoFit/>
          </a:bodyPr>
          <a:lstStyle/>
          <a:p>
            <a:pPr eaLnBrk="1" hangingPunct="1">
              <a:lnSpc>
                <a:spcPct val="80000"/>
              </a:lnSpc>
              <a:defRPr/>
            </a:pPr>
            <a:r>
              <a:rPr lang="en-US" sz="4000" dirty="0">
                <a:latin typeface="Arial" panose="020B0604020202020204" pitchFamily="34" charset="0"/>
                <a:cs typeface="Arial" panose="020B0604020202020204" pitchFamily="34" charset="0"/>
              </a:rPr>
              <a:t>It is: </a:t>
            </a:r>
            <a:r>
              <a:rPr lang="en-US" sz="4000" b="1" dirty="0">
                <a:solidFill>
                  <a:srgbClr val="FFC000"/>
                </a:solidFill>
                <a:latin typeface="Arial" panose="020B0604020202020204" pitchFamily="34" charset="0"/>
                <a:cs typeface="Arial" panose="020B0604020202020204" pitchFamily="34" charset="0"/>
              </a:rPr>
              <a:t>English</a:t>
            </a:r>
          </a:p>
        </p:txBody>
      </p:sp>
      <p:sp>
        <p:nvSpPr>
          <p:cNvPr id="19" name="Rectangle 9"/>
          <p:cNvSpPr>
            <a:spLocks noChangeArrowheads="1"/>
          </p:cNvSpPr>
          <p:nvPr/>
        </p:nvSpPr>
        <p:spPr bwMode="auto">
          <a:xfrm>
            <a:off x="737937" y="2586282"/>
            <a:ext cx="10744200" cy="584775"/>
          </a:xfrm>
          <a:prstGeom prst="rect">
            <a:avLst/>
          </a:prstGeom>
          <a:noFill/>
          <a:ln w="9525">
            <a:noFill/>
            <a:miter lim="800000"/>
            <a:headEnd/>
            <a:tailEnd/>
          </a:ln>
          <a:effectLst/>
        </p:spPr>
        <p:txBody>
          <a:bodyPr wrap="square">
            <a:spAutoFit/>
          </a:bodyPr>
          <a:lstStyle/>
          <a:p>
            <a:pPr eaLnBrk="1" hangingPunct="1">
              <a:lnSpc>
                <a:spcPct val="80000"/>
              </a:lnSpc>
              <a:buClr>
                <a:schemeClr val="tx1"/>
              </a:buClr>
              <a:buFontTx/>
              <a:buChar char="•"/>
              <a:defRPr/>
            </a:pPr>
            <a:r>
              <a:rPr lang="en-US" sz="4000" b="1" dirty="0">
                <a:solidFill>
                  <a:srgbClr val="FFC000"/>
                </a:solidFill>
                <a:latin typeface="Arial" panose="020B0604020202020204" pitchFamily="34" charset="0"/>
                <a:cs typeface="Arial" panose="020B0604020202020204" pitchFamily="34" charset="0"/>
              </a:rPr>
              <a:t> </a:t>
            </a:r>
            <a:r>
              <a:rPr lang="en-US" sz="4000" b="1" spc="300" dirty="0">
                <a:solidFill>
                  <a:srgbClr val="FFC000"/>
                </a:solidFill>
                <a:latin typeface="Arial" panose="020B0604020202020204" pitchFamily="34" charset="0"/>
                <a:cs typeface="Arial" panose="020B0604020202020204" pitchFamily="34" charset="0"/>
              </a:rPr>
              <a:t>QUICKENING</a:t>
            </a:r>
            <a:r>
              <a:rPr lang="en-US" sz="4000" dirty="0">
                <a:solidFill>
                  <a:srgbClr val="FFC000"/>
                </a:solidFill>
                <a:latin typeface="Arial" panose="020B0604020202020204" pitchFamily="34" charset="0"/>
                <a:cs typeface="Arial" panose="020B0604020202020204" pitchFamily="34" charset="0"/>
              </a:rPr>
              <a:t> </a:t>
            </a:r>
          </a:p>
        </p:txBody>
      </p:sp>
      <p:sp>
        <p:nvSpPr>
          <p:cNvPr id="10" name="Title 1">
            <a:extLst>
              <a:ext uri="{FF2B5EF4-FFF2-40B4-BE49-F238E27FC236}">
                <a16:creationId xmlns:a16="http://schemas.microsoft.com/office/drawing/2014/main" xmlns="" id="{97154320-3982-423E-AD67-205AB0B686AB}"/>
              </a:ext>
            </a:extLst>
          </p:cNvPr>
          <p:cNvSpPr txBox="1">
            <a:spLocks/>
          </p:cNvSpPr>
          <p:nvPr/>
        </p:nvSpPr>
        <p:spPr bwMode="auto">
          <a:xfrm>
            <a:off x="680320" y="25936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FFF00"/>
                </a:solidFill>
                <a:latin typeface="Franklin Gothic Book" panose="020B05030201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000" b="1" kern="0" dirty="0">
                <a:solidFill>
                  <a:srgbClr val="FFC000"/>
                </a:solidFill>
                <a:latin typeface="Arial" panose="020B0604020202020204" pitchFamily="34" charset="0"/>
                <a:cs typeface="Arial" panose="020B0604020202020204" pitchFamily="34" charset="0"/>
              </a:rPr>
              <a:t>WHAT IS ANOINTING?</a:t>
            </a:r>
          </a:p>
        </p:txBody>
      </p:sp>
    </p:spTree>
    <p:extLst>
      <p:ext uri="{BB962C8B-B14F-4D97-AF65-F5344CB8AC3E}">
        <p14:creationId xmlns:p14="http://schemas.microsoft.com/office/powerpoint/2010/main" val="40481725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271" y="1981200"/>
            <a:ext cx="10844929" cy="3599316"/>
          </a:xfrm>
        </p:spPr>
        <p:txBody>
          <a:bodyPr>
            <a:normAutofit/>
          </a:bodyPr>
          <a:lstStyle/>
          <a:p>
            <a:pPr marL="742950" indent="-742950">
              <a:lnSpc>
                <a:spcPct val="100000"/>
              </a:lnSpc>
              <a:buFont typeface="+mj-lt"/>
              <a:buAutoNum type="arabicPeriod"/>
            </a:pPr>
            <a:r>
              <a:rPr lang="en-US" sz="4200" dirty="0">
                <a:latin typeface="Arial" panose="020B0604020202020204" pitchFamily="34" charset="0"/>
                <a:cs typeface="Arial" panose="020B0604020202020204" pitchFamily="34" charset="0"/>
              </a:rPr>
              <a:t>When God uses the </a:t>
            </a:r>
            <a:r>
              <a:rPr lang="en-US" sz="4200" b="1" dirty="0">
                <a:solidFill>
                  <a:srgbClr val="FFC000"/>
                </a:solidFill>
                <a:latin typeface="Arial" panose="020B0604020202020204" pitchFamily="34" charset="0"/>
                <a:cs typeface="Arial" panose="020B0604020202020204" pitchFamily="34" charset="0"/>
              </a:rPr>
              <a:t>VESSEL</a:t>
            </a:r>
            <a:r>
              <a:rPr lang="en-US" sz="4200" dirty="0">
                <a:solidFill>
                  <a:srgbClr val="002060"/>
                </a:solidFill>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to heal the sick, deliver sinners, and vessel of </a:t>
            </a:r>
            <a:r>
              <a:rPr lang="en-US" sz="4200" b="1" dirty="0">
                <a:solidFill>
                  <a:srgbClr val="FFC000"/>
                </a:solidFill>
                <a:latin typeface="Arial" panose="020B0604020202020204" pitchFamily="34" charset="0"/>
                <a:cs typeface="Arial" panose="020B0604020202020204" pitchFamily="34" charset="0"/>
              </a:rPr>
              <a:t>POWER</a:t>
            </a:r>
            <a:r>
              <a:rPr lang="en-US" sz="4200" dirty="0">
                <a:latin typeface="Arial" panose="020B0604020202020204" pitchFamily="34" charset="0"/>
                <a:cs typeface="Arial" panose="020B0604020202020204" pitchFamily="34" charset="0"/>
              </a:rPr>
              <a:t> of God.</a:t>
            </a:r>
          </a:p>
        </p:txBody>
      </p:sp>
      <p:sp>
        <p:nvSpPr>
          <p:cNvPr id="4" name="Title 1">
            <a:extLst>
              <a:ext uri="{FF2B5EF4-FFF2-40B4-BE49-F238E27FC236}">
                <a16:creationId xmlns:a16="http://schemas.microsoft.com/office/drawing/2014/main" xmlns="" id="{848AD4E6-211F-CD4A-9B70-0D941741F0F9}"/>
              </a:ext>
            </a:extLst>
          </p:cNvPr>
          <p:cNvSpPr txBox="1">
            <a:spLocks/>
          </p:cNvSpPr>
          <p:nvPr/>
        </p:nvSpPr>
        <p:spPr bwMode="auto">
          <a:xfrm>
            <a:off x="661271" y="228600"/>
            <a:ext cx="916852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FFFF00"/>
                </a:solidFill>
                <a:latin typeface="Franklin Gothic Book" panose="020B05030201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kern="0" dirty="0">
                <a:solidFill>
                  <a:srgbClr val="FFC000"/>
                </a:solidFill>
                <a:latin typeface="Arial" panose="020B0604020202020204" pitchFamily="34" charset="0"/>
                <a:cs typeface="Arial" panose="020B0604020202020204" pitchFamily="34" charset="0"/>
              </a:rPr>
              <a:t>ANOTHER WAY OF DEFINING ANOINTING:</a:t>
            </a:r>
          </a:p>
        </p:txBody>
      </p:sp>
    </p:spTree>
    <p:extLst>
      <p:ext uri="{BB962C8B-B14F-4D97-AF65-F5344CB8AC3E}">
        <p14:creationId xmlns:p14="http://schemas.microsoft.com/office/powerpoint/2010/main" val="36581153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1264</TotalTime>
  <Words>746</Words>
  <Application>Microsoft Office PowerPoint</Application>
  <PresentationFormat>Widescreen</PresentationFormat>
  <Paragraphs>91</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Trebuchet MS</vt:lpstr>
      <vt:lpstr>Berlin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rodel</dc:creator>
  <cp:lastModifiedBy>Jonas-PC</cp:lastModifiedBy>
  <cp:revision>254</cp:revision>
  <dcterms:created xsi:type="dcterms:W3CDTF">2008-11-05T07:49:18Z</dcterms:created>
  <dcterms:modified xsi:type="dcterms:W3CDTF">2020-09-25T11:25:30Z</dcterms:modified>
</cp:coreProperties>
</file>