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Libre Franklin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68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AmxSNUIDnKvKTFudr7rBZgOI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DABBA1-A397-4238-8DFB-932B4F7788D4}">
  <a:tblStyle styleId="{39DABBA1-A397-4238-8DFB-932B4F7788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wholeTbl>
    <a:band1H>
      <a:tcTxStyle b="off" i="off"/>
      <a:tcStyle>
        <a:fill>
          <a:solidFill>
            <a:schemeClr val="accent3"/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3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" orient="horz"/>
        <p:guide pos="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-bold.fntdata"/><Relationship Id="rId30" Type="http://schemas.openxmlformats.org/officeDocument/2006/relationships/font" Target="fonts/LibreFranklin-regular.fntdata"/><Relationship Id="rId11" Type="http://schemas.openxmlformats.org/officeDocument/2006/relationships/slide" Target="slides/slide5.xml"/><Relationship Id="rId33" Type="http://schemas.openxmlformats.org/officeDocument/2006/relationships/font" Target="fonts/LibreFranklin-boldItalic.fntdata"/><Relationship Id="rId10" Type="http://schemas.openxmlformats.org/officeDocument/2006/relationships/slide" Target="slides/slide4.xml"/><Relationship Id="rId32" Type="http://schemas.openxmlformats.org/officeDocument/2006/relationships/font" Target="fonts/LibreFranklin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PH"/>
              <a:t>Free from the influences of sin </a:t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pure and unpolluted - w</a:t>
            </a:r>
            <a:r>
              <a:rPr lang="en-PH">
                <a:latin typeface="Arial"/>
                <a:ea typeface="Arial"/>
                <a:cs typeface="Arial"/>
                <a:sym typeface="Arial"/>
              </a:rPr>
              <a:t>alang bahid ng karumihan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Heart (as chief organ) - the heart is the organ that pumps blood throughout the body, supplies oxygen and nutrients to the tissues’ and ‘removes wastes and other wastes’. I will try to go into details about this later on...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Let me share to you some interesting facts about the heart: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It weighs about 200 to 450 grams (or roughly about ¼ to ½ kilo) and is just a little bigger than your “fist”.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It beats around  100,000 times a day; and pumps 2,000 gallons of blood a day!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By the end of a long life, a person’s heart may have beat =en (expanded and contracte) more than 3.5 billion times!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da3c30be0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9da3c30be0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9da3c30b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Heart (as chief organ) - the heart is the organ that pumps blood throughout the body, supplies oxygen and nutrients to the tissues’ and ‘removes wastes and other wastes’. I will try to go into details about this later on...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/>
              <a:t>Let me share to you some interesting facts about the heart: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It weighs about 200 to 450 grams (or roughly about ¼ to ½ kilo) and is just a little bigger than your “fist”.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It beats around  100,000 times a day; and pumps 2,000 gallons of blood a day!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PH"/>
              <a:t>By the end of a long life, a person’s heart may have beat =en (expanded and contracte) more than 3.5 billion times!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lang="en-PH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PH">
                <a:latin typeface="Arial"/>
                <a:ea typeface="Arial"/>
                <a:cs typeface="Arial"/>
                <a:sym typeface="Arial"/>
              </a:rPr>
              <a:t>Walang bahid ng karumihan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914400" y="119697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828800" y="295275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4245769" y="-2035967"/>
            <a:ext cx="37004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697787" y="1416052"/>
            <a:ext cx="50260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2109786" y="-1225549"/>
            <a:ext cx="50260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showMasterSp="0" type="chart">
  <p:cSld name="CHAR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/>
          <p:nvPr>
            <p:ph idx="2" type="chart"/>
          </p:nvPr>
        </p:nvSpPr>
        <p:spPr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showMasterSp="0" type="txAndObj">
  <p:cSld name="TEXT_AND_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609600" y="1600201"/>
            <a:ext cx="5384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2" type="body"/>
          </p:nvPr>
        </p:nvSpPr>
        <p:spPr>
          <a:xfrm>
            <a:off x="6197600" y="1600201"/>
            <a:ext cx="5384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7" name="Google Shape;37;p2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8" name="Google Shape;38;p2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9" name="Google Shape;39;p2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0" name="Google Shape;40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" type="body"/>
          </p:nvPr>
        </p:nvSpPr>
        <p:spPr>
          <a:xfrm>
            <a:off x="609600" y="1600201"/>
            <a:ext cx="5384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6" name="Google Shape;46;p27"/>
          <p:cNvSpPr txBox="1"/>
          <p:nvPr>
            <p:ph idx="2" type="body"/>
          </p:nvPr>
        </p:nvSpPr>
        <p:spPr>
          <a:xfrm>
            <a:off x="6197600" y="1600201"/>
            <a:ext cx="5384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53" name="Google Shape;53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8" name="Google Shape;68;p3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>
            <p:ph idx="4" type="body"/>
          </p:nvPr>
        </p:nvSpPr>
        <p:spPr>
          <a:xfrm>
            <a:off x="6193368" y="3249611"/>
            <a:ext cx="579384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Obtained by eating (reading) the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WORD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God and from what he consumes through his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MIND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514614" y="3249611"/>
            <a:ext cx="51196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b="0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Blood contains </a:t>
            </a:r>
            <a:r>
              <a:rPr b="1" i="0" lang="en-PH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  <a:r>
              <a:rPr b="0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that comes from the food we eat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idx="2" type="body"/>
          </p:nvPr>
        </p:nvSpPr>
        <p:spPr>
          <a:xfrm>
            <a:off x="648757" y="3381373"/>
            <a:ext cx="5386800" cy="4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AUTOMATIC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without </a:t>
            </a:r>
            <a:endParaRPr/>
          </a:p>
          <a:p>
            <a:pPr indent="0" lvl="1" marL="0" rtl="0" algn="ctr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conscious effort of the owner.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>
            <p:ph idx="4" type="body"/>
          </p:nvPr>
        </p:nvSpPr>
        <p:spPr>
          <a:xfrm>
            <a:off x="6248401" y="3305173"/>
            <a:ext cx="5943599" cy="4302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Shows God’s love, joy and peace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NATURALLY,</a:t>
            </a:r>
            <a:r>
              <a:rPr b="1"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SPONTANEOUSLY</a:t>
            </a:r>
            <a:r>
              <a:rPr b="1"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without any insincere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put-on.</a:t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Beating: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idx="2" type="body"/>
          </p:nvPr>
        </p:nvSpPr>
        <p:spPr>
          <a:xfrm>
            <a:off x="847989" y="3378794"/>
            <a:ext cx="4878388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Blood is</a:t>
            </a:r>
            <a:r>
              <a:rPr b="1"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PUMPED</a:t>
            </a:r>
            <a:r>
              <a:rPr b="1"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from one end of the body to the other.</a:t>
            </a:r>
            <a:endParaRPr/>
          </a:p>
        </p:txBody>
      </p:sp>
      <p:sp>
        <p:nvSpPr>
          <p:cNvPr id="189" name="Google Shape;189;p10"/>
          <p:cNvSpPr txBox="1"/>
          <p:nvPr>
            <p:ph idx="4" type="body"/>
          </p:nvPr>
        </p:nvSpPr>
        <p:spPr>
          <a:xfrm>
            <a:off x="6371697" y="3378794"/>
            <a:ext cx="50323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CIRCULATES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the life of the Holy Spirit throughout the Body of Christ.</a:t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PH" sz="3600">
                <a:solidFill>
                  <a:schemeClr val="lt1"/>
                </a:solidFill>
              </a:rPr>
              <a:t>f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unctioning </a:t>
            </a:r>
            <a:r>
              <a:rPr lang="en-PH" sz="3600">
                <a:solidFill>
                  <a:schemeClr val="lt1"/>
                </a:solidFill>
              </a:rPr>
              <a:t>p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roperly: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idx="2" type="body"/>
          </p:nvPr>
        </p:nvSpPr>
        <p:spPr>
          <a:xfrm>
            <a:off x="1114689" y="3360240"/>
            <a:ext cx="4344988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-Fat</a:t>
            </a:r>
            <a:r>
              <a:rPr lang="en-PH" sz="37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>
            <p:ph idx="4" type="body"/>
          </p:nvPr>
        </p:nvSpPr>
        <p:spPr>
          <a:xfrm>
            <a:off x="6790796" y="3454198"/>
            <a:ext cx="419417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Taking in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RICH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truths without practicing them</a:t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Caring: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537" y="1219200"/>
            <a:ext cx="7467600" cy="56102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/>
        </p:nvSpPr>
        <p:spPr>
          <a:xfrm>
            <a:off x="0" y="515362"/>
            <a:ext cx="70957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PHYSICAL HEART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7" name="Google Shape;217;p1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4903" y="1219200"/>
            <a:ext cx="6167097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19200"/>
            <a:ext cx="6150017" cy="562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 txBox="1"/>
          <p:nvPr/>
        </p:nvSpPr>
        <p:spPr>
          <a:xfrm>
            <a:off x="0" y="515362"/>
            <a:ext cx="70957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PHYSICAL HEART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>
            <p:ph idx="2" type="body"/>
          </p:nvPr>
        </p:nvSpPr>
        <p:spPr>
          <a:xfrm>
            <a:off x="1267089" y="3383554"/>
            <a:ext cx="4040188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ALCOHOLIC</a:t>
            </a:r>
            <a:r>
              <a:rPr lang="en-PH" sz="3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beverages</a:t>
            </a:r>
            <a:endParaRPr/>
          </a:p>
        </p:txBody>
      </p:sp>
      <p:sp>
        <p:nvSpPr>
          <p:cNvPr id="226" name="Google Shape;226;p14"/>
          <p:cNvSpPr txBox="1"/>
          <p:nvPr>
            <p:ph idx="4" type="body"/>
          </p:nvPr>
        </p:nvSpPr>
        <p:spPr>
          <a:xfrm>
            <a:off x="6409797" y="3383554"/>
            <a:ext cx="49561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Dabbling with the wine of </a:t>
            </a: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PLEASURES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</a:t>
            </a: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CARES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of the word</a:t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Caring: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>
            <p:ph idx="2" type="body"/>
          </p:nvPr>
        </p:nvSpPr>
        <p:spPr>
          <a:xfrm>
            <a:off x="1054364" y="3378794"/>
            <a:ext cx="4040188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exercise</a:t>
            </a:r>
            <a:endParaRPr sz="37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>
            <p:ph idx="4" type="body"/>
          </p:nvPr>
        </p:nvSpPr>
        <p:spPr>
          <a:xfrm>
            <a:off x="6447897" y="3360240"/>
            <a:ext cx="48799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not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COMPLETELY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perform the will of God</a:t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Caring: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2" type="body"/>
          </p:nvPr>
        </p:nvSpPr>
        <p:spPr>
          <a:xfrm>
            <a:off x="1267089" y="3378794"/>
            <a:ext cx="4040188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TENSION</a:t>
            </a:r>
            <a:r>
              <a:rPr b="1"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b="1" sz="3700" u="sng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 txBox="1"/>
          <p:nvPr>
            <p:ph idx="4" type="body"/>
          </p:nvPr>
        </p:nvSpPr>
        <p:spPr>
          <a:xfrm>
            <a:off x="6409797" y="3378794"/>
            <a:ext cx="49561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High-adrenalin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lifestyle but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ENTRUSTING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all cares to the Lord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6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Caring: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/>
          <p:nvPr>
            <p:ph idx="2" type="body"/>
          </p:nvPr>
        </p:nvSpPr>
        <p:spPr>
          <a:xfrm>
            <a:off x="1267089" y="3377205"/>
            <a:ext cx="4040188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INHERITED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heart defects</a:t>
            </a:r>
            <a:endParaRPr sz="3700" u="sng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6" name="Google Shape;256;p17"/>
          <p:cNvSpPr txBox="1"/>
          <p:nvPr>
            <p:ph idx="4" type="body"/>
          </p:nvPr>
        </p:nvSpPr>
        <p:spPr>
          <a:xfrm>
            <a:off x="6193368" y="3382560"/>
            <a:ext cx="538109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Have not fully </a:t>
            </a: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REPENTED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at the time of spiritual rebirt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b="1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 txBox="1"/>
          <p:nvPr>
            <p:ph idx="2" type="body"/>
          </p:nvPr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Caring: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idx="1" type="body"/>
          </p:nvPr>
        </p:nvSpPr>
        <p:spPr>
          <a:xfrm>
            <a:off x="533400" y="1447800"/>
            <a:ext cx="10515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SHIELD</a:t>
            </a:r>
            <a:r>
              <a:rPr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yourself from the external influences  	of the world (Hebrew 11:25)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TREAT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 as your enemy (Rom. 12:9)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from the lust of the flesh (2 Tim. 2:22a)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IMAGINE</a:t>
            </a:r>
            <a:r>
              <a:rPr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consequences of your sin from those you love (Ex. 34:7b)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PURSUE</a:t>
            </a:r>
            <a:r>
              <a:rPr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righteousness, faith, love and peace </a:t>
            </a:r>
            <a:b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 Tim. 2:22b)</a:t>
            </a:r>
            <a:r>
              <a:rPr lang="en-PH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381000" y="449759"/>
            <a:ext cx="906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TO CONQUER IMPURITY?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/>
          <p:nvPr>
            <p:ph idx="1" type="body"/>
          </p:nvPr>
        </p:nvSpPr>
        <p:spPr>
          <a:xfrm>
            <a:off x="381000" y="1476375"/>
            <a:ext cx="11277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</a:t>
            </a:r>
            <a:r>
              <a:rPr b="1" lang="en-PH" sz="3700">
                <a:solidFill>
                  <a:srgbClr val="19191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</a:t>
            </a:r>
            <a:r>
              <a:rPr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ASK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for forgiveness (1 John 1:9)</a:t>
            </a:r>
            <a:endParaRPr sz="37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5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b="1"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</a:t>
            </a:r>
            <a:r>
              <a:rPr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180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° Turn (2 Tim. 2:19)</a:t>
            </a:r>
            <a:endParaRPr b="1" sz="3700">
              <a:solidFill>
                <a:srgbClr val="19191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50000"/>
              </a:lnSpc>
              <a:spcBef>
                <a:spcPts val="740"/>
              </a:spcBef>
              <a:spcAft>
                <a:spcPts val="0"/>
              </a:spcAft>
              <a:buClr>
                <a:srgbClr val="FFFF00"/>
              </a:buClr>
              <a:buSzPts val="3700"/>
              <a:buFont typeface="Libre Franklin"/>
              <a:buNone/>
            </a:pPr>
            <a:r>
              <a:rPr b="1"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</a:t>
            </a:r>
            <a:r>
              <a:rPr b="1" lang="en-PH" sz="3700">
                <a:solidFill>
                  <a:srgbClr val="19191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</a:t>
            </a:r>
            <a:r>
              <a:rPr lang="en-PH" sz="37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DECIDE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 let the Holy Spirit control you </a:t>
            </a:r>
            <a:br>
              <a:rPr lang="en-PH"/>
            </a:br>
            <a:r>
              <a:rPr lang="en-PH"/>
              <a:t>	</a:t>
            </a:r>
            <a:r>
              <a:rPr lang="en-PH" sz="3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(Gal. 5:16)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381000" y="449759"/>
            <a:ext cx="868680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TO HAVE A NEW START?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/>
        </p:nvSpPr>
        <p:spPr>
          <a:xfrm>
            <a:off x="361950" y="1959387"/>
            <a:ext cx="11449050" cy="293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in me a pure heart, O God, and renew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steadfast spirit within me. Do not cast me from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presence or take your Holy Spirit from me. Restore to me the joy of your salvation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grant me a willing spirit, to sustain me.</a:t>
            </a:r>
            <a:endParaRPr b="0" i="1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381000" y="449759"/>
            <a:ext cx="739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CONCLUSION: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3972209" y="5109729"/>
            <a:ext cx="4247583" cy="7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Psalm 51:10-12 </a:t>
            </a:r>
            <a:endParaRPr b="1" i="0" sz="4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4914334" y="5717887"/>
            <a:ext cx="23823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1163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idx="1" type="body"/>
          </p:nvPr>
        </p:nvSpPr>
        <p:spPr>
          <a:xfrm>
            <a:off x="1066800" y="1109759"/>
            <a:ext cx="10134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3513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Char char="•"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Bring a White Business Envelope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35135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Char char="•"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Enclose about 40 pcs. of paper cut from a short bond paper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38888"/>
              </a:lnSpc>
              <a:spcBef>
                <a:spcPts val="72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Libre Franklin"/>
              <a:buNone/>
            </a:pPr>
            <a:r>
              <a:rPr b="1"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p21"/>
          <p:cNvGraphicFramePr/>
          <p:nvPr/>
        </p:nvGraphicFramePr>
        <p:xfrm>
          <a:off x="1714500" y="34311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{39DABBA1-A397-4238-8DFB-932B4F7788D4}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19191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88" name="Google Shape;288;p21"/>
          <p:cNvSpPr txBox="1"/>
          <p:nvPr/>
        </p:nvSpPr>
        <p:spPr>
          <a:xfrm>
            <a:off x="381000" y="449759"/>
            <a:ext cx="739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Assignment: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990600" y="1219201"/>
            <a:ext cx="10134600" cy="1231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“Blessed are the pure in heart, for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1" lang="en-PH" sz="37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they will see God.”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990600" y="4110925"/>
            <a:ext cx="577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PH" sz="3600">
                <a:solidFill>
                  <a:srgbClr val="FFFF00"/>
                </a:solidFill>
              </a:rPr>
              <a:t>Pure - </a:t>
            </a:r>
            <a:r>
              <a:rPr lang="en-PH" sz="3600">
                <a:solidFill>
                  <a:srgbClr val="FFFF00"/>
                </a:solidFill>
              </a:rPr>
              <a:t>“</a:t>
            </a:r>
            <a:r>
              <a:rPr i="1" lang="en-PH" sz="3600">
                <a:solidFill>
                  <a:srgbClr val="FFFF00"/>
                </a:solidFill>
              </a:rPr>
              <a:t>Katharos” (</a:t>
            </a:r>
            <a:r>
              <a:rPr i="1" lang="en-PH" sz="3600" u="none" cap="none" strike="noStrike">
                <a:solidFill>
                  <a:srgbClr val="FFFF00"/>
                </a:solidFill>
              </a:rPr>
              <a:t>Greek</a:t>
            </a:r>
            <a:r>
              <a:rPr i="1" lang="en-PH" sz="3600">
                <a:solidFill>
                  <a:srgbClr val="FFFF00"/>
                </a:solidFill>
              </a:rPr>
              <a:t>)</a:t>
            </a:r>
            <a:r>
              <a:rPr b="0" i="0" lang="en-PH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647198" y="4909650"/>
            <a:ext cx="92478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pure, unpolluted, complete desire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4433888" y="2839920"/>
            <a:ext cx="3324225" cy="7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Matthew 6:8</a:t>
            </a:r>
            <a:endParaRPr b="1" i="0" sz="4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904809" y="3373272"/>
            <a:ext cx="23823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1163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838200" y="1219200"/>
            <a:ext cx="5851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PH" sz="3700">
                <a:solidFill>
                  <a:srgbClr val="FFFF00"/>
                </a:solidFill>
              </a:rPr>
              <a:t>Heart - </a:t>
            </a:r>
            <a: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Kardia</a:t>
            </a:r>
            <a: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 (Greek)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1056495" y="2128516"/>
            <a:ext cx="105372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Char char="•"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refers to the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CHIEF</a:t>
            </a:r>
            <a:r>
              <a:rPr b="1"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ORGAN</a:t>
            </a:r>
            <a:r>
              <a:rPr b="1"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physical life</a:t>
            </a:r>
            <a:endParaRPr sz="3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(Lev</a:t>
            </a:r>
            <a:r>
              <a:rPr lang="en-PH" sz="3700">
                <a:solidFill>
                  <a:schemeClr val="lt1"/>
                </a:solidFill>
              </a:rPr>
              <a:t>i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ticus 17:11)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056495" y="3421936"/>
            <a:ext cx="105372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stands for man’s entire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MENTAL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activity, both the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RATIONAL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elements.</a:t>
            </a:r>
            <a:endParaRPr b="0" i="0" sz="37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da3c30be0_1_0"/>
          <p:cNvSpPr txBox="1"/>
          <p:nvPr/>
        </p:nvSpPr>
        <p:spPr>
          <a:xfrm>
            <a:off x="838200" y="1219200"/>
            <a:ext cx="5851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PH" sz="3700">
                <a:solidFill>
                  <a:srgbClr val="FFFF00"/>
                </a:solidFill>
              </a:rPr>
              <a:t>Heart - </a:t>
            </a:r>
            <a: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Kardia</a:t>
            </a:r>
            <a:r>
              <a:rPr b="0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 (Greek)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9da3c30be0_1_0"/>
          <p:cNvSpPr/>
          <p:nvPr/>
        </p:nvSpPr>
        <p:spPr>
          <a:xfrm>
            <a:off x="1056500" y="2126500"/>
            <a:ext cx="5425500" cy="4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stands for man’s entire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MENTAL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activity, both the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RATIONAL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1" i="0" lang="en-PH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elements.</a:t>
            </a:r>
            <a:endParaRPr b="0" i="0" sz="37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1143000" y="2244060"/>
            <a:ext cx="10058400" cy="18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hidden springs of the personal life.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PH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“Above all else, guard your heart,  for it is the wellspring of life.”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81000" y="1219200"/>
            <a:ext cx="1094898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PH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HIDDEN SPRINGS OF THE PERSONAL LIFE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233150" y="4306163"/>
            <a:ext cx="372570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Proverbs</a:t>
            </a:r>
            <a:r>
              <a:rPr b="0" i="0" lang="en-PH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3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4:23</a:t>
            </a:r>
            <a:endParaRPr b="1" i="0" sz="43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4904809" y="4906327"/>
            <a:ext cx="23823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1163" lvl="0" marL="4111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PH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2347913" y="5443538"/>
            <a:ext cx="7496175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500"/>
              <a:buFont typeface="Libre Franklin"/>
              <a:buNone/>
            </a:pPr>
            <a:r>
              <a:rPr b="1" lang="en-PH" sz="5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wellspring of life 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25" l="0" r="0" t="3125"/>
          <a:stretch/>
        </p:blipFill>
        <p:spPr>
          <a:xfrm>
            <a:off x="5867400" y="41329"/>
            <a:ext cx="6329766" cy="507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867399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2" name="Google Shape;152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995" l="15602" r="21987" t="5004"/>
          <a:stretch/>
        </p:blipFill>
        <p:spPr>
          <a:xfrm>
            <a:off x="1905700" y="4450"/>
            <a:ext cx="7622700" cy="68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593725" y="1970087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 HEART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>
            <p:ph idx="2" type="body"/>
          </p:nvPr>
        </p:nvSpPr>
        <p:spPr>
          <a:xfrm>
            <a:off x="541337" y="3269253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en-PH" sz="36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endParaRPr/>
          </a:p>
          <a:p>
            <a:pPr indent="0" lvl="1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Libre Franklin"/>
              <a:buNone/>
            </a:pPr>
            <a:r>
              <a:rPr lang="en-PH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man’s breast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/>
          <p:nvPr>
            <p:ph idx="3" type="body"/>
          </p:nvPr>
        </p:nvSpPr>
        <p:spPr>
          <a:xfrm>
            <a:off x="6193368" y="1970087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SPIRITUAL HEART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>
            <p:ph idx="4" type="body"/>
          </p:nvPr>
        </p:nvSpPr>
        <p:spPr>
          <a:xfrm>
            <a:off x="6193368" y="3269253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Libre Franklin"/>
              <a:buNone/>
            </a:pP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Very</a:t>
            </a:r>
            <a:r>
              <a:rPr lang="en-PH" sz="37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en-PH" sz="37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a leader’s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THOUGHTS</a:t>
            </a:r>
            <a:r>
              <a:rPr b="1"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n-PH" sz="37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WORDS, ACTIONS</a:t>
            </a:r>
            <a:r>
              <a:rPr lang="en-PH" sz="37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PH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PH" sz="37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PH" sz="3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MIND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381000" y="1163638"/>
            <a:ext cx="74485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COMPARISON</a:t>
            </a:r>
            <a:r>
              <a:rPr b="0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PH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81000" y="2628403"/>
            <a:ext cx="5386917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b="0" i="0" lang="en-PH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Location:</a:t>
            </a:r>
            <a:r>
              <a:rPr b="0" i="0" lang="en-PH" sz="3600" u="none" cap="none" strike="noStrik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CCCCCC"/>
      </a:dk1>
      <a:lt1>
        <a:srgbClr val="FFFFFF"/>
      </a:lt1>
      <a:dk2>
        <a:srgbClr val="66CCFF"/>
      </a:dk2>
      <a:lt2>
        <a:srgbClr val="E6E6E6"/>
      </a:lt2>
      <a:accent1>
        <a:srgbClr val="4C4C4C"/>
      </a:accent1>
      <a:accent2>
        <a:srgbClr val="CCCCCC"/>
      </a:accent2>
      <a:accent3>
        <a:srgbClr val="FFFFFF"/>
      </a:accent3>
      <a:accent4>
        <a:srgbClr val="AEAEAE"/>
      </a:accent4>
      <a:accent5>
        <a:srgbClr val="B2B2B2"/>
      </a:accent5>
      <a:accent6>
        <a:srgbClr val="B9B9B9"/>
      </a:accent6>
      <a:hlink>
        <a:srgbClr val="66FFFF"/>
      </a:hlink>
      <a:folHlink>
        <a:srgbClr val="66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Pearl dela Cruz</dc:creator>
</cp:coreProperties>
</file>