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embeddedFontLst>
    <p:embeddedFont>
      <p:font typeface="Libre Franklin"/>
      <p:regular r:id="rId20"/>
      <p:bold r:id="rId21"/>
      <p:italic r:id="rId22"/>
      <p:boldItalic r:id="rId23"/>
    </p:embeddedFont>
    <p:embeddedFont>
      <p:font typeface="Corbel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7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8" roundtripDataSignature="AMtx7mjGHFezbjw0+wDWXhDdAmOXG19n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20" orient="horz"/>
        <p:guide pos="33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-regular.fntdata"/><Relationship Id="rId22" Type="http://schemas.openxmlformats.org/officeDocument/2006/relationships/font" Target="fonts/LibreFranklin-italic.fntdata"/><Relationship Id="rId21" Type="http://schemas.openxmlformats.org/officeDocument/2006/relationships/font" Target="fonts/LibreFranklin-bold.fntdata"/><Relationship Id="rId24" Type="http://schemas.openxmlformats.org/officeDocument/2006/relationships/font" Target="fonts/Corbel-regular.fntdata"/><Relationship Id="rId23" Type="http://schemas.openxmlformats.org/officeDocument/2006/relationships/font" Target="fonts/LibreFranklin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orbel-italic.fntdata"/><Relationship Id="rId25" Type="http://schemas.openxmlformats.org/officeDocument/2006/relationships/font" Target="fonts/Corbel-bold.fntdata"/><Relationship Id="rId28" Type="http://customschemas.google.com/relationships/presentationmetadata" Target="metadata"/><Relationship Id="rId27" Type="http://schemas.openxmlformats.org/officeDocument/2006/relationships/font" Target="fonts/Corbel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PH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" name="Google Shape;11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5969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PH">
                <a:highlight>
                  <a:srgbClr val="FFFFFF"/>
                </a:highlight>
              </a:rPr>
              <a:t>The picture in slide 2 (title slide) can still be improved. We think that people element may be a good idea </a:t>
            </a:r>
            <a:endParaRPr>
              <a:highlight>
                <a:srgbClr val="FFFFFF"/>
              </a:highlight>
            </a:endParaRPr>
          </a:p>
          <a:p>
            <a:pPr indent="-30480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PH">
                <a:highlight>
                  <a:srgbClr val="FFFFFF"/>
                </a:highlight>
              </a:rPr>
              <a:t>slide 9:  If it's okay, we can make the sentences parallel. For example: kindness to the poor and the needy, comfort for the spiritually down, unconditional forgiveness for all, care for the unbelievers, commitment to never to slander nor find fault.</a:t>
            </a:r>
            <a:endParaRPr>
              <a:highlight>
                <a:srgbClr val="FFFFFF"/>
              </a:highlight>
            </a:endParaRPr>
          </a:p>
          <a:p>
            <a:pPr indent="-30480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PH">
                <a:highlight>
                  <a:srgbClr val="FFFFFF"/>
                </a:highlight>
              </a:rPr>
              <a:t>Indicate relevant verses in slide 10</a:t>
            </a:r>
            <a:endParaRPr/>
          </a:p>
        </p:txBody>
      </p:sp>
      <p:sp>
        <p:nvSpPr>
          <p:cNvPr id="42" name="Google Shape;4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6" name="Google Shape;4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" name="Google Shape;47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PH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5" name="Google Shape;5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" name="Google Shape;56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PH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" name="Google Shape;6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" name="Google Shape;7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" name="Google Shape;7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" name="Google Shape;8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418e1fd9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" name="Google Shape;90;g9418e1fd93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7"/>
          <p:cNvSpPr/>
          <p:nvPr/>
        </p:nvSpPr>
        <p:spPr>
          <a:xfrm>
            <a:off x="0" y="0"/>
            <a:ext cx="487363" cy="6854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7"/>
          <p:cNvSpPr/>
          <p:nvPr/>
        </p:nvSpPr>
        <p:spPr>
          <a:xfrm>
            <a:off x="412750" y="681038"/>
            <a:ext cx="61913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7"/>
          <p:cNvSpPr/>
          <p:nvPr/>
        </p:nvSpPr>
        <p:spPr>
          <a:xfrm>
            <a:off x="357188" y="681038"/>
            <a:ext cx="38100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7"/>
          <p:cNvSpPr/>
          <p:nvPr/>
        </p:nvSpPr>
        <p:spPr>
          <a:xfrm>
            <a:off x="331788" y="681038"/>
            <a:ext cx="12700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7"/>
          <p:cNvSpPr/>
          <p:nvPr/>
        </p:nvSpPr>
        <p:spPr>
          <a:xfrm>
            <a:off x="296863" y="681038"/>
            <a:ext cx="9525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7"/>
          <p:cNvSpPr/>
          <p:nvPr/>
        </p:nvSpPr>
        <p:spPr>
          <a:xfrm>
            <a:off x="341313" y="5046663"/>
            <a:ext cx="96837" cy="1692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7"/>
          <p:cNvSpPr/>
          <p:nvPr/>
        </p:nvSpPr>
        <p:spPr>
          <a:xfrm>
            <a:off x="341313" y="4797425"/>
            <a:ext cx="96837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7"/>
          <p:cNvSpPr/>
          <p:nvPr/>
        </p:nvSpPr>
        <p:spPr>
          <a:xfrm>
            <a:off x="341313" y="4637088"/>
            <a:ext cx="96837" cy="13811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7"/>
          <p:cNvSpPr/>
          <p:nvPr/>
        </p:nvSpPr>
        <p:spPr>
          <a:xfrm>
            <a:off x="341313" y="4541838"/>
            <a:ext cx="96837" cy="746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7"/>
          <p:cNvSpPr txBox="1"/>
          <p:nvPr>
            <p:ph type="ctrTitle"/>
          </p:nvPr>
        </p:nvSpPr>
        <p:spPr>
          <a:xfrm>
            <a:off x="1219200" y="4343400"/>
            <a:ext cx="10363200" cy="1975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914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27"/>
          <p:cNvSpPr txBox="1"/>
          <p:nvPr>
            <p:ph idx="1" type="subTitle"/>
          </p:nvPr>
        </p:nvSpPr>
        <p:spPr>
          <a:xfrm>
            <a:off x="1219200" y="2834640"/>
            <a:ext cx="1036320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10057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27"/>
          <p:cNvSpPr txBox="1"/>
          <p:nvPr>
            <p:ph idx="10" type="dt"/>
          </p:nvPr>
        </p:nvSpPr>
        <p:spPr>
          <a:xfrm>
            <a:off x="8636000" y="641667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7"/>
          <p:cNvSpPr txBox="1"/>
          <p:nvPr>
            <p:ph idx="11" type="ftr"/>
          </p:nvPr>
        </p:nvSpPr>
        <p:spPr>
          <a:xfrm>
            <a:off x="1219200" y="6416675"/>
            <a:ext cx="7416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27"/>
          <p:cNvSpPr txBox="1"/>
          <p:nvPr>
            <p:ph idx="12" type="sldNum"/>
          </p:nvPr>
        </p:nvSpPr>
        <p:spPr>
          <a:xfrm>
            <a:off x="11480800" y="64166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>
    <mc:Choice Requires="p14">
      <p:transition p14:dur="400">
        <p:fade/>
      </p:transition>
    </mc:Choice>
    <mc:Fallback>
      <p:transition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 txBox="1"/>
          <p:nvPr>
            <p:ph type="title"/>
          </p:nvPr>
        </p:nvSpPr>
        <p:spPr>
          <a:xfrm>
            <a:off x="533400" y="1143000"/>
            <a:ext cx="118961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PH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DOES TO BE MERCIFUL INCLUDE?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8"/>
          <p:cNvSpPr txBox="1"/>
          <p:nvPr>
            <p:ph idx="1" type="body"/>
          </p:nvPr>
        </p:nvSpPr>
        <p:spPr>
          <a:xfrm>
            <a:off x="1158454" y="2475757"/>
            <a:ext cx="10646089" cy="4728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3700">
                <a:solidFill>
                  <a:srgbClr val="FFFF00"/>
                </a:solidFill>
              </a:rPr>
              <a:t>1. </a:t>
            </a:r>
            <a:r>
              <a:rPr b="1" i="0" lang="en-PH" sz="3700" u="none" cap="none" strike="noStrike">
                <a:solidFill>
                  <a:srgbClr val="FFFF00"/>
                </a:solidFill>
              </a:rPr>
              <a:t>KINDNESS</a:t>
            </a:r>
            <a:r>
              <a:rPr i="0" lang="en-PH" sz="3700" u="none" cap="none" strike="noStrike">
                <a:solidFill>
                  <a:srgbClr val="FFFF00"/>
                </a:solidFill>
              </a:rPr>
              <a:t> </a:t>
            </a:r>
            <a:r>
              <a:rPr i="0" lang="en-PH" sz="3700" u="none" cap="none" strike="noStrike">
                <a:solidFill>
                  <a:schemeClr val="lt1"/>
                </a:solidFill>
              </a:rPr>
              <a:t>to the poor and the needy.</a:t>
            </a:r>
            <a:endParaRPr i="0" sz="14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None/>
            </a:pPr>
            <a:r>
              <a:rPr b="1" lang="en-PH" sz="3700">
                <a:solidFill>
                  <a:srgbClr val="FFFF00"/>
                </a:solidFill>
              </a:rPr>
              <a:t>2. </a:t>
            </a:r>
            <a:r>
              <a:rPr b="1" i="0" lang="en-PH" sz="3700" u="none" cap="none" strike="noStrike">
                <a:solidFill>
                  <a:srgbClr val="FFFF00"/>
                </a:solidFill>
              </a:rPr>
              <a:t>COMFORT</a:t>
            </a:r>
            <a:r>
              <a:rPr i="0" lang="en-PH" sz="3700" u="none" cap="none" strike="noStrike">
                <a:solidFill>
                  <a:schemeClr val="lt1"/>
                </a:solidFill>
              </a:rPr>
              <a:t> the spiritually down.</a:t>
            </a:r>
            <a:endParaRPr i="0" sz="14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None/>
            </a:pPr>
            <a:r>
              <a:rPr b="1" lang="en-PH" sz="3700">
                <a:solidFill>
                  <a:srgbClr val="FFFF00"/>
                </a:solidFill>
              </a:rPr>
              <a:t>3.</a:t>
            </a:r>
            <a:r>
              <a:rPr lang="en-PH" sz="3700">
                <a:solidFill>
                  <a:schemeClr val="lt1"/>
                </a:solidFill>
              </a:rPr>
              <a:t> </a:t>
            </a:r>
            <a:r>
              <a:rPr i="0" lang="en-PH" sz="3700" u="none" cap="none" strike="noStrike">
                <a:solidFill>
                  <a:schemeClr val="lt1"/>
                </a:solidFill>
              </a:rPr>
              <a:t>Willingness to </a:t>
            </a:r>
            <a:r>
              <a:rPr b="1" i="0" lang="en-PH" sz="3700" u="none" cap="none" strike="noStrike">
                <a:solidFill>
                  <a:srgbClr val="FFFF00"/>
                </a:solidFill>
              </a:rPr>
              <a:t>FORGIVE</a:t>
            </a:r>
            <a:r>
              <a:rPr i="0" lang="en-PH" sz="3700" u="none" cap="none" strike="noStrike">
                <a:solidFill>
                  <a:schemeClr val="lt1"/>
                </a:solidFill>
              </a:rPr>
              <a:t> unconditionally.</a:t>
            </a:r>
            <a:endParaRPr i="0" sz="14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 txBox="1"/>
          <p:nvPr>
            <p:ph type="title"/>
          </p:nvPr>
        </p:nvSpPr>
        <p:spPr>
          <a:xfrm>
            <a:off x="533400" y="1143000"/>
            <a:ext cx="118961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PH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DOES TO BE MERCIFUL INCLUDE?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6"/>
          <p:cNvSpPr txBox="1"/>
          <p:nvPr>
            <p:ph idx="1" type="body"/>
          </p:nvPr>
        </p:nvSpPr>
        <p:spPr>
          <a:xfrm>
            <a:off x="1158454" y="2129228"/>
            <a:ext cx="10646089" cy="4728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None/>
            </a:pPr>
            <a:r>
              <a:rPr b="1" lang="en-PH" sz="3700">
                <a:solidFill>
                  <a:srgbClr val="FFFF00"/>
                </a:solidFill>
              </a:rPr>
              <a:t>4. </a:t>
            </a:r>
            <a:r>
              <a:rPr b="1" i="0" lang="en-PH" sz="37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CARE</a:t>
            </a:r>
            <a:r>
              <a:rPr b="0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for the unbelievers.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None/>
            </a:pPr>
            <a:r>
              <a:rPr b="1" lang="en-PH" sz="3700">
                <a:solidFill>
                  <a:srgbClr val="FFFF00"/>
                </a:solidFill>
              </a:rPr>
              <a:t>5.</a:t>
            </a:r>
            <a:r>
              <a:rPr lang="en-PH" sz="3700">
                <a:solidFill>
                  <a:schemeClr val="lt1"/>
                </a:solidFill>
              </a:rPr>
              <a:t> </a:t>
            </a:r>
            <a:r>
              <a:rPr b="1" i="0" lang="en-PH" sz="37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NEVER</a:t>
            </a:r>
            <a:r>
              <a:rPr b="0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slander nor find fault.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"/>
          <p:cNvSpPr txBox="1"/>
          <p:nvPr>
            <p:ph idx="1" type="body"/>
          </p:nvPr>
        </p:nvSpPr>
        <p:spPr>
          <a:xfrm>
            <a:off x="881743" y="1470822"/>
            <a:ext cx="10075800" cy="46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AutoNum type="arabicPeriod"/>
            </a:pPr>
            <a:r>
              <a:rPr i="0" lang="en-PH" sz="3600" u="none" cap="none" strike="noStrike">
                <a:solidFill>
                  <a:schemeClr val="lt1"/>
                </a:solidFill>
              </a:rPr>
              <a:t>Those who view the world as God </a:t>
            </a:r>
            <a:r>
              <a:rPr b="1" i="0" lang="en-PH" sz="3600" u="none" cap="none" strike="noStrike">
                <a:solidFill>
                  <a:srgbClr val="FFFF00"/>
                </a:solidFill>
              </a:rPr>
              <a:t>DOES</a:t>
            </a:r>
            <a:r>
              <a:rPr i="0" lang="en-PH" sz="3600" u="none" cap="none" strike="noStrike">
                <a:solidFill>
                  <a:srgbClr val="FFFF00"/>
                </a:solidFill>
              </a:rPr>
              <a:t>.</a:t>
            </a:r>
            <a:endParaRPr sz="3600">
              <a:solidFill>
                <a:srgbClr val="FFFF00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3600">
                <a:solidFill>
                  <a:srgbClr val="FFFFFF"/>
                </a:solidFill>
              </a:rPr>
              <a:t>(Romans 8:22-23)</a:t>
            </a:r>
            <a:endParaRPr sz="3600">
              <a:solidFill>
                <a:srgbClr val="FFFFFF"/>
              </a:solidFill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FFFF00"/>
              </a:buClr>
              <a:buSzPts val="3600"/>
              <a:buAutoNum type="arabicPeriod"/>
            </a:pPr>
            <a:r>
              <a:rPr i="0" lang="en-PH" sz="3600" u="none" cap="none" strike="noStrike">
                <a:solidFill>
                  <a:schemeClr val="lt1"/>
                </a:solidFill>
              </a:rPr>
              <a:t>Those who feel the world as God </a:t>
            </a:r>
            <a:r>
              <a:rPr b="1" i="0" lang="en-PH" sz="3600" u="none" cap="none" strike="noStrike">
                <a:solidFill>
                  <a:srgbClr val="FFFF00"/>
                </a:solidFill>
              </a:rPr>
              <a:t>FEELS</a:t>
            </a:r>
            <a:r>
              <a:rPr i="0" lang="en-PH" sz="3600" u="none" cap="none" strike="noStrike">
                <a:solidFill>
                  <a:srgbClr val="FFFF00"/>
                </a:solidFill>
              </a:rPr>
              <a:t>.</a:t>
            </a:r>
            <a:r>
              <a:rPr lang="en-PH" sz="3600">
                <a:solidFill>
                  <a:srgbClr val="FFFF00"/>
                </a:solidFill>
              </a:rPr>
              <a:t> </a:t>
            </a:r>
            <a:r>
              <a:rPr lang="en-PH" sz="3600">
                <a:solidFill>
                  <a:srgbClr val="FFFFFF"/>
                </a:solidFill>
              </a:rPr>
              <a:t>(Nehemiah 1:4-7)</a:t>
            </a:r>
            <a:br>
              <a:rPr lang="en-PH" sz="3600">
                <a:solidFill>
                  <a:srgbClr val="FFFFFF"/>
                </a:solidFill>
              </a:rPr>
            </a:br>
            <a:endParaRPr sz="3600">
              <a:solidFill>
                <a:srgbClr val="FFFFFF"/>
              </a:solidFill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AutoNum type="arabicPeriod"/>
            </a:pPr>
            <a:r>
              <a:rPr i="0" lang="en-PH" sz="3600" u="none" cap="none" strike="noStrike">
                <a:solidFill>
                  <a:schemeClr val="lt1"/>
                </a:solidFill>
              </a:rPr>
              <a:t>Those who are </a:t>
            </a:r>
            <a:r>
              <a:rPr b="1" i="0" lang="en-PH" sz="3600" u="none" cap="none" strike="noStrike">
                <a:solidFill>
                  <a:srgbClr val="FFFF00"/>
                </a:solidFill>
              </a:rPr>
              <a:t>MOTIVATED</a:t>
            </a:r>
            <a:r>
              <a:rPr i="0" lang="en-PH" sz="3600" u="none" cap="none" strike="noStrike">
                <a:solidFill>
                  <a:schemeClr val="lt1"/>
                </a:solidFill>
              </a:rPr>
              <a:t> to be merciful through the </a:t>
            </a:r>
            <a:r>
              <a:rPr b="1" i="0" lang="en-PH" sz="3600" u="none" cap="none" strike="noStrike">
                <a:solidFill>
                  <a:srgbClr val="FFFF00"/>
                </a:solidFill>
              </a:rPr>
              <a:t>RENEWING</a:t>
            </a:r>
            <a:r>
              <a:rPr i="0" lang="en-PH" sz="3600" u="none" cap="none" strike="noStrike">
                <a:solidFill>
                  <a:schemeClr val="lt1"/>
                </a:solidFill>
              </a:rPr>
              <a:t> work of the Holy Spirit.</a:t>
            </a:r>
            <a:endParaRPr i="0" sz="1200" u="none" cap="none" strike="noStrike">
              <a:solidFill>
                <a:srgbClr val="000000"/>
              </a:solidFill>
            </a:endParaRPr>
          </a:p>
        </p:txBody>
      </p:sp>
      <p:sp>
        <p:nvSpPr>
          <p:cNvPr id="111" name="Google Shape;111;p9"/>
          <p:cNvSpPr txBox="1"/>
          <p:nvPr/>
        </p:nvSpPr>
        <p:spPr>
          <a:xfrm>
            <a:off x="533400" y="708822"/>
            <a:ext cx="88773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PH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WHO ARE THE MERCIFUL?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"/>
          <p:cNvSpPr txBox="1"/>
          <p:nvPr>
            <p:ph type="title"/>
          </p:nvPr>
        </p:nvSpPr>
        <p:spPr>
          <a:xfrm>
            <a:off x="525435" y="482066"/>
            <a:ext cx="11353801" cy="139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PH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THE PRACTICAL ILLUSTRATION OF MERCY       </a:t>
            </a:r>
            <a:br>
              <a:rPr b="1" i="0" lang="en-PH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PH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(LUKE 10:25-37)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0"/>
          <p:cNvSpPr txBox="1"/>
          <p:nvPr>
            <p:ph idx="1" type="body"/>
          </p:nvPr>
        </p:nvSpPr>
        <p:spPr>
          <a:xfrm>
            <a:off x="525435" y="2155247"/>
            <a:ext cx="6148905" cy="50387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63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AutoNum type="arabicPeriod"/>
            </a:pPr>
            <a:r>
              <a:rPr b="0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Distressed Traveller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63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AutoNum type="arabicPeriod"/>
            </a:pPr>
            <a:r>
              <a:rPr b="0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Mischief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63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AutoNum type="arabicPeriod"/>
            </a:pPr>
            <a:r>
              <a:rPr b="0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Priest/Levite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63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AutoNum type="arabicPeriod"/>
            </a:pPr>
            <a:r>
              <a:rPr b="0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Passes by the other side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63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AutoNum type="arabicPeriod"/>
            </a:pPr>
            <a:r>
              <a:rPr b="0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Good Samaritan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63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AutoNum type="arabicPeriod"/>
            </a:pPr>
            <a:r>
              <a:rPr b="0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Poured Oil/Wine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8" name="Google Shape;118;p10"/>
          <p:cNvCxnSpPr/>
          <p:nvPr/>
        </p:nvCxnSpPr>
        <p:spPr>
          <a:xfrm>
            <a:off x="6656191" y="3058179"/>
            <a:ext cx="609600" cy="1500"/>
          </a:xfrm>
          <a:prstGeom prst="straightConnector1">
            <a:avLst/>
          </a:prstGeom>
          <a:noFill/>
          <a:ln cap="flat" cmpd="sng" w="63500">
            <a:solidFill>
              <a:srgbClr val="FFFFFF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19" name="Google Shape;119;p10"/>
          <p:cNvCxnSpPr/>
          <p:nvPr/>
        </p:nvCxnSpPr>
        <p:spPr>
          <a:xfrm>
            <a:off x="6579991" y="5063955"/>
            <a:ext cx="609600" cy="1500"/>
          </a:xfrm>
          <a:prstGeom prst="straightConnector1">
            <a:avLst/>
          </a:prstGeom>
          <a:noFill/>
          <a:ln cap="flat" cmpd="sng" w="63500">
            <a:solidFill>
              <a:srgbClr val="FFFFFF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20" name="Google Shape;120;p10"/>
          <p:cNvSpPr txBox="1"/>
          <p:nvPr/>
        </p:nvSpPr>
        <p:spPr>
          <a:xfrm>
            <a:off x="8308590" y="2728017"/>
            <a:ext cx="25146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n-PH" sz="3700" u="none" cap="none" strike="noStrike">
                <a:solidFill>
                  <a:srgbClr val="FFFF00"/>
                </a:solidFill>
              </a:rPr>
              <a:t>SATAN</a:t>
            </a:r>
            <a:endParaRPr b="1" i="0" sz="1400" u="none" cap="none" strike="noStrike">
              <a:solidFill>
                <a:srgbClr val="000000"/>
              </a:solidFill>
            </a:endParaRPr>
          </a:p>
        </p:txBody>
      </p:sp>
      <p:sp>
        <p:nvSpPr>
          <p:cNvPr id="121" name="Google Shape;121;p10"/>
          <p:cNvSpPr txBox="1"/>
          <p:nvPr/>
        </p:nvSpPr>
        <p:spPr>
          <a:xfrm>
            <a:off x="6857800" y="3314225"/>
            <a:ext cx="39003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n-PH" sz="3700" u="none" cap="none" strike="noStrike">
                <a:solidFill>
                  <a:srgbClr val="FFFF00"/>
                </a:solidFill>
              </a:rPr>
              <a:t>LAW OF MOSES</a:t>
            </a:r>
            <a:endParaRPr b="1" i="0" sz="1400" u="none" cap="none" strike="noStrike">
              <a:solidFill>
                <a:srgbClr val="000000"/>
              </a:solidFill>
            </a:endParaRPr>
          </a:p>
        </p:txBody>
      </p:sp>
      <p:sp>
        <p:nvSpPr>
          <p:cNvPr id="122" name="Google Shape;122;p10"/>
          <p:cNvSpPr txBox="1"/>
          <p:nvPr/>
        </p:nvSpPr>
        <p:spPr>
          <a:xfrm>
            <a:off x="10559808" y="3402349"/>
            <a:ext cx="30243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n-PH" sz="3700" u="none" cap="none" strike="noStrike">
                <a:solidFill>
                  <a:srgbClr val="FFFF00"/>
                </a:solidFill>
              </a:rPr>
              <a:t>OWES US</a:t>
            </a:r>
            <a:endParaRPr b="1" i="0" sz="1400" u="none" cap="none" strike="noStrike">
              <a:solidFill>
                <a:srgbClr val="000000"/>
              </a:solidFill>
            </a:endParaRPr>
          </a:p>
        </p:txBody>
      </p:sp>
      <p:sp>
        <p:nvSpPr>
          <p:cNvPr id="123" name="Google Shape;123;p10"/>
          <p:cNvSpPr txBox="1"/>
          <p:nvPr/>
        </p:nvSpPr>
        <p:spPr>
          <a:xfrm>
            <a:off x="8618239" y="4733791"/>
            <a:ext cx="21399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n-PH" sz="3700" u="none" cap="none" strike="noStrike">
                <a:solidFill>
                  <a:srgbClr val="FFFF00"/>
                </a:solidFill>
              </a:rPr>
              <a:t>JESUS</a:t>
            </a:r>
            <a:endParaRPr b="1" i="0" sz="1400" u="none" cap="none" strike="noStrike">
              <a:solidFill>
                <a:srgbClr val="000000"/>
              </a:solidFill>
            </a:endParaRPr>
          </a:p>
        </p:txBody>
      </p:sp>
      <p:sp>
        <p:nvSpPr>
          <p:cNvPr id="124" name="Google Shape;124;p10"/>
          <p:cNvSpPr txBox="1"/>
          <p:nvPr/>
        </p:nvSpPr>
        <p:spPr>
          <a:xfrm>
            <a:off x="7210858" y="5415959"/>
            <a:ext cx="4954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n-PH" sz="3700" u="none" cap="none" strike="noStrike">
                <a:solidFill>
                  <a:srgbClr val="FFFF00"/>
                </a:solidFill>
              </a:rPr>
              <a:t>TOOK CARE OF US</a:t>
            </a:r>
            <a:endParaRPr b="1" i="0" sz="1400" u="none" cap="none" strike="noStrike">
              <a:solidFill>
                <a:srgbClr val="000000"/>
              </a:solidFill>
            </a:endParaRPr>
          </a:p>
        </p:txBody>
      </p:sp>
      <p:cxnSp>
        <p:nvCxnSpPr>
          <p:cNvPr id="125" name="Google Shape;125;p10"/>
          <p:cNvCxnSpPr/>
          <p:nvPr/>
        </p:nvCxnSpPr>
        <p:spPr>
          <a:xfrm>
            <a:off x="6616291" y="4460980"/>
            <a:ext cx="609600" cy="1500"/>
          </a:xfrm>
          <a:prstGeom prst="straightConnector1">
            <a:avLst/>
          </a:prstGeom>
          <a:noFill/>
          <a:ln cap="flat" cmpd="sng" w="63500">
            <a:solidFill>
              <a:srgbClr val="FFFFFF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26" name="Google Shape;126;p10"/>
          <p:cNvCxnSpPr/>
          <p:nvPr/>
        </p:nvCxnSpPr>
        <p:spPr>
          <a:xfrm>
            <a:off x="6656191" y="3732504"/>
            <a:ext cx="609600" cy="1500"/>
          </a:xfrm>
          <a:prstGeom prst="straightConnector1">
            <a:avLst/>
          </a:prstGeom>
          <a:noFill/>
          <a:ln cap="flat" cmpd="sng" w="63500">
            <a:solidFill>
              <a:srgbClr val="FFFFFF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27" name="Google Shape;127;p10"/>
          <p:cNvCxnSpPr/>
          <p:nvPr/>
        </p:nvCxnSpPr>
        <p:spPr>
          <a:xfrm>
            <a:off x="6656191" y="2465495"/>
            <a:ext cx="609600" cy="1500"/>
          </a:xfrm>
          <a:prstGeom prst="straightConnector1">
            <a:avLst/>
          </a:prstGeom>
          <a:noFill/>
          <a:ln cap="flat" cmpd="sng" w="63500">
            <a:solidFill>
              <a:srgbClr val="FFFFFF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28" name="Google Shape;128;p10"/>
          <p:cNvCxnSpPr/>
          <p:nvPr/>
        </p:nvCxnSpPr>
        <p:spPr>
          <a:xfrm>
            <a:off x="6579991" y="5746098"/>
            <a:ext cx="609600" cy="1500"/>
          </a:xfrm>
          <a:prstGeom prst="straightConnector1">
            <a:avLst/>
          </a:prstGeom>
          <a:noFill/>
          <a:ln cap="flat" cmpd="sng" w="63500">
            <a:solidFill>
              <a:srgbClr val="FFFFFF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29" name="Google Shape;129;p10"/>
          <p:cNvSpPr txBox="1"/>
          <p:nvPr/>
        </p:nvSpPr>
        <p:spPr>
          <a:xfrm>
            <a:off x="8253116" y="4051623"/>
            <a:ext cx="28701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n-PH" sz="3700" u="none" cap="none" strike="noStrike">
                <a:solidFill>
                  <a:srgbClr val="FFFF00"/>
                </a:solidFill>
              </a:rPr>
              <a:t>NO RELIEF </a:t>
            </a:r>
            <a:endParaRPr b="1" i="0" sz="14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"/>
          <p:cNvSpPr txBox="1"/>
          <p:nvPr>
            <p:ph idx="1" type="body"/>
          </p:nvPr>
        </p:nvSpPr>
        <p:spPr>
          <a:xfrm>
            <a:off x="575218" y="1485900"/>
            <a:ext cx="11041565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0" marR="0" rtl="0" algn="ctr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60"/>
              <a:buFont typeface="Noto Sans Symbols"/>
              <a:buNone/>
            </a:pPr>
            <a:r>
              <a:rPr b="0" i="1" lang="en-PH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merciful are those who act to heal the whole man (body, soul, spirit) following the good example of the Good Samaritan.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1"/>
          <p:cNvSpPr txBox="1"/>
          <p:nvPr/>
        </p:nvSpPr>
        <p:spPr>
          <a:xfrm>
            <a:off x="533400" y="11430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PH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"/>
          <p:cNvSpPr txBox="1"/>
          <p:nvPr>
            <p:ph type="title"/>
          </p:nvPr>
        </p:nvSpPr>
        <p:spPr>
          <a:xfrm>
            <a:off x="533400" y="1143000"/>
            <a:ext cx="9144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en-PH" sz="5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MERCIFUL</a:t>
            </a:r>
            <a:endParaRPr b="1" i="0" sz="5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"/>
          <p:cNvSpPr txBox="1"/>
          <p:nvPr>
            <p:ph idx="1" type="body"/>
          </p:nvPr>
        </p:nvSpPr>
        <p:spPr>
          <a:xfrm>
            <a:off x="2092325" y="2705100"/>
            <a:ext cx="800735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898" lvl="0" marL="41116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Noto Sans Symbols"/>
              <a:buNone/>
            </a:pPr>
            <a:r>
              <a:rPr b="0" i="1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Blessed are the merciful, for they will receive mercy. </a:t>
            </a:r>
            <a:endParaRPr b="0" i="1" sz="3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"/>
          <p:cNvSpPr txBox="1"/>
          <p:nvPr/>
        </p:nvSpPr>
        <p:spPr>
          <a:xfrm>
            <a:off x="4009571" y="4152900"/>
            <a:ext cx="411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PH" sz="43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Matthew 5:6</a:t>
            </a:r>
            <a:endParaRPr b="1" i="0" sz="43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4875780" y="4988123"/>
            <a:ext cx="23823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11163" lvl="0" marL="41116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PH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International Version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"/>
          <p:cNvSpPr txBox="1"/>
          <p:nvPr>
            <p:ph idx="1" type="body"/>
          </p:nvPr>
        </p:nvSpPr>
        <p:spPr>
          <a:xfrm>
            <a:off x="517060" y="2046514"/>
            <a:ext cx="5638800" cy="5192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898" lvl="0" marL="41116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15"/>
              <a:buFont typeface="Noto Sans Symbols"/>
              <a:buNone/>
            </a:pPr>
            <a:r>
              <a:rPr b="1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M E R C Y </a:t>
            </a:r>
            <a:br>
              <a:rPr b="0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8263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3515"/>
              <a:buFont typeface="Noto Sans Symbols"/>
              <a:buNone/>
            </a:pPr>
            <a:r>
              <a:rPr b="0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Greek: Eleemon/Eleos</a:t>
            </a:r>
            <a:endParaRPr b="0" i="0" sz="3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8263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3515"/>
              <a:buFont typeface="Noto Sans Symbols"/>
              <a:buNone/>
            </a:pPr>
            <a:r>
              <a:rPr b="0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 </a:t>
            </a:r>
            <a:r>
              <a:rPr b="1" i="0" lang="en-PH" sz="37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OUTWARD</a:t>
            </a:r>
            <a:r>
              <a:rPr b="0" i="0" lang="en-PH" sz="37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PH" sz="37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MANIFESTATION</a:t>
            </a:r>
            <a:r>
              <a:rPr b="0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b="1" i="0" lang="en-PH" sz="37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PITY</a:t>
            </a:r>
            <a:endParaRPr b="0" i="0" sz="3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"/>
          <p:cNvSpPr txBox="1"/>
          <p:nvPr/>
        </p:nvSpPr>
        <p:spPr>
          <a:xfrm>
            <a:off x="6384460" y="2046514"/>
            <a:ext cx="5638800" cy="5192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15"/>
              <a:buFont typeface="Noto Sans Symbols"/>
              <a:buNone/>
            </a:pPr>
            <a:r>
              <a:rPr b="1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 R A C E </a:t>
            </a:r>
            <a:br>
              <a:rPr b="1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3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3515"/>
              <a:buFont typeface="Noto Sans Symbols"/>
              <a:buNone/>
            </a:pPr>
            <a:r>
              <a:rPr b="0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 </a:t>
            </a:r>
            <a:r>
              <a:rPr b="1" i="0" lang="en-PH" sz="37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UNDESERVED FAVOR </a:t>
            </a:r>
            <a:br>
              <a:rPr b="0" i="0" lang="en-PH" sz="37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b="1" i="0" lang="en-PH" sz="37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GIFT</a:t>
            </a:r>
            <a:endParaRPr b="0" i="0" sz="3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3515"/>
              <a:buFont typeface="Noto Sans Symbols"/>
              <a:buNone/>
            </a:pPr>
            <a:r>
              <a:t/>
            </a:r>
            <a:endParaRPr b="0" i="0" sz="3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3515"/>
              <a:buFont typeface="Noto Sans Symbols"/>
              <a:buNone/>
            </a:pPr>
            <a:r>
              <a:t/>
            </a:r>
            <a:endParaRPr b="0" i="0" sz="3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3"/>
          <p:cNvSpPr txBox="1"/>
          <p:nvPr/>
        </p:nvSpPr>
        <p:spPr>
          <a:xfrm>
            <a:off x="533400" y="1143000"/>
            <a:ext cx="9144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PH" sz="5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MERCIFUL</a:t>
            </a:r>
            <a:endParaRPr b="1" i="0" sz="5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"/>
          <p:cNvSpPr txBox="1"/>
          <p:nvPr>
            <p:ph type="title"/>
          </p:nvPr>
        </p:nvSpPr>
        <p:spPr>
          <a:xfrm>
            <a:off x="1447800" y="2051960"/>
            <a:ext cx="92964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1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“... and are justified freely by his grace through the redemption that came by Christ Jesus.”</a:t>
            </a:r>
            <a:br>
              <a:rPr b="0" i="1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PH" sz="3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							</a:t>
            </a:r>
            <a:endParaRPr b="0" i="1" sz="36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6" name="Google Shape;66;p4"/>
          <p:cNvSpPr txBox="1"/>
          <p:nvPr/>
        </p:nvSpPr>
        <p:spPr>
          <a:xfrm flipH="1">
            <a:off x="4089237" y="4614086"/>
            <a:ext cx="4013527" cy="1415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1" i="0" lang="en-PH" sz="43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Romans 3:24</a:t>
            </a:r>
            <a:br>
              <a:rPr b="1" i="0" lang="en-PH" sz="43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43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4"/>
          <p:cNvSpPr/>
          <p:nvPr/>
        </p:nvSpPr>
        <p:spPr>
          <a:xfrm>
            <a:off x="4875780" y="5321952"/>
            <a:ext cx="23823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11163" lvl="0" marL="41116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PH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International Version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"/>
          <p:cNvSpPr txBox="1"/>
          <p:nvPr>
            <p:ph type="title"/>
          </p:nvPr>
        </p:nvSpPr>
        <p:spPr>
          <a:xfrm>
            <a:off x="1066800" y="2209800"/>
            <a:ext cx="10210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God created man totally </a:t>
            </a:r>
            <a:r>
              <a:rPr b="1" i="0" lang="en-PH" sz="37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PERFECT</a:t>
            </a:r>
            <a:r>
              <a:rPr b="0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i="0" lang="en-PH" sz="37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WHOLE</a:t>
            </a:r>
            <a:r>
              <a:rPr b="0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.</a:t>
            </a:r>
            <a:br>
              <a:rPr b="0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3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5"/>
          <p:cNvSpPr txBox="1"/>
          <p:nvPr/>
        </p:nvSpPr>
        <p:spPr>
          <a:xfrm>
            <a:off x="533400" y="1143000"/>
            <a:ext cx="95250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PH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BEFORE THE FALL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5"/>
          <p:cNvSpPr txBox="1"/>
          <p:nvPr/>
        </p:nvSpPr>
        <p:spPr>
          <a:xfrm>
            <a:off x="1066800" y="3276600"/>
            <a:ext cx="9525000" cy="2369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 placed him in a </a:t>
            </a:r>
            <a:r>
              <a:rPr b="1" i="0" lang="en-PH" sz="37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PERFECT</a:t>
            </a:r>
            <a:r>
              <a:rPr b="0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environment that was in absolute harmony with man’s being.</a:t>
            </a:r>
            <a:br>
              <a:rPr b="0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3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"/>
          <p:cNvSpPr txBox="1"/>
          <p:nvPr>
            <p:ph type="title"/>
          </p:nvPr>
        </p:nvSpPr>
        <p:spPr>
          <a:xfrm>
            <a:off x="1066800" y="2078038"/>
            <a:ext cx="9982200" cy="630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6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PH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Sin brought total </a:t>
            </a:r>
            <a:r>
              <a:rPr b="1" i="0" lang="en-PH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DISHARMONY</a:t>
            </a:r>
            <a:r>
              <a:rPr b="0" i="0" lang="en-PH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man’s world.</a:t>
            </a:r>
            <a:br>
              <a:rPr b="0" i="0" lang="en-PH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6"/>
          <p:cNvSpPr txBox="1"/>
          <p:nvPr/>
        </p:nvSpPr>
        <p:spPr>
          <a:xfrm>
            <a:off x="533400" y="1143000"/>
            <a:ext cx="4953000" cy="630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PH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AFTER THE FALL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6"/>
          <p:cNvSpPr txBox="1"/>
          <p:nvPr/>
        </p:nvSpPr>
        <p:spPr>
          <a:xfrm>
            <a:off x="1066800" y="3073635"/>
            <a:ext cx="10085882" cy="2369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Despite the devastation and disharmony that resulted from the fall, God’s basic attitude towards his creation still </a:t>
            </a:r>
            <a:r>
              <a:rPr b="1" i="0" lang="en-PH" sz="37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REMAINED MERCIFUL</a:t>
            </a:r>
            <a:r>
              <a:rPr b="1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i="0" sz="3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"/>
          <p:cNvSpPr txBox="1"/>
          <p:nvPr/>
        </p:nvSpPr>
        <p:spPr>
          <a:xfrm>
            <a:off x="822075" y="2007208"/>
            <a:ext cx="10361700" cy="35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63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700"/>
              <a:buFont typeface="Arial"/>
              <a:buAutoNum type="arabicPeriod"/>
            </a:pPr>
            <a:r>
              <a:rPr b="0" i="0" lang="en-PH" sz="37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Genesis 3:21  </a:t>
            </a:r>
            <a:endParaRPr b="0" i="0" sz="37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God provided a covering for Adam and Eve.</a:t>
            </a:r>
            <a:endParaRPr b="0" i="0" sz="3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lt1"/>
              </a:solidFill>
            </a:endParaRPr>
          </a:p>
          <a:p>
            <a:pPr indent="-463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700"/>
              <a:buAutoNum type="arabicPeriod"/>
            </a:pPr>
            <a:r>
              <a:rPr lang="en-PH" sz="3700">
                <a:solidFill>
                  <a:srgbClr val="FFFF00"/>
                </a:solidFill>
              </a:rPr>
              <a:t>Genesis 4:14-15</a:t>
            </a:r>
            <a:endParaRPr sz="3700">
              <a:solidFill>
                <a:srgbClr val="FFFF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3700">
                <a:solidFill>
                  <a:schemeClr val="lt1"/>
                </a:solidFill>
              </a:rPr>
              <a:t>God showed mercy to Cain, the First murderer.</a:t>
            </a:r>
            <a:endParaRPr sz="18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lt1"/>
              </a:solidFill>
            </a:endParaRPr>
          </a:p>
        </p:txBody>
      </p:sp>
      <p:sp>
        <p:nvSpPr>
          <p:cNvPr id="87" name="Google Shape;87;p7"/>
          <p:cNvSpPr txBox="1"/>
          <p:nvPr/>
        </p:nvSpPr>
        <p:spPr>
          <a:xfrm>
            <a:off x="533400" y="1143000"/>
            <a:ext cx="9144000" cy="630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PH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LET’S STUDY THE FOLLOWING: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418e1fd93_0_0"/>
          <p:cNvSpPr txBox="1"/>
          <p:nvPr/>
        </p:nvSpPr>
        <p:spPr>
          <a:xfrm>
            <a:off x="822075" y="2007208"/>
            <a:ext cx="10361700" cy="35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PH" sz="3700">
                <a:solidFill>
                  <a:srgbClr val="FFFF00"/>
                </a:solidFill>
              </a:rPr>
              <a:t>3. Genesis 8:22</a:t>
            </a:r>
            <a:endParaRPr>
              <a:solidFill>
                <a:srgbClr val="FFFF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PH" sz="3700">
                <a:solidFill>
                  <a:schemeClr val="lt1"/>
                </a:solidFill>
              </a:rPr>
              <a:t>God sustained the earth physically.</a:t>
            </a:r>
            <a:endParaRPr sz="37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PH" sz="3700">
                <a:solidFill>
                  <a:srgbClr val="FFFF00"/>
                </a:solidFill>
              </a:rPr>
              <a:t>4. Genesis 12:1-3</a:t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PH" sz="3700">
                <a:solidFill>
                  <a:schemeClr val="lt1"/>
                </a:solidFill>
              </a:rPr>
              <a:t>	God took a step to redeem man from his</a:t>
            </a:r>
            <a:endParaRPr sz="3700">
              <a:solidFill>
                <a:schemeClr val="lt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PH" sz="3700">
                <a:solidFill>
                  <a:schemeClr val="lt1"/>
                </a:solidFill>
              </a:rPr>
              <a:t>fallen state by calling Abraham.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rgbClr val="FFFF00"/>
              </a:solidFill>
            </a:endParaRPr>
          </a:p>
        </p:txBody>
      </p:sp>
      <p:sp>
        <p:nvSpPr>
          <p:cNvPr id="93" name="Google Shape;93;g9418e1fd93_0_0"/>
          <p:cNvSpPr txBox="1"/>
          <p:nvPr/>
        </p:nvSpPr>
        <p:spPr>
          <a:xfrm>
            <a:off x="533400" y="1143000"/>
            <a:ext cx="9144000" cy="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PH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LET’S STUDY THE FOLLOWING: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etro">
  <a:themeElements>
    <a:clrScheme name="Metro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2008-04-25T03:37:01Z</dcterms:created>
  <dc:creator>Pearl dela Cruz</dc:creator>
</cp:coreProperties>
</file>