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7" roundtripDataSignature="AMtx7mjtJfKvJek4SuckyPB2c+Jnzwct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customschemas.google.com/relationships/presentationmetadata" Target="metadata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PH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" name="Google Shape;20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PH"/>
              <a:t>We can use a more related picture (to character) here.</a:t>
            </a:r>
            <a:endParaRPr/>
          </a:p>
        </p:txBody>
      </p:sp>
      <p:sp>
        <p:nvSpPr>
          <p:cNvPr id="91" name="Google Shape;91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5" name="Google Shape;25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4" name="Google Shape;274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0" name="Google Shape;28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8" name="Google Shape;288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5" name="Google Shape;295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4" name="Google Shape;304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PH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Heredity - the passing on of </a:t>
            </a:r>
            <a:r>
              <a:rPr b="1" lang="en-PH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physical or mental characteristics</a:t>
            </a:r>
            <a:r>
              <a:rPr lang="en-PH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genetically from one generation to another</a:t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65e2def95_1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PH"/>
              <a:t>Upbringing - t</a:t>
            </a:r>
            <a:r>
              <a:rPr lang="en-PH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he treatment and instruction received by a child from its parents throughout its childhood. “Paano tayo pinalaki?” </a:t>
            </a:r>
            <a:endParaRPr/>
          </a:p>
        </p:txBody>
      </p:sp>
      <p:sp>
        <p:nvSpPr>
          <p:cNvPr id="113" name="Google Shape;113;g965e2def95_1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65e2def95_1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PH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Education - a body of knowledge acquired while being educated</a:t>
            </a:r>
            <a:endParaRPr/>
          </a:p>
        </p:txBody>
      </p:sp>
      <p:sp>
        <p:nvSpPr>
          <p:cNvPr id="120" name="Google Shape;120;g965e2def95_1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65e2def95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g965e2def95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3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 txBox="1"/>
          <p:nvPr/>
        </p:nvSpPr>
        <p:spPr>
          <a:xfrm>
            <a:off x="4276270" y="2267869"/>
            <a:ext cx="6415796" cy="3443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2" marL="630936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7"/>
          <p:cNvSpPr txBox="1"/>
          <p:nvPr/>
        </p:nvSpPr>
        <p:spPr>
          <a:xfrm>
            <a:off x="3341587" y="4788750"/>
            <a:ext cx="550882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Arial"/>
              <a:buNone/>
            </a:pPr>
            <a:r>
              <a:rPr b="1" i="0" lang="en-PH" sz="4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Colossians 1:27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7"/>
          <p:cNvSpPr txBox="1"/>
          <p:nvPr/>
        </p:nvSpPr>
        <p:spPr>
          <a:xfrm>
            <a:off x="362952" y="1504126"/>
            <a:ext cx="11466095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b="0" i="1" lang="en-PH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“To them God has chosen to make</a:t>
            </a:r>
            <a:br>
              <a:rPr b="0" i="1" lang="en-PH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PH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known among the Gentiles the glorious riches of this mystery, which is</a:t>
            </a:r>
            <a:br>
              <a:rPr b="0" i="1" lang="en-PH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PH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Christ in you, the hope of glory.”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t/>
            </a:r>
            <a:endParaRPr b="0" i="1" sz="4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7"/>
          <p:cNvSpPr txBox="1"/>
          <p:nvPr/>
        </p:nvSpPr>
        <p:spPr>
          <a:xfrm>
            <a:off x="2611672" y="5231650"/>
            <a:ext cx="696865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en-PH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International Version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/>
          <p:nvPr/>
        </p:nvSpPr>
        <p:spPr>
          <a:xfrm>
            <a:off x="482309" y="2010757"/>
            <a:ext cx="6415796" cy="2836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09728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PH" sz="4000" u="sng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SPIRITUAL FACTORS</a:t>
            </a:r>
            <a:endParaRPr b="1" i="0" sz="4000" u="sng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2" marL="859536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Noto Sans Symbols"/>
              <a:buChar char="●"/>
            </a:pPr>
            <a:r>
              <a:rPr b="0" i="0" lang="en-PH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Christ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2" marL="859536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Noto Sans Symbols"/>
              <a:buChar char="●"/>
            </a:pPr>
            <a:r>
              <a:rPr b="0" i="0" lang="en-PH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Fruit of the Spirit</a:t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482309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PH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FACTORS THAT INFLUENCE</a:t>
            </a:r>
            <a:br>
              <a:rPr b="1" i="0" lang="en-PH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PH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CHARACTER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aithfulness - Fruit of the Spirit Study (Monday Morning Devotions) —  Lutheran Indian Ministries" id="154" name="Google Shape;15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5700" y="2187146"/>
            <a:ext cx="4329327" cy="4220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 txBox="1"/>
          <p:nvPr/>
        </p:nvSpPr>
        <p:spPr>
          <a:xfrm>
            <a:off x="4276270" y="2267869"/>
            <a:ext cx="6415796" cy="3443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2" marL="630936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9"/>
          <p:cNvSpPr txBox="1"/>
          <p:nvPr/>
        </p:nvSpPr>
        <p:spPr>
          <a:xfrm>
            <a:off x="3341587" y="4788750"/>
            <a:ext cx="550882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Arial"/>
              <a:buNone/>
            </a:pPr>
            <a:r>
              <a:rPr b="1" i="0" lang="en-PH" sz="4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Galatians 5:22-23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9"/>
          <p:cNvSpPr txBox="1"/>
          <p:nvPr/>
        </p:nvSpPr>
        <p:spPr>
          <a:xfrm>
            <a:off x="362952" y="1504126"/>
            <a:ext cx="11466095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0" i="1" lang="en-PH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 </a:t>
            </a:r>
            <a:r>
              <a:rPr b="0" baseline="30000" i="1" lang="en-PH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r>
              <a:rPr b="0" i="1" lang="en-PH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But the fruit of the Spirit is love,</a:t>
            </a:r>
            <a:br>
              <a:rPr b="0" i="1" lang="en-PH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PH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joy, peace, patience, kindness, goodness, faithfulness,</a:t>
            </a:r>
            <a:br>
              <a:rPr b="0" i="1" lang="en-PH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30000" i="1" lang="en-PH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  <a:r>
              <a:rPr b="0" i="1" lang="en-PH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gentleness and self-control.”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9"/>
          <p:cNvSpPr txBox="1"/>
          <p:nvPr/>
        </p:nvSpPr>
        <p:spPr>
          <a:xfrm>
            <a:off x="2611672" y="5231650"/>
            <a:ext cx="696865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en-PH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International Version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/>
          <p:nvPr/>
        </p:nvSpPr>
        <p:spPr>
          <a:xfrm>
            <a:off x="482309" y="1886520"/>
            <a:ext cx="6415796" cy="4978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09728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PH" sz="4000" u="sng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SPIRITUAL FACTORS</a:t>
            </a:r>
            <a:endParaRPr b="1" i="0" sz="4000" u="sng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2" marL="859536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Noto Sans Symbols"/>
              <a:buChar char="●"/>
            </a:pPr>
            <a:r>
              <a:rPr b="0" i="0" lang="en-PH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Christ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2" marL="859536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Noto Sans Symbols"/>
              <a:buChar char="●"/>
            </a:pPr>
            <a:r>
              <a:rPr b="0" i="0" lang="en-PH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Fruit of the Spirit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2" marL="859536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Noto Sans Symbols"/>
              <a:buChar char="●"/>
            </a:pPr>
            <a:r>
              <a:rPr b="0" i="0" lang="en-PH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Word of God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0"/>
          <p:cNvSpPr txBox="1"/>
          <p:nvPr/>
        </p:nvSpPr>
        <p:spPr>
          <a:xfrm>
            <a:off x="482309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PH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FACTORS THAT INFLUENCE</a:t>
            </a:r>
            <a:br>
              <a:rPr b="1" i="0" lang="en-PH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PH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CHARACTER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otable Hand Tools in the Bible | Pro Tool Reviews" id="169" name="Google Shape;16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3091" y="2060069"/>
            <a:ext cx="5509901" cy="359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"/>
          <p:cNvSpPr txBox="1"/>
          <p:nvPr/>
        </p:nvSpPr>
        <p:spPr>
          <a:xfrm>
            <a:off x="4276270" y="2267869"/>
            <a:ext cx="6415796" cy="3443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2" marL="630936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1"/>
          <p:cNvSpPr txBox="1"/>
          <p:nvPr/>
        </p:nvSpPr>
        <p:spPr>
          <a:xfrm>
            <a:off x="3341587" y="4788750"/>
            <a:ext cx="550882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Arial"/>
              <a:buNone/>
            </a:pPr>
            <a:r>
              <a:rPr b="1" i="0" lang="en-PH" sz="4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Psalm 119:105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1"/>
          <p:cNvSpPr txBox="1"/>
          <p:nvPr/>
        </p:nvSpPr>
        <p:spPr>
          <a:xfrm>
            <a:off x="362951" y="2267869"/>
            <a:ext cx="11466095" cy="1640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0" i="1" lang="en-PH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“Your word is a lamp to my feet </a:t>
            </a:r>
            <a:br>
              <a:rPr b="0" i="1" lang="en-PH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PH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a light for my path.”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1"/>
          <p:cNvSpPr txBox="1"/>
          <p:nvPr/>
        </p:nvSpPr>
        <p:spPr>
          <a:xfrm>
            <a:off x="2611672" y="5231650"/>
            <a:ext cx="696865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en-PH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International Version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"/>
          <p:cNvSpPr txBox="1"/>
          <p:nvPr/>
        </p:nvSpPr>
        <p:spPr>
          <a:xfrm>
            <a:off x="482309" y="1984169"/>
            <a:ext cx="6415796" cy="4978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09728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PH" sz="4000" u="sng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SPIRITUAL FACTORS</a:t>
            </a:r>
            <a:endParaRPr b="1" i="0" sz="4000" u="sng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2" marL="859536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Noto Sans Symbols"/>
              <a:buChar char="●"/>
            </a:pPr>
            <a:r>
              <a:rPr b="0" i="0" lang="en-PH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Christ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2" marL="859536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Noto Sans Symbols"/>
              <a:buChar char="●"/>
            </a:pPr>
            <a:r>
              <a:rPr b="0" i="0" lang="en-PH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Fruit of the Spirit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2" marL="859536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Noto Sans Symbols"/>
              <a:buChar char="●"/>
            </a:pPr>
            <a:r>
              <a:rPr b="0" i="0" lang="en-PH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Word of God</a:t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2" marL="859536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Char char="●"/>
            </a:pPr>
            <a:r>
              <a:rPr b="0" i="0" lang="en-PH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Holy Spirit</a:t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2"/>
          <p:cNvSpPr txBox="1"/>
          <p:nvPr/>
        </p:nvSpPr>
        <p:spPr>
          <a:xfrm>
            <a:off x="482309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PH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FACTORS THAT INFLUENCE</a:t>
            </a:r>
            <a:br>
              <a:rPr b="1" i="0" lang="en-PH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PH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CHARACTER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ive powerful ways the Holy Spirit transforms us | JOY Alive in Our Hearts" id="184" name="Google Shape;18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0581" y="2100648"/>
            <a:ext cx="3474190" cy="448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"/>
          <p:cNvSpPr txBox="1"/>
          <p:nvPr/>
        </p:nvSpPr>
        <p:spPr>
          <a:xfrm>
            <a:off x="4276270" y="2267869"/>
            <a:ext cx="6415796" cy="3443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2" marL="630936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3"/>
          <p:cNvSpPr txBox="1"/>
          <p:nvPr/>
        </p:nvSpPr>
        <p:spPr>
          <a:xfrm>
            <a:off x="3341587" y="4788750"/>
            <a:ext cx="550882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Arial"/>
              <a:buNone/>
            </a:pPr>
            <a:r>
              <a:rPr b="1" i="0" lang="en-PH" sz="4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John 16:13a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3"/>
          <p:cNvSpPr txBox="1"/>
          <p:nvPr/>
        </p:nvSpPr>
        <p:spPr>
          <a:xfrm>
            <a:off x="362951" y="2267869"/>
            <a:ext cx="11466095" cy="1640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b="0" i="1" lang="en-PH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“But when he, the Spirit of truth,</a:t>
            </a:r>
            <a:br>
              <a:rPr b="0" i="1" lang="en-PH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PH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comes, he will guide you into all truth.”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3"/>
          <p:cNvSpPr txBox="1"/>
          <p:nvPr/>
        </p:nvSpPr>
        <p:spPr>
          <a:xfrm>
            <a:off x="2611672" y="5231650"/>
            <a:ext cx="696865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en-PH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International Version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"/>
          <p:cNvSpPr txBox="1"/>
          <p:nvPr/>
        </p:nvSpPr>
        <p:spPr>
          <a:xfrm>
            <a:off x="482309" y="1984169"/>
            <a:ext cx="6415796" cy="4978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09728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PH" sz="4000" u="sng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SPIRITUAL FACTORS</a:t>
            </a:r>
            <a:endParaRPr b="1" i="0" sz="4000" u="sng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2" marL="859536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Noto Sans Symbols"/>
              <a:buChar char="●"/>
            </a:pPr>
            <a:r>
              <a:rPr b="0" i="0" lang="en-PH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Christ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2" marL="859536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Noto Sans Symbols"/>
              <a:buChar char="●"/>
            </a:pPr>
            <a:r>
              <a:rPr b="0" i="0" lang="en-PH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Fruit of the Spirit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2" marL="859536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Noto Sans Symbols"/>
              <a:buChar char="●"/>
            </a:pPr>
            <a:r>
              <a:rPr b="0" i="0" lang="en-PH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Word of God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4"/>
          <p:cNvSpPr txBox="1"/>
          <p:nvPr/>
        </p:nvSpPr>
        <p:spPr>
          <a:xfrm>
            <a:off x="4276270" y="2267869"/>
            <a:ext cx="6415796" cy="3443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2" marL="630936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4"/>
          <p:cNvSpPr txBox="1"/>
          <p:nvPr/>
        </p:nvSpPr>
        <p:spPr>
          <a:xfrm>
            <a:off x="5875944" y="1984169"/>
            <a:ext cx="6415796" cy="4978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09728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PH" sz="4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2" marL="859536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Noto Sans Symbols"/>
              <a:buChar char="●"/>
            </a:pPr>
            <a:r>
              <a:rPr b="0" i="0" lang="en-PH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Holy Spirit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2" marL="859536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Noto Sans Symbols"/>
              <a:buChar char="●"/>
            </a:pPr>
            <a:r>
              <a:rPr b="0" i="0" lang="en-PH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Dealings of God</a:t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4"/>
          <p:cNvSpPr txBox="1"/>
          <p:nvPr/>
        </p:nvSpPr>
        <p:spPr>
          <a:xfrm>
            <a:off x="482309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PH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FACTORS THAT INFLUENCE</a:t>
            </a:r>
            <a:br>
              <a:rPr b="1" i="0" lang="en-PH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PH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CHARACTER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"/>
          <p:cNvSpPr txBox="1"/>
          <p:nvPr/>
        </p:nvSpPr>
        <p:spPr>
          <a:xfrm>
            <a:off x="4276270" y="2267869"/>
            <a:ext cx="6415796" cy="3443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2" marL="630936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5"/>
          <p:cNvSpPr txBox="1"/>
          <p:nvPr/>
        </p:nvSpPr>
        <p:spPr>
          <a:xfrm>
            <a:off x="3341587" y="4788750"/>
            <a:ext cx="550882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Arial"/>
              <a:buNone/>
            </a:pPr>
            <a:r>
              <a:rPr b="1" i="0" lang="en-PH" sz="4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Hebrews 12:5-6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5"/>
          <p:cNvSpPr txBox="1"/>
          <p:nvPr/>
        </p:nvSpPr>
        <p:spPr>
          <a:xfrm>
            <a:off x="362951" y="980596"/>
            <a:ext cx="11466095" cy="3500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0" baseline="30000" i="1" lang="en-PH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b="0" i="1" lang="en-PH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you have forgotten that word of encouragement that addresses you as sons: “My son, do not make light of the Lord‘s discipline, and do not lose heart when he rebukes you,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5"/>
          <p:cNvSpPr txBox="1"/>
          <p:nvPr/>
        </p:nvSpPr>
        <p:spPr>
          <a:xfrm>
            <a:off x="2611672" y="5231650"/>
            <a:ext cx="696865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en-PH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International Version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"/>
          <p:cNvSpPr txBox="1"/>
          <p:nvPr/>
        </p:nvSpPr>
        <p:spPr>
          <a:xfrm>
            <a:off x="4276270" y="2267869"/>
            <a:ext cx="6415796" cy="3443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2" marL="630936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6"/>
          <p:cNvSpPr txBox="1"/>
          <p:nvPr/>
        </p:nvSpPr>
        <p:spPr>
          <a:xfrm>
            <a:off x="3341587" y="4788750"/>
            <a:ext cx="550882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Arial"/>
              <a:buNone/>
            </a:pPr>
            <a:r>
              <a:rPr b="1" i="0" lang="en-PH" sz="4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Hebrews 12:5-6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6"/>
          <p:cNvSpPr txBox="1"/>
          <p:nvPr/>
        </p:nvSpPr>
        <p:spPr>
          <a:xfrm>
            <a:off x="362951" y="980596"/>
            <a:ext cx="11466095" cy="3500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0" baseline="30000" i="1" lang="en-PH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0" i="1" lang="en-PH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because the Lord disciplines those</a:t>
            </a:r>
            <a:br>
              <a:rPr b="0" i="1" lang="en-PH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PH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 loves, and he punishes everyone</a:t>
            </a:r>
            <a:br>
              <a:rPr b="0" i="1" lang="en-PH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PH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 accepts as a son.”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6"/>
          <p:cNvSpPr txBox="1"/>
          <p:nvPr/>
        </p:nvSpPr>
        <p:spPr>
          <a:xfrm>
            <a:off x="2611672" y="5231650"/>
            <a:ext cx="696865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en-PH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International Version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"/>
          <p:cNvSpPr/>
          <p:nvPr/>
        </p:nvSpPr>
        <p:spPr>
          <a:xfrm>
            <a:off x="790074" y="282706"/>
            <a:ext cx="3060031" cy="2909673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7"/>
          <p:cNvSpPr txBox="1"/>
          <p:nvPr/>
        </p:nvSpPr>
        <p:spPr>
          <a:xfrm>
            <a:off x="790074" y="1137377"/>
            <a:ext cx="306003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PH" sz="3600" u="none" cap="none" strike="noStrike">
                <a:solidFill>
                  <a:srgbClr val="222F11"/>
                </a:solidFill>
                <a:latin typeface="Arial"/>
                <a:ea typeface="Arial"/>
                <a:cs typeface="Arial"/>
                <a:sym typeface="Arial"/>
              </a:rPr>
              <a:t>NATURAL FACTORS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7"/>
          <p:cNvSpPr/>
          <p:nvPr/>
        </p:nvSpPr>
        <p:spPr>
          <a:xfrm>
            <a:off x="790074" y="3757863"/>
            <a:ext cx="3060031" cy="2909673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7"/>
          <p:cNvSpPr txBox="1"/>
          <p:nvPr/>
        </p:nvSpPr>
        <p:spPr>
          <a:xfrm>
            <a:off x="790074" y="4612534"/>
            <a:ext cx="306003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PH" sz="3600" u="none" cap="none" strike="noStrike">
                <a:solidFill>
                  <a:srgbClr val="222F11"/>
                </a:solidFill>
                <a:latin typeface="Arial"/>
                <a:ea typeface="Arial"/>
                <a:cs typeface="Arial"/>
                <a:sym typeface="Arial"/>
              </a:rPr>
              <a:t>SPIRITUAL FACTORS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7"/>
          <p:cNvSpPr txBox="1"/>
          <p:nvPr/>
        </p:nvSpPr>
        <p:spPr>
          <a:xfrm>
            <a:off x="790073" y="3151954"/>
            <a:ext cx="306003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PH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7"/>
          <p:cNvSpPr txBox="1"/>
          <p:nvPr/>
        </p:nvSpPr>
        <p:spPr>
          <a:xfrm>
            <a:off x="3990473" y="3099501"/>
            <a:ext cx="306003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PH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ody copy.png" id="227" name="Google Shape;22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83729" y="282706"/>
            <a:ext cx="2918197" cy="648560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7"/>
          <p:cNvSpPr txBox="1"/>
          <p:nvPr/>
        </p:nvSpPr>
        <p:spPr>
          <a:xfrm>
            <a:off x="6882795" y="5742328"/>
            <a:ext cx="306003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PH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"/>
          <p:cNvSpPr txBox="1"/>
          <p:nvPr/>
        </p:nvSpPr>
        <p:spPr>
          <a:xfrm>
            <a:off x="822158" y="10020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PH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CHARACTER “IS”</a:t>
            </a:r>
            <a:br>
              <a:rPr b="1" i="0" lang="en-PH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PH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“IS NOT”?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8"/>
          <p:cNvSpPr txBox="1"/>
          <p:nvPr/>
        </p:nvSpPr>
        <p:spPr>
          <a:xfrm>
            <a:off x="838200" y="21019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None/>
            </a:pPr>
            <a:r>
              <a:rPr b="1" i="0" lang="en-PH" sz="40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It is NOT ...</a:t>
            </a:r>
            <a:endParaRPr b="1" i="0" sz="14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AutoNum type="arabicPeriod"/>
            </a:pPr>
            <a:r>
              <a:rPr b="0" i="0" lang="en-PH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what/who a person will ideally be in the 		  </a:t>
            </a:r>
            <a:r>
              <a:rPr b="0" i="0" lang="en-PH" sz="40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future.</a:t>
            </a:r>
            <a:endParaRPr b="0" i="0" sz="4000" u="sng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sng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None/>
            </a:pPr>
            <a:r>
              <a:rPr b="1" i="0" lang="en-PH" sz="40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It is ...</a:t>
            </a:r>
            <a:endParaRPr b="1" i="0" sz="14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en-PH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 what/who a person is at </a:t>
            </a:r>
            <a:r>
              <a:rPr b="0" i="0" lang="en-PH" sz="40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present.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2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"/>
          <p:cNvSpPr txBox="1"/>
          <p:nvPr/>
        </p:nvSpPr>
        <p:spPr>
          <a:xfrm>
            <a:off x="838200" y="21019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None/>
            </a:pPr>
            <a:r>
              <a:rPr b="1" i="0" lang="en-PH" sz="40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It is NOT ...</a:t>
            </a:r>
            <a:endParaRPr b="1" i="0" sz="14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0" i="0" lang="en-PH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what one shows </a:t>
            </a:r>
            <a:r>
              <a:rPr b="0" i="0" lang="en-PH" sz="4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externally</a:t>
            </a:r>
            <a:r>
              <a:rPr b="0" i="0" lang="en-PH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None/>
            </a:pPr>
            <a:r>
              <a:rPr b="1" i="0" lang="en-PH" sz="40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It is ...</a:t>
            </a:r>
            <a:endParaRPr b="1" i="0" sz="14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0" i="0" lang="en-PH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 who one is </a:t>
            </a:r>
            <a:r>
              <a:rPr b="0" i="0" lang="en-PH" sz="4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internally</a:t>
            </a:r>
            <a:r>
              <a:rPr b="0" i="0" lang="en-PH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4000" u="sng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9"/>
          <p:cNvSpPr txBox="1"/>
          <p:nvPr/>
        </p:nvSpPr>
        <p:spPr>
          <a:xfrm>
            <a:off x="822158" y="10020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PH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CHARACTER “IS”</a:t>
            </a:r>
            <a:br>
              <a:rPr b="1" i="0" lang="en-PH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PH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“IS NOT”?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0"/>
          <p:cNvSpPr txBox="1"/>
          <p:nvPr/>
        </p:nvSpPr>
        <p:spPr>
          <a:xfrm>
            <a:off x="838200" y="21019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None/>
            </a:pPr>
            <a:r>
              <a:rPr b="1" i="0" lang="en-PH" sz="40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It is NOT ...</a:t>
            </a:r>
            <a:endParaRPr b="1" i="0" sz="14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0" i="0" lang="en-PH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 what appears when one has </a:t>
            </a:r>
            <a:r>
              <a:rPr b="0" i="0" lang="en-PH" sz="4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r>
              <a:rPr b="0" i="0" lang="en-PH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pressure.</a:t>
            </a:r>
            <a:endParaRPr b="0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None/>
            </a:pPr>
            <a:r>
              <a:rPr b="1" i="0" lang="en-PH" sz="40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It is ...</a:t>
            </a:r>
            <a:endParaRPr b="1" i="0" sz="14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0" i="0" lang="en-PH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 one’s reaction in </a:t>
            </a:r>
            <a:r>
              <a:rPr b="0" i="0" lang="en-PH" sz="4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times</a:t>
            </a:r>
            <a:r>
              <a:rPr b="0" i="0" lang="en-PH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of pressure.</a:t>
            </a:r>
            <a:endParaRPr b="0" i="0" sz="4000" u="sng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0"/>
          <p:cNvSpPr txBox="1"/>
          <p:nvPr/>
        </p:nvSpPr>
        <p:spPr>
          <a:xfrm>
            <a:off x="822158" y="10020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PH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CHARACTER “IS”</a:t>
            </a:r>
            <a:br>
              <a:rPr b="1" i="0" lang="en-PH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PH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“IS NOT”?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1"/>
          <p:cNvSpPr txBox="1"/>
          <p:nvPr/>
        </p:nvSpPr>
        <p:spPr>
          <a:xfrm>
            <a:off x="838200" y="21019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None/>
            </a:pPr>
            <a:r>
              <a:rPr b="0" i="0" lang="en-PH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It is NOT 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0" i="0" lang="en-PH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commenting on the behavior of </a:t>
            </a:r>
            <a:r>
              <a:rPr b="0" i="0" lang="en-PH" sz="4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others.</a:t>
            </a:r>
            <a:endParaRPr b="0" i="0" sz="4000" u="sng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t/>
            </a:r>
            <a:endParaRPr b="0" i="0" sz="4000" u="sng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None/>
            </a:pPr>
            <a:r>
              <a:rPr b="0" i="0" lang="en-PH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It is 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0" i="0" lang="en-PH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 living by </a:t>
            </a:r>
            <a:r>
              <a:rPr b="0" i="0" lang="en-PH" sz="4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example.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1"/>
          <p:cNvSpPr txBox="1"/>
          <p:nvPr/>
        </p:nvSpPr>
        <p:spPr>
          <a:xfrm>
            <a:off x="822158" y="10020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PH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CHARACTER “IS”</a:t>
            </a:r>
            <a:br>
              <a:rPr b="1" i="0" lang="en-PH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PH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“IS NOT”?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2"/>
          <p:cNvSpPr txBox="1"/>
          <p:nvPr/>
        </p:nvSpPr>
        <p:spPr>
          <a:xfrm>
            <a:off x="838200" y="2101988"/>
            <a:ext cx="10515600" cy="4762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None/>
            </a:pPr>
            <a:r>
              <a:rPr b="1" i="0" lang="en-PH" sz="40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It is NOT ...</a:t>
            </a:r>
            <a:endParaRPr b="1" i="0" sz="14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0" i="0" lang="en-PH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  limited to one’s relationship with his</a:t>
            </a:r>
            <a:br>
              <a:rPr b="0" i="0" lang="en-PH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PH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0" i="0" lang="en-PH" sz="4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spiritual</a:t>
            </a:r>
            <a:r>
              <a:rPr b="0" i="0" lang="en-PH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family.</a:t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None/>
            </a:pPr>
            <a:r>
              <a:rPr b="1" i="0" lang="en-PH" sz="40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It is ...</a:t>
            </a:r>
            <a:endParaRPr b="1" i="0" sz="14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0" i="0" lang="en-PH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  which shows forth godly principles in </a:t>
            </a:r>
            <a:r>
              <a:rPr b="0" i="0" lang="en-PH" sz="4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every</a:t>
            </a:r>
            <a:r>
              <a:rPr b="0" i="0" lang="en-PH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situation and toward </a:t>
            </a:r>
            <a:r>
              <a:rPr b="0" i="0" lang="en-PH" sz="4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every</a:t>
            </a:r>
            <a:r>
              <a:rPr b="0" i="0" lang="en-PH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person.</a:t>
            </a:r>
            <a:endParaRPr b="0" i="0" sz="4000" u="sng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2"/>
          <p:cNvSpPr txBox="1"/>
          <p:nvPr/>
        </p:nvSpPr>
        <p:spPr>
          <a:xfrm>
            <a:off x="822158" y="10020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PH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CHARACTER “IS”</a:t>
            </a:r>
            <a:br>
              <a:rPr b="1" i="0" lang="en-PH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PH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“IS NOT”?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3"/>
          <p:cNvSpPr/>
          <p:nvPr/>
        </p:nvSpPr>
        <p:spPr>
          <a:xfrm>
            <a:off x="485273" y="1905506"/>
            <a:ext cx="11221453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1" lang="en-PH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THUS, CHARACTER IS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1" lang="en-PH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1" lang="en-PH" sz="4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COMBINATION</a:t>
            </a:r>
            <a:r>
              <a:rPr b="0" i="1" lang="en-PH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OF STRONG </a:t>
            </a:r>
            <a:r>
              <a:rPr b="1" i="1" lang="en-PH" sz="4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INNER</a:t>
            </a:r>
            <a:r>
              <a:rPr b="0" i="1" lang="en-PH" sz="4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-PH" sz="4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SOURCES </a:t>
            </a:r>
            <a:r>
              <a:rPr b="0" i="1" lang="en-PH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WHICH COMPRISE THE </a:t>
            </a:r>
            <a:r>
              <a:rPr b="1" i="1" lang="en-PH" sz="4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TRUE</a:t>
            </a:r>
            <a:r>
              <a:rPr b="0" i="1" lang="en-PH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PERSON.</a:t>
            </a:r>
            <a:endParaRPr b="0" i="1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4"/>
          <p:cNvSpPr txBox="1"/>
          <p:nvPr/>
        </p:nvSpPr>
        <p:spPr>
          <a:xfrm>
            <a:off x="4276270" y="2267869"/>
            <a:ext cx="6415796" cy="3443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2" marL="630936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4"/>
          <p:cNvSpPr txBox="1"/>
          <p:nvPr/>
        </p:nvSpPr>
        <p:spPr>
          <a:xfrm>
            <a:off x="3341587" y="4788750"/>
            <a:ext cx="550882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Arial"/>
              <a:buNone/>
            </a:pPr>
            <a:r>
              <a:rPr b="1" i="0" lang="en-PH" sz="4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Hebrews 1:3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4"/>
          <p:cNvSpPr txBox="1"/>
          <p:nvPr/>
        </p:nvSpPr>
        <p:spPr>
          <a:xfrm>
            <a:off x="362951" y="1527552"/>
            <a:ext cx="11466095" cy="3500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0" i="1" lang="en-PH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Son is the radiance of God’s glory and the exact representation of His being, sustaining all things by His powerful word.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4"/>
          <p:cNvSpPr txBox="1"/>
          <p:nvPr/>
        </p:nvSpPr>
        <p:spPr>
          <a:xfrm>
            <a:off x="2611672" y="5231650"/>
            <a:ext cx="696865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en-PH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International Version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5"/>
          <p:cNvSpPr txBox="1"/>
          <p:nvPr>
            <p:ph type="title"/>
          </p:nvPr>
        </p:nvSpPr>
        <p:spPr>
          <a:xfrm>
            <a:off x="1981200" y="3527425"/>
            <a:ext cx="82296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PH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Man’s quest for character must begin with </a:t>
            </a:r>
            <a:r>
              <a:rPr b="1" lang="en-PH" sz="44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GOD</a:t>
            </a:r>
            <a:r>
              <a:rPr b="1" lang="en-PH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</p:txBody>
      </p:sp>
      <p:sp>
        <p:nvSpPr>
          <p:cNvPr id="277" name="Google Shape;277;p25"/>
          <p:cNvSpPr txBox="1"/>
          <p:nvPr/>
        </p:nvSpPr>
        <p:spPr>
          <a:xfrm>
            <a:off x="401052" y="1714332"/>
            <a:ext cx="11389895" cy="2308225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chemeClr val="dk1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1" lang="en-PH" sz="60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CHRIST is the very</a:t>
            </a:r>
            <a:endParaRPr b="0" i="1" sz="14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1" lang="en-PH" sz="60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CHARACTER of GOD!</a:t>
            </a:r>
            <a:br>
              <a:rPr b="1" i="0" lang="en-PH" sz="2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4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6"/>
          <p:cNvSpPr txBox="1"/>
          <p:nvPr/>
        </p:nvSpPr>
        <p:spPr>
          <a:xfrm>
            <a:off x="4276270" y="2267869"/>
            <a:ext cx="6415796" cy="3443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2" marL="630936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6"/>
          <p:cNvSpPr txBox="1"/>
          <p:nvPr/>
        </p:nvSpPr>
        <p:spPr>
          <a:xfrm>
            <a:off x="3341587" y="4788750"/>
            <a:ext cx="550882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Arial"/>
              <a:buNone/>
            </a:pPr>
            <a:r>
              <a:rPr b="1" i="0" lang="en-PH" sz="4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Romans 8:29a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6"/>
          <p:cNvSpPr txBox="1"/>
          <p:nvPr/>
        </p:nvSpPr>
        <p:spPr>
          <a:xfrm>
            <a:off x="362951" y="1864545"/>
            <a:ext cx="11466095" cy="2414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0" i="1" lang="en-PH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those God foreknew, he also predestined to be conformed to the likeness of His Son 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6"/>
          <p:cNvSpPr txBox="1"/>
          <p:nvPr/>
        </p:nvSpPr>
        <p:spPr>
          <a:xfrm>
            <a:off x="2611672" y="5231650"/>
            <a:ext cx="696865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en-PH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International Version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/>
        </p:nvSpPr>
        <p:spPr>
          <a:xfrm>
            <a:off x="642730" y="1984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en-PH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CHARACTER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642730" y="1524001"/>
            <a:ext cx="11180302" cy="489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0000" lvl="0" marL="1800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Char char="•"/>
            </a:pPr>
            <a:r>
              <a:rPr b="0" i="0" lang="en-PH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(Greek) “Charasso” – means a </a:t>
            </a:r>
            <a:r>
              <a:rPr b="1" i="0" lang="en-PH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b="0" i="0" lang="en-PH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br>
              <a:rPr b="0" i="0" lang="en-PH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PH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an </a:t>
            </a:r>
            <a:r>
              <a:rPr b="1" i="0" lang="en-PH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EMBOSSER</a:t>
            </a:r>
            <a:r>
              <a:rPr b="0" i="0" lang="en-PH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or a </a:t>
            </a:r>
            <a:r>
              <a:rPr b="1" i="0" lang="en-PH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SCRATCH</a:t>
            </a:r>
            <a:r>
              <a:rPr b="0" i="0" lang="en-PH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000" lvl="0" marL="180000" marR="0" rtl="0" algn="l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Char char="•"/>
            </a:pPr>
            <a:r>
              <a:rPr b="0" i="0" lang="en-PH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also translated as a </a:t>
            </a:r>
            <a:r>
              <a:rPr b="1" i="0" lang="en-PH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b="0" i="0" lang="en-PH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or a quality that   </a:t>
            </a:r>
            <a:r>
              <a:rPr b="1" i="0" lang="en-PH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DISTINGUISHES</a:t>
            </a:r>
            <a:r>
              <a:rPr b="0" i="0" lang="en-PH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one from the rest.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7"/>
          <p:cNvSpPr txBox="1"/>
          <p:nvPr/>
        </p:nvSpPr>
        <p:spPr>
          <a:xfrm>
            <a:off x="4276270" y="2267869"/>
            <a:ext cx="6415796" cy="3443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2" marL="630936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7"/>
          <p:cNvSpPr txBox="1"/>
          <p:nvPr/>
        </p:nvSpPr>
        <p:spPr>
          <a:xfrm>
            <a:off x="838200" y="4555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en-PH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7"/>
          <p:cNvSpPr txBox="1"/>
          <p:nvPr/>
        </p:nvSpPr>
        <p:spPr>
          <a:xfrm>
            <a:off x="449317" y="1614902"/>
            <a:ext cx="11518094" cy="5224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6032" lvl="0" marL="36576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1" lang="en-PH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All the spiritual influences which God </a:t>
            </a:r>
            <a:br>
              <a:rPr b="0" i="1" lang="en-PH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PH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has brought into our lives combine </a:t>
            </a:r>
            <a:br>
              <a:rPr b="0" i="1" lang="en-PH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PH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 produce in us a Godly character, </a:t>
            </a:r>
            <a:r>
              <a:rPr b="1" i="1" lang="en-PH" sz="4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TRANSFORMING</a:t>
            </a:r>
            <a:r>
              <a:rPr b="0" i="1" lang="en-PH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us into the image</a:t>
            </a:r>
            <a:br>
              <a:rPr b="0" i="1" lang="en-PH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PH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 likeness of Christ, who is the</a:t>
            </a:r>
            <a:br>
              <a:rPr b="0" i="1" lang="en-PH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PH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expressed image of the Father.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8"/>
          <p:cNvSpPr txBox="1"/>
          <p:nvPr/>
        </p:nvSpPr>
        <p:spPr>
          <a:xfrm>
            <a:off x="4276270" y="2267869"/>
            <a:ext cx="6415796" cy="3443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2" marL="630936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8"/>
          <p:cNvSpPr txBox="1"/>
          <p:nvPr/>
        </p:nvSpPr>
        <p:spPr>
          <a:xfrm>
            <a:off x="493294" y="377570"/>
            <a:ext cx="5891463" cy="769441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PH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MEMORY  VERSE #2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8"/>
          <p:cNvSpPr txBox="1"/>
          <p:nvPr/>
        </p:nvSpPr>
        <p:spPr>
          <a:xfrm>
            <a:off x="3341587" y="4035238"/>
            <a:ext cx="550882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Arial"/>
              <a:buNone/>
            </a:pPr>
            <a:r>
              <a:rPr b="1" i="0" lang="en-PH" sz="4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Philippians 2:5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8"/>
          <p:cNvSpPr txBox="1"/>
          <p:nvPr/>
        </p:nvSpPr>
        <p:spPr>
          <a:xfrm>
            <a:off x="2611672" y="4478138"/>
            <a:ext cx="696865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en-PH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International Version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8"/>
          <p:cNvSpPr txBox="1"/>
          <p:nvPr/>
        </p:nvSpPr>
        <p:spPr>
          <a:xfrm>
            <a:off x="362951" y="2267869"/>
            <a:ext cx="11466095" cy="2414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b="0" i="1" lang="en-PH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Your attitude should be the same</a:t>
            </a:r>
            <a:br>
              <a:rPr b="0" i="1" lang="en-PH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PH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 that of Christ Jesus...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9"/>
          <p:cNvSpPr txBox="1"/>
          <p:nvPr/>
        </p:nvSpPr>
        <p:spPr>
          <a:xfrm>
            <a:off x="4276270" y="2267869"/>
            <a:ext cx="6415796" cy="3443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2" marL="630936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9"/>
          <p:cNvSpPr txBox="1"/>
          <p:nvPr/>
        </p:nvSpPr>
        <p:spPr>
          <a:xfrm>
            <a:off x="808973" y="80375"/>
            <a:ext cx="1010251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PH" sz="3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Assignment #2:</a:t>
            </a:r>
            <a:r>
              <a:rPr b="1" i="0" lang="en-PH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List down your strengths and weaknesses.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9"/>
          <p:cNvSpPr txBox="1"/>
          <p:nvPr/>
        </p:nvSpPr>
        <p:spPr>
          <a:xfrm>
            <a:off x="838200" y="2217738"/>
            <a:ext cx="11125200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PH" sz="4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Strengths</a:t>
            </a:r>
            <a:r>
              <a:rPr b="1" i="0" lang="en-PH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  <a:r>
              <a:rPr b="1" i="0" lang="en-PH" sz="4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Weaknesses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PH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Mapagpasensya  	 Matatakutin</a:t>
            </a:r>
            <a:endParaRPr b="0" i="0" sz="4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PH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Maunawa              	 Matampuhin</a:t>
            </a:r>
            <a:endParaRPr b="0" i="0" sz="4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PH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Masinop                	 Tamad                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/>
        </p:nvSpPr>
        <p:spPr>
          <a:xfrm>
            <a:off x="642730" y="1984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en-PH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CHARACTER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4"/>
          <p:cNvSpPr txBox="1"/>
          <p:nvPr/>
        </p:nvSpPr>
        <p:spPr>
          <a:xfrm>
            <a:off x="642730" y="1524001"/>
            <a:ext cx="11180302" cy="4892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0000" lvl="0" marL="1800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Char char="•"/>
            </a:pPr>
            <a:r>
              <a:rPr b="0" i="0" lang="en-PH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b="1" i="0" lang="en-PH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COMBINATION</a:t>
            </a:r>
            <a:r>
              <a:rPr b="0" i="0" lang="en-PH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of qualities or features that  </a:t>
            </a:r>
            <a:r>
              <a:rPr b="1" i="0" lang="en-PH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DISTINGUISHES</a:t>
            </a:r>
            <a:r>
              <a:rPr b="0" i="0" lang="en-PH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one person, group,</a:t>
            </a:r>
            <a:br>
              <a:rPr b="0" i="0" lang="en-PH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PH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 thing from another.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/>
        </p:nvSpPr>
        <p:spPr>
          <a:xfrm>
            <a:off x="482309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PH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FACTORS THAT INFLUENCE</a:t>
            </a:r>
            <a:br>
              <a:rPr b="1" i="0" lang="en-PH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PH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CHARACTER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5"/>
          <p:cNvSpPr txBox="1"/>
          <p:nvPr/>
        </p:nvSpPr>
        <p:spPr>
          <a:xfrm>
            <a:off x="482309" y="1767599"/>
            <a:ext cx="6415800" cy="28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09728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PH" sz="4000" u="sng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NATURAL FACTORS</a:t>
            </a:r>
            <a:endParaRPr b="1" i="0" sz="4000" u="sng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2" marL="859536" marR="0" rtl="0" algn="l">
              <a:lnSpc>
                <a:spcPct val="11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Noto Sans Symbols"/>
              <a:buChar char="●"/>
            </a:pPr>
            <a:r>
              <a:rPr b="0" i="0" lang="en-PH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Heredity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marR="0" rtl="0" algn="l">
              <a:lnSpc>
                <a:spcPct val="11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65e2def95_1_14"/>
          <p:cNvSpPr txBox="1"/>
          <p:nvPr/>
        </p:nvSpPr>
        <p:spPr>
          <a:xfrm>
            <a:off x="482309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PH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FACTORS THAT INFLUENCE</a:t>
            </a:r>
            <a:br>
              <a:rPr b="1" i="0" lang="en-PH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PH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CHARACTER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965e2def95_1_14"/>
          <p:cNvSpPr txBox="1"/>
          <p:nvPr/>
        </p:nvSpPr>
        <p:spPr>
          <a:xfrm>
            <a:off x="482309" y="1767599"/>
            <a:ext cx="6415800" cy="28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09728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PH" sz="4000" u="sng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NATURAL FACTORS</a:t>
            </a:r>
            <a:endParaRPr b="1" i="0" sz="4000" u="sng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2" marL="859536" marR="0" rtl="0" algn="l">
              <a:lnSpc>
                <a:spcPct val="11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Noto Sans Symbols"/>
              <a:buChar char="●"/>
            </a:pPr>
            <a:r>
              <a:rPr b="0" i="0" lang="en-PH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Heredity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2" marL="859536" marR="0" rtl="0" algn="l">
              <a:lnSpc>
                <a:spcPct val="11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Noto Sans Symbols"/>
              <a:buChar char="●"/>
            </a:pPr>
            <a:r>
              <a:rPr b="0" i="0" lang="en-PH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Upbringing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965e2def95_1_14"/>
          <p:cNvSpPr txBox="1"/>
          <p:nvPr/>
        </p:nvSpPr>
        <p:spPr>
          <a:xfrm>
            <a:off x="4276270" y="2267869"/>
            <a:ext cx="6415800" cy="3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630936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965e2def95_1_7"/>
          <p:cNvSpPr txBox="1"/>
          <p:nvPr/>
        </p:nvSpPr>
        <p:spPr>
          <a:xfrm>
            <a:off x="482309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PH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FACTORS THAT INFLUENCE</a:t>
            </a:r>
            <a:br>
              <a:rPr b="1" i="0" lang="en-PH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PH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CHARACTER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965e2def95_1_7"/>
          <p:cNvSpPr txBox="1"/>
          <p:nvPr/>
        </p:nvSpPr>
        <p:spPr>
          <a:xfrm>
            <a:off x="482309" y="1767599"/>
            <a:ext cx="6415800" cy="28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09728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PH" sz="4000" u="sng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NATURAL FACTORS</a:t>
            </a:r>
            <a:endParaRPr b="1" i="0" sz="4000" u="sng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2" marL="859536" marR="0" rtl="0" algn="l">
              <a:lnSpc>
                <a:spcPct val="11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Noto Sans Symbols"/>
              <a:buChar char="●"/>
            </a:pPr>
            <a:r>
              <a:rPr b="0" i="0" lang="en-PH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Heredity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2" marL="859536" marR="0" rtl="0" algn="l">
              <a:lnSpc>
                <a:spcPct val="11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Noto Sans Symbols"/>
              <a:buChar char="●"/>
            </a:pPr>
            <a:r>
              <a:rPr b="0" i="0" lang="en-PH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Upbringing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965e2def95_1_7"/>
          <p:cNvSpPr txBox="1"/>
          <p:nvPr/>
        </p:nvSpPr>
        <p:spPr>
          <a:xfrm>
            <a:off x="466750" y="3699799"/>
            <a:ext cx="6415800" cy="28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09728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PH" sz="4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2" marL="859536" marR="0" rtl="0" algn="l">
              <a:lnSpc>
                <a:spcPct val="11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Noto Sans Symbols"/>
              <a:buChar char="●"/>
            </a:pPr>
            <a:r>
              <a:rPr b="0" i="0" lang="en-PH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Education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marR="0" rtl="0" algn="l">
              <a:lnSpc>
                <a:spcPct val="11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65e2def95_1_0"/>
          <p:cNvSpPr txBox="1"/>
          <p:nvPr/>
        </p:nvSpPr>
        <p:spPr>
          <a:xfrm>
            <a:off x="482309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PH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FACTORS THAT INFLUENCE</a:t>
            </a:r>
            <a:br>
              <a:rPr b="1" i="0" lang="en-PH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PH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CHARACTER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965e2def95_1_0"/>
          <p:cNvSpPr txBox="1"/>
          <p:nvPr/>
        </p:nvSpPr>
        <p:spPr>
          <a:xfrm>
            <a:off x="482309" y="1767599"/>
            <a:ext cx="6415800" cy="28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09728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PH" sz="4000" u="sng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NATURAL FACTORS</a:t>
            </a:r>
            <a:endParaRPr b="1" i="0" sz="4000" u="sng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2" marL="859536" marR="0" rtl="0" algn="l">
              <a:lnSpc>
                <a:spcPct val="11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Noto Sans Symbols"/>
              <a:buChar char="●"/>
            </a:pPr>
            <a:r>
              <a:rPr b="0" i="0" lang="en-PH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Heredity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2" marL="859536" marR="0" rtl="0" algn="l">
              <a:lnSpc>
                <a:spcPct val="11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Noto Sans Symbols"/>
              <a:buChar char="●"/>
            </a:pPr>
            <a:r>
              <a:rPr b="0" i="0" lang="en-PH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Upbringing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965e2def95_1_0"/>
          <p:cNvSpPr txBox="1"/>
          <p:nvPr/>
        </p:nvSpPr>
        <p:spPr>
          <a:xfrm>
            <a:off x="4276270" y="2267869"/>
            <a:ext cx="6415800" cy="3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630936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965e2def95_1_0"/>
          <p:cNvSpPr txBox="1"/>
          <p:nvPr/>
        </p:nvSpPr>
        <p:spPr>
          <a:xfrm>
            <a:off x="466750" y="3699799"/>
            <a:ext cx="6415800" cy="28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09728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PH" sz="4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2" marL="859536" marR="0" rtl="0" algn="l">
              <a:lnSpc>
                <a:spcPct val="11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Noto Sans Symbols"/>
              <a:buChar char="●"/>
            </a:pPr>
            <a:r>
              <a:rPr b="0" i="0" lang="en-PH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Education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2" marL="859536" marR="0" rtl="0" algn="l">
              <a:lnSpc>
                <a:spcPct val="11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Noto Sans Symbols"/>
              <a:buChar char="●"/>
            </a:pPr>
            <a:r>
              <a:rPr b="0" i="0" lang="en-PH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Experience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/>
          <p:nvPr/>
        </p:nvSpPr>
        <p:spPr>
          <a:xfrm>
            <a:off x="482309" y="2010757"/>
            <a:ext cx="6415796" cy="2836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09728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PH" sz="4000" u="sng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SPIRITUAL FACTORS</a:t>
            </a:r>
            <a:endParaRPr b="1" i="0" sz="4000" u="sng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2" marL="859536" marR="0" rtl="0" algn="l">
              <a:lnSpc>
                <a:spcPct val="11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Noto Sans Symbols"/>
              <a:buChar char="●"/>
            </a:pPr>
            <a:r>
              <a:rPr b="0" i="0" lang="en-PH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Christ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482309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PH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FACTORS THAT INFLUENCE</a:t>
            </a:r>
            <a:br>
              <a:rPr b="1" i="0" lang="en-PH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PH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CHARACTER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HE COST OF THE CROSS – Calvary Chapel Olympia" id="139" name="Google Shape;1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4281" y="2199503"/>
            <a:ext cx="5272216" cy="3954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2020-08-07T05:06:51Z</dcterms:created>
  <dc:creator>Microsoft Office User</dc:creator>
</cp:coreProperties>
</file>