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7"/>
  </p:notesMasterIdLst>
  <p:sldIdLst>
    <p:sldId id="256" r:id="rId2"/>
    <p:sldId id="284" r:id="rId3"/>
    <p:sldId id="297" r:id="rId4"/>
    <p:sldId id="285" r:id="rId5"/>
    <p:sldId id="286" r:id="rId6"/>
    <p:sldId id="29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D"/>
    <a:srgbClr val="C0C0C0"/>
    <a:srgbClr val="000000"/>
    <a:srgbClr val="FFFF66"/>
    <a:srgbClr val="FF0000"/>
    <a:srgbClr val="FF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668"/>
  </p:normalViewPr>
  <p:slideViewPr>
    <p:cSldViewPr>
      <p:cViewPr varScale="1">
        <p:scale>
          <a:sx n="136" d="100"/>
          <a:sy n="136" d="100"/>
        </p:scale>
        <p:origin x="776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11C7EEC-E011-8841-B5D9-1FBBA8DDA60A}" type="datetimeFigureOut">
              <a:rPr lang="en-US"/>
              <a:pPr>
                <a:defRPr/>
              </a:pPr>
              <a:t>1/30/18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P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D270CC-26D3-AB41-A85D-4FE5CC021A34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916950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270CC-26D3-AB41-A85D-4FE5CC021A34}" type="slidenum">
              <a:rPr lang="en-PH" altLang="en-US" smtClean="0"/>
              <a:pPr/>
              <a:t>14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8237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5358-91F0-D641-A177-66D6775B8F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8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E41-8CBC-4545-ACF7-CA35CDBDE0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7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D1D-315C-1740-A964-49FF891621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8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A7AA-D359-CC42-AC5D-028CCCC1E7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3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19F4-98DF-F243-9B65-14659BCCCC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3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28B1-B140-0147-AE07-3FAAE16620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6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ABDB-BC84-0E40-9EF5-B6834DE063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CC9B-2CD4-B545-B5D2-0A7610EE20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6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6063-2C8C-A845-BFB0-F7C7A2E9F9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8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1D6-FD82-E74A-9CB9-0529F4D224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2F5C-AA22-C942-8AB4-E312228DDE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2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4039-8BBE-7E4B-B23B-D596BC3C0B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05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FFF00"/>
          </a:solidFill>
          <a:latin typeface="Franklin Gothic Book" charset="0"/>
          <a:ea typeface="Franklin Gothic Book" charset="0"/>
          <a:cs typeface="Franklin Gothic Book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 t="24300" r="20566" b="39889"/>
          <a:stretch/>
        </p:blipFill>
        <p:spPr>
          <a:xfrm>
            <a:off x="-1219200" y="0"/>
            <a:ext cx="13411200" cy="68498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838200" y="0"/>
            <a:ext cx="8534400" cy="3286621"/>
          </a:xfrm>
          <a:prstGeom prst="rect">
            <a:avLst/>
          </a:prstGeom>
          <a:solidFill>
            <a:srgbClr val="FD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-685800" y="-1714115"/>
            <a:ext cx="10868284" cy="8564008"/>
          </a:xfrm>
          <a:prstGeom prst="rtTriangle">
            <a:avLst/>
          </a:prstGeom>
          <a:solidFill>
            <a:srgbClr val="222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-685800" y="-2216276"/>
            <a:ext cx="11734800" cy="9117178"/>
          </a:xfrm>
          <a:prstGeom prst="rtTriangle">
            <a:avLst/>
          </a:prstGeom>
          <a:solidFill>
            <a:srgbClr val="222F11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275681"/>
            <a:ext cx="5435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338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LESSON 12: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905" y="4269438"/>
            <a:ext cx="5135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338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INTEGRITY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INTEGRITY?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457200" indent="-457200"/>
            <a:r>
              <a:rPr lang="en-US" dirty="0"/>
              <a:t> </a:t>
            </a:r>
            <a:r>
              <a:rPr lang="en-US" b="1" spc="300" dirty="0">
                <a:solidFill>
                  <a:srgbClr val="FFFF00"/>
                </a:solidFill>
              </a:rPr>
              <a:t>WORDS</a:t>
            </a:r>
            <a:r>
              <a:rPr lang="en-US" dirty="0"/>
              <a:t> and </a:t>
            </a:r>
            <a:r>
              <a:rPr lang="en-US" b="1" spc="300" dirty="0">
                <a:solidFill>
                  <a:srgbClr val="FFFF00"/>
                </a:solidFill>
              </a:rPr>
              <a:t>DEEDS</a:t>
            </a:r>
            <a:r>
              <a:rPr lang="en-US" dirty="0"/>
              <a:t> should match up.</a:t>
            </a:r>
            <a:br>
              <a:rPr lang="en-US" dirty="0"/>
            </a:br>
            <a:endParaRPr lang="en-US" dirty="0"/>
          </a:p>
          <a:p>
            <a:pPr marL="457200" indent="-457200"/>
            <a:r>
              <a:rPr lang="en-US" dirty="0"/>
              <a:t> “Don’t just TALK the talk, but WALK the talk.”  </a:t>
            </a:r>
          </a:p>
          <a:p>
            <a:pPr marL="457200" indent="-4572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SUBCONSCIOUS WAYS OF LOSING INTEGRITY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11201400" cy="2212975"/>
          </a:xfrm>
        </p:spPr>
        <p:txBody>
          <a:bodyPr>
            <a:normAutofit lnSpcReduction="10000"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indent="0">
              <a:buNone/>
            </a:pPr>
            <a:r>
              <a:rPr lang="en-US" dirty="0"/>
              <a:t>D – DUPLICITY 				– divided loyalty</a:t>
            </a:r>
          </a:p>
          <a:p>
            <a:pPr marL="0" indent="0">
              <a:buNone/>
            </a:pPr>
            <a:r>
              <a:rPr lang="en-US" dirty="0"/>
              <a:t>H – HYPOCRISY 				– pretending</a:t>
            </a:r>
          </a:p>
          <a:p>
            <a:pPr marL="0" indent="0">
              <a:buNone/>
            </a:pPr>
            <a:r>
              <a:rPr lang="en-US" dirty="0" err="1"/>
              <a:t>nT</a:t>
            </a:r>
            <a:r>
              <a:rPr lang="en-US" dirty="0"/>
              <a:t> – NOT TRANSPARENT 		– hiding something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TO BE A PERSON OF INTEGRITY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11201400" cy="2212975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VALUES</a:t>
            </a:r>
            <a:r>
              <a:rPr lang="en-US" dirty="0"/>
              <a:t> - What you believe as demonstrated by how you act under </a:t>
            </a:r>
            <a:r>
              <a:rPr lang="en-US" b="1" spc="300" dirty="0">
                <a:solidFill>
                  <a:srgbClr val="FFFF00"/>
                </a:solidFill>
              </a:rPr>
              <a:t>PRESSURE</a:t>
            </a:r>
            <a:r>
              <a:rPr lang="en-US" dirty="0"/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4343400" y="1524000"/>
            <a:ext cx="3733800" cy="3352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/>
          </a:p>
        </p:txBody>
      </p:sp>
      <p:sp>
        <p:nvSpPr>
          <p:cNvPr id="6" name="Oval 5"/>
          <p:cNvSpPr/>
          <p:nvPr/>
        </p:nvSpPr>
        <p:spPr>
          <a:xfrm>
            <a:off x="5029200" y="2209800"/>
            <a:ext cx="2362200" cy="19513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/>
          </a:p>
        </p:txBody>
      </p:sp>
      <p:sp>
        <p:nvSpPr>
          <p:cNvPr id="7" name="Heart 6"/>
          <p:cNvSpPr/>
          <p:nvPr/>
        </p:nvSpPr>
        <p:spPr>
          <a:xfrm>
            <a:off x="5486399" y="2438400"/>
            <a:ext cx="1496291" cy="13716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562600" y="28194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PH" altLang="en-US" sz="2400" b="1" dirty="0">
                <a:latin typeface="Franklin Gothic Book" charset="0"/>
                <a:ea typeface="Franklin Gothic Book" charset="0"/>
                <a:cs typeface="Franklin Gothic Book" charset="0"/>
              </a:rPr>
              <a:t>VALUES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029200" y="42672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PH" altLang="en-US" sz="2400" b="1" dirty="0">
                <a:latin typeface="Franklin Gothic Book" charset="0"/>
                <a:ea typeface="Franklin Gothic Book" charset="0"/>
                <a:cs typeface="Franklin Gothic Book" charset="0"/>
              </a:rPr>
              <a:t>ACTION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36576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PH" altLang="en-US" sz="2400" b="1">
                <a:latin typeface="Franklin Gothic Book" charset="0"/>
                <a:ea typeface="Franklin Gothic Book" charset="0"/>
                <a:cs typeface="Franklin Gothic Book" charset="0"/>
              </a:rPr>
              <a:t>ATTITUDES AND BELIEFS</a:t>
            </a:r>
          </a:p>
        </p:txBody>
      </p:sp>
    </p:spTree>
    <p:extLst>
      <p:ext uri="{BB962C8B-B14F-4D97-AF65-F5344CB8AC3E}">
        <p14:creationId xmlns:p14="http://schemas.microsoft.com/office/powerpoint/2010/main" val="63716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WHY IS INTERGRITY IMPORTANT?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448800" cy="4351338"/>
          </a:xfrm>
        </p:spPr>
        <p:txBody>
          <a:bodyPr/>
          <a:lstStyle/>
          <a:p>
            <a:pPr marL="457200" indent="-457200">
              <a:spcAft>
                <a:spcPts val="1000"/>
              </a:spcAft>
              <a:defRPr/>
            </a:pPr>
            <a:r>
              <a:rPr lang="en-P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builds TRUST.</a:t>
            </a:r>
            <a:endParaRPr lang="en-PH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1000"/>
              </a:spcAft>
              <a:defRPr/>
            </a:pPr>
            <a:r>
              <a:rPr lang="en-P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produces INFLUENCE.</a:t>
            </a:r>
          </a:p>
          <a:p>
            <a:pPr marL="457200" indent="-457200">
              <a:spcAft>
                <a:spcPts val="1000"/>
              </a:spcAft>
              <a:defRPr/>
            </a:pPr>
            <a:r>
              <a:rPr lang="en-P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facilitates HIGH STANDARDS.</a:t>
            </a:r>
          </a:p>
          <a:p>
            <a:pPr marL="457200" indent="-457200">
              <a:spcAft>
                <a:spcPts val="1000"/>
              </a:spcAft>
              <a:defRPr/>
            </a:pPr>
            <a:r>
              <a:rPr lang="en-P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results to a solid REPUTATION not just     an IMAGE.</a:t>
            </a:r>
          </a:p>
          <a:p>
            <a:pPr marL="457200" indent="-457200">
              <a:spcAft>
                <a:spcPts val="1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WHY IS INTERGRITY IMPORTANT?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5625"/>
            <a:ext cx="10515600" cy="4351338"/>
          </a:xfrm>
        </p:spPr>
        <p:txBody>
          <a:bodyPr/>
          <a:lstStyle/>
          <a:p>
            <a:pPr marL="457200" indent="-457200">
              <a:spcAft>
                <a:spcPts val="1000"/>
              </a:spcAft>
              <a:defRPr/>
            </a:pPr>
            <a:r>
              <a:rPr lang="en-P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means LIVING it myself before leading  others.</a:t>
            </a:r>
          </a:p>
          <a:p>
            <a:pPr marL="457200" indent="-457200">
              <a:spcAft>
                <a:spcPts val="1000"/>
              </a:spcAft>
              <a:defRPr/>
            </a:pPr>
            <a:r>
              <a:rPr lang="en-P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FOUNDATION of character.</a:t>
            </a:r>
          </a:p>
          <a:p>
            <a:pPr marL="457200" indent="-457200">
              <a:spcAft>
                <a:spcPts val="1000"/>
              </a:spcAft>
              <a:defRPr/>
            </a:pPr>
            <a:r>
              <a:rPr lang="en-P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determined by CIRCUMSTANCE.  </a:t>
            </a:r>
            <a:endParaRPr lang="en-PH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1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TEST: Are we building image or integrity?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820400" cy="699611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</a:pPr>
            <a:r>
              <a:rPr lang="en-US" b="1" spc="300" dirty="0">
                <a:solidFill>
                  <a:srgbClr val="FFFF00"/>
                </a:solidFill>
              </a:rPr>
              <a:t>CONSISTENCY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Are we the same person no matter who we are with?</a:t>
            </a:r>
          </a:p>
          <a:p>
            <a:pPr marL="457200" indent="-4572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defRPr/>
            </a:pPr>
            <a:r>
              <a:rPr lang="en-PH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CONSIDERATION</a:t>
            </a:r>
            <a:r>
              <a:rPr lang="en-P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r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P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we make decisions that are best for others when another choice would benefit you?</a:t>
            </a:r>
          </a:p>
          <a:p>
            <a:pPr marL="457200" indent="-4572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defRPr/>
            </a:pPr>
            <a:r>
              <a:rPr lang="en-PH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</a:t>
            </a:r>
            <a:r>
              <a:rPr lang="en-P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r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P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you quick to recognize others for their efforts and contributions to your success?</a:t>
            </a:r>
          </a:p>
          <a:p>
            <a:pPr marL="457200" indent="-4572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defRPr/>
            </a:pPr>
            <a:endParaRPr lang="en-P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defRPr/>
            </a:pPr>
            <a:endParaRPr lang="en-P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</a:pP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7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Kings 9:1-5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indent="0">
              <a:lnSpc>
                <a:spcPct val="110000"/>
              </a:lnSpc>
              <a:buNone/>
            </a:pPr>
            <a:r>
              <a:rPr lang="en-US" baseline="30000" dirty="0"/>
              <a:t>1</a:t>
            </a:r>
            <a:r>
              <a:rPr lang="en-US" dirty="0"/>
              <a:t> When Solomon had finished building the temple of the LORD and the royal palace, and had achieved all he had desired to do, </a:t>
            </a:r>
          </a:p>
        </p:txBody>
      </p:sp>
    </p:spTree>
    <p:extLst>
      <p:ext uri="{BB962C8B-B14F-4D97-AF65-F5344CB8AC3E}">
        <p14:creationId xmlns:p14="http://schemas.microsoft.com/office/powerpoint/2010/main" val="8209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Kings 9:1-5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indent="0">
              <a:lnSpc>
                <a:spcPct val="110000"/>
              </a:lnSpc>
              <a:buNone/>
            </a:pPr>
            <a:r>
              <a:rPr lang="en-US" baseline="30000" dirty="0"/>
              <a:t>2</a:t>
            </a:r>
            <a:r>
              <a:rPr lang="en-US" dirty="0"/>
              <a:t> the L</a:t>
            </a:r>
            <a:r>
              <a:rPr lang="en-US" cap="small" dirty="0"/>
              <a:t>ord</a:t>
            </a:r>
            <a:r>
              <a:rPr lang="en-US" dirty="0"/>
              <a:t> appeared to him a second time, as he had appeared to him at Gibeon. </a:t>
            </a:r>
          </a:p>
          <a:p>
            <a:pPr marL="0" lvl="0" indent="0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Kings 9:1-5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indent="0">
              <a:buNone/>
            </a:pPr>
            <a:r>
              <a:rPr lang="en-US" baseline="30000" dirty="0"/>
              <a:t>3</a:t>
            </a:r>
            <a:r>
              <a:rPr lang="en-US" dirty="0"/>
              <a:t> The LORD said to him: "I have heard the prayer and plea you have made before me; I have consecrated this temple, which you have built, by putting my Name there forever. My eyes and my heart will always be there. 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Kings 9:1-5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indent="0">
              <a:buNone/>
            </a:pPr>
            <a:r>
              <a:rPr lang="en-US" baseline="30000" dirty="0"/>
              <a:t>4</a:t>
            </a:r>
            <a:r>
              <a:rPr lang="en-US" dirty="0"/>
              <a:t> “As for you, if you walk before me in integrity of heart and uprightness, as David your father did, and do all I command and observe my decrees and laws, </a:t>
            </a:r>
          </a:p>
        </p:txBody>
      </p:sp>
    </p:spTree>
    <p:extLst>
      <p:ext uri="{BB962C8B-B14F-4D97-AF65-F5344CB8AC3E}">
        <p14:creationId xmlns:p14="http://schemas.microsoft.com/office/powerpoint/2010/main" val="59918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Kings 9:1-5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68000" cy="4351338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indent="0">
              <a:buNone/>
            </a:pPr>
            <a:r>
              <a:rPr lang="en-US" baseline="30000" dirty="0"/>
              <a:t>5</a:t>
            </a:r>
            <a:r>
              <a:rPr lang="en-US" dirty="0"/>
              <a:t> I will establish your royal throne over Israel your royal throne over Israel forever, as I promised David your father when I said, ‘You shall never fail to have a man on the throne of Israel.’ 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78:72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indent="0">
              <a:buNone/>
            </a:pPr>
            <a:r>
              <a:rPr lang="en-US" baseline="30000" dirty="0"/>
              <a:t>72</a:t>
            </a:r>
            <a:r>
              <a:rPr lang="en-US" dirty="0"/>
              <a:t> And David shepherded them with integrity of heart; with skillful hands he led them.</a:t>
            </a:r>
          </a:p>
        </p:txBody>
      </p:sp>
    </p:spTree>
    <p:extLst>
      <p:ext uri="{BB962C8B-B14F-4D97-AF65-F5344CB8AC3E}">
        <p14:creationId xmlns:p14="http://schemas.microsoft.com/office/powerpoint/2010/main" val="212376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indent="0">
              <a:buNone/>
            </a:pPr>
            <a:r>
              <a:rPr lang="en-US" dirty="0"/>
              <a:t>In Hebrew “tom” or  “</a:t>
            </a:r>
            <a:r>
              <a:rPr lang="en-US" dirty="0" err="1"/>
              <a:t>tummah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	– meaning </a:t>
            </a:r>
            <a:r>
              <a:rPr lang="en-US" b="1" spc="300" dirty="0">
                <a:solidFill>
                  <a:srgbClr val="FFFF00"/>
                </a:solidFill>
              </a:rPr>
              <a:t>COMPLETE, SOUNDNESS, PERFECTION, WHOLE.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INTEGRITY?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457200" indent="-457200"/>
            <a:r>
              <a:rPr lang="en-US" dirty="0"/>
              <a:t> the state of being </a:t>
            </a:r>
            <a:r>
              <a:rPr lang="en-US" b="1" spc="300" dirty="0">
                <a:solidFill>
                  <a:srgbClr val="FFFF00"/>
                </a:solidFill>
              </a:rPr>
              <a:t>COMPLETE</a:t>
            </a:r>
            <a:r>
              <a:rPr lang="en-US" dirty="0"/>
              <a:t> and </a:t>
            </a:r>
            <a:r>
              <a:rPr lang="en-US" b="1" spc="300" dirty="0">
                <a:solidFill>
                  <a:srgbClr val="FFFF00"/>
                </a:solidFill>
              </a:rPr>
              <a:t>WHOLE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457200" indent="-457200"/>
            <a:r>
              <a:rPr lang="en-US" dirty="0"/>
              <a:t>implying that a person of integrity is the same         person at all times.</a:t>
            </a:r>
          </a:p>
          <a:p>
            <a:pPr marL="457200" indent="-4572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394</Words>
  <Application>Microsoft Macintosh PowerPoint</Application>
  <PresentationFormat>Widescreen</PresentationFormat>
  <Paragraphs>48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Franklin Gothic Book</vt:lpstr>
      <vt:lpstr>Times New Roman</vt:lpstr>
      <vt:lpstr>Office Theme</vt:lpstr>
      <vt:lpstr>PowerPoint Presentation</vt:lpstr>
      <vt:lpstr>1 Kings 9:1-5</vt:lpstr>
      <vt:lpstr>1 Kings 9:1-5</vt:lpstr>
      <vt:lpstr>1 Kings 9:1-5</vt:lpstr>
      <vt:lpstr>1 Kings 9:1-5</vt:lpstr>
      <vt:lpstr>1 Kings 9:1-5</vt:lpstr>
      <vt:lpstr>Psalm 78:72</vt:lpstr>
      <vt:lpstr>INTEGRITY</vt:lpstr>
      <vt:lpstr>WHAT IS INTEGRITY?</vt:lpstr>
      <vt:lpstr>WHAT IS INTEGRITY?</vt:lpstr>
      <vt:lpstr>SUBCONSCIOUS WAYS OF LOSING INTEGRITY</vt:lpstr>
      <vt:lpstr>TO BE A PERSON OF INTEGRITY</vt:lpstr>
      <vt:lpstr>WHY IS INTERGRITY IMPORTANT?</vt:lpstr>
      <vt:lpstr>WHY IS INTERGRITY IMPORTANT?</vt:lpstr>
      <vt:lpstr>A TEST: Are we building image or integrity?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12</dc:title>
  <dc:creator>Microsoft Office User</dc:creator>
  <cp:lastModifiedBy>Microsoft Office User</cp:lastModifiedBy>
  <cp:revision>12</cp:revision>
  <dcterms:created xsi:type="dcterms:W3CDTF">2018-01-14T04:20:54Z</dcterms:created>
  <dcterms:modified xsi:type="dcterms:W3CDTF">2018-01-30T08:57:55Z</dcterms:modified>
</cp:coreProperties>
</file>