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84" r:id="rId2"/>
    <p:sldId id="256" r:id="rId3"/>
    <p:sldId id="257" r:id="rId4"/>
    <p:sldId id="285" r:id="rId5"/>
    <p:sldId id="259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16" userDrawn="1">
          <p15:clr>
            <a:srgbClr val="A4A3A4"/>
          </p15:clr>
        </p15:guide>
        <p15:guide id="2" pos="3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36" autoAdjust="0"/>
    <p:restoredTop sz="95735"/>
  </p:normalViewPr>
  <p:slideViewPr>
    <p:cSldViewPr showGuides="1">
      <p:cViewPr varScale="1">
        <p:scale>
          <a:sx n="131" d="100"/>
          <a:sy n="131" d="100"/>
        </p:scale>
        <p:origin x="192" y="320"/>
      </p:cViewPr>
      <p:guideLst>
        <p:guide orient="horz" pos="816"/>
        <p:guide pos="3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D64C8B1-913A-164C-9EC2-F809BBDE80C7}" type="datetimeFigureOut">
              <a:rPr lang="en-US" altLang="en-US"/>
              <a:pPr/>
              <a:t>1/30/18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A3B40CF-9FFF-C740-81EF-A8606083C9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742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BCDF72C-07B5-6345-988B-4251469900FE}" type="datetimeFigureOut">
              <a:rPr lang="en-US" altLang="en-US"/>
              <a:pPr/>
              <a:t>1/30/18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076C48F-69A1-F240-968F-7C5BDEBC65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6651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EA50C297-1E05-B84E-A94F-1E00C5949755}" type="datetimeFigureOut">
              <a:rPr lang="en-US" altLang="en-US"/>
              <a:pPr/>
              <a:t>1/30/18</a:t>
            </a:fld>
            <a:endParaRPr lang="en-PH" alt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en-PH" alt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9C620D93-3C63-1745-8DE7-6091D84C4C02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3250425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11447E-0645-D642-805E-108F502BDF2F}" type="datetimeFigureOut">
              <a:rPr lang="en-US" altLang="en-US"/>
              <a:pPr/>
              <a:t>1/30/18</a:t>
            </a:fld>
            <a:endParaRPr lang="en-PH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PH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5E17C-82FB-A746-8D43-33D6075772BF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202159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8C7671-5D82-C441-A35E-33E6A7503EBD}" type="datetimeFigureOut">
              <a:rPr lang="en-US" altLang="en-US"/>
              <a:pPr/>
              <a:t>1/30/18</a:t>
            </a:fld>
            <a:endParaRPr lang="en-PH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PH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20471-5031-9249-A4EE-CA922D1F06B6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156941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CADD32-395C-D342-8170-2727538E8773}" type="datetimeFigureOut">
              <a:rPr lang="en-US" altLang="en-US"/>
              <a:pPr/>
              <a:t>1/30/18</a:t>
            </a:fld>
            <a:endParaRPr lang="en-PH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PH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1620E-A52F-8644-8B35-1B9F9AF8A8DA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193964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E08B48DC-A707-8F4E-8C0B-13BEA5D5CD2A}" type="datetimeFigureOut">
              <a:rPr lang="en-US" altLang="en-US"/>
              <a:pPr/>
              <a:t>1/30/18</a:t>
            </a:fld>
            <a:endParaRPr lang="en-P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en-PH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B95E6FB7-2731-1245-8E23-93A3B6161C23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789971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6AAE92-6110-0B4A-919B-6A88EC38C563}" type="datetimeFigureOut">
              <a:rPr lang="en-US" altLang="en-US"/>
              <a:pPr/>
              <a:t>1/30/18</a:t>
            </a:fld>
            <a:endParaRPr lang="en-PH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PH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6F84E-827D-CD47-A94C-A71191EC4AB1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130991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5D7A5-3AE7-9749-B657-F039C7490429}" type="datetimeFigureOut">
              <a:rPr lang="en-US" altLang="en-US"/>
              <a:pPr/>
              <a:t>1/30/18</a:t>
            </a:fld>
            <a:endParaRPr lang="en-PH" alt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PH" alt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BDE50-AAA0-834A-B231-C465A9E79368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194237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C1646F-DFCD-4340-82E6-064B3E55BA7E}" type="datetimeFigureOut">
              <a:rPr lang="en-US" altLang="en-US"/>
              <a:pPr/>
              <a:t>1/30/18</a:t>
            </a:fld>
            <a:endParaRPr lang="en-PH" alt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PH" alt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A37EE-C88E-3A42-9B5F-213CFD399630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155496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EE0A29-2424-7346-8EFA-01D112F0D233}" type="datetimeFigureOut">
              <a:rPr lang="en-US" altLang="en-US"/>
              <a:pPr/>
              <a:t>1/30/18</a:t>
            </a:fld>
            <a:endParaRPr lang="en-PH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PH" alt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3D271-2E39-BF42-95C5-2BC8B0F90E27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159770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B1BA43-2D75-6046-A0C8-DD70A3CF8141}" type="datetimeFigureOut">
              <a:rPr lang="en-US" altLang="en-US"/>
              <a:pPr/>
              <a:t>1/30/18</a:t>
            </a:fld>
            <a:endParaRPr lang="en-PH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PH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60A22-67A3-DA4D-BDA0-E22041E14600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41713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>
            <a:spLocks/>
          </p:cNvSpPr>
          <p:nvPr/>
        </p:nvSpPr>
        <p:spPr bwMode="auto">
          <a:xfrm rot="420000" flipV="1">
            <a:off x="4221163" y="1108075"/>
            <a:ext cx="7010400" cy="4114800"/>
          </a:xfrm>
          <a:custGeom>
            <a:avLst/>
            <a:gdLst>
              <a:gd name="T0" fmla="*/ 7010400 w 5257800"/>
              <a:gd name="T1" fmla="*/ 2057400 h 4114800"/>
              <a:gd name="T2" fmla="*/ 3505200 w 5257800"/>
              <a:gd name="T3" fmla="*/ 4114800 h 4114800"/>
              <a:gd name="T4" fmla="*/ 0 w 5257800"/>
              <a:gd name="T5" fmla="*/ 2057400 h 4114800"/>
              <a:gd name="T6" fmla="*/ 3505200 w 5257800"/>
              <a:gd name="T7" fmla="*/ 0 h 4114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257800"/>
              <a:gd name="T13" fmla="*/ 0 h 4114800"/>
              <a:gd name="T14" fmla="*/ 5182785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6" name="Right Triangle 5"/>
          <p:cNvSpPr>
            <a:spLocks noChangeArrowheads="1"/>
          </p:cNvSpPr>
          <p:nvPr/>
        </p:nvSpPr>
        <p:spPr bwMode="auto">
          <a:xfrm rot="420000" flipV="1">
            <a:off x="10672763" y="5359400"/>
            <a:ext cx="2063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63500" dist="6350" dir="12899787" algn="tl" rotWithShape="0">
              <a:srgbClr val="000000">
                <a:alpha val="46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Constantia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5842000" y="6219825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4D2B44-579D-C248-AF02-640D52D62F95}" type="datetimeFigureOut">
              <a:rPr lang="en-US" altLang="en-US"/>
              <a:pPr/>
              <a:t>1/30/18</a:t>
            </a:fld>
            <a:endParaRPr lang="en-PH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PH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0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fld id="{3F15DD50-AB8E-C544-80DA-898FB0358E3E}" type="slidenum">
              <a:rPr lang="en-PH" altLang="en-US"/>
              <a:pPr/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139054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3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45C75"/>
                </a:solidFill>
                <a:latin typeface="Constantia" charset="0"/>
              </a:defRPr>
            </a:lvl1pPr>
          </a:lstStyle>
          <a:p>
            <a:fld id="{CF34CED7-2866-2F41-88E7-97A47911CB26}" type="datetimeFigureOut">
              <a:rPr lang="en-US" altLang="en-US"/>
              <a:pPr/>
              <a:t>1/30/18</a:t>
            </a:fld>
            <a:endParaRPr lang="en-PH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0"/>
            <a:ext cx="44704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45C75"/>
                </a:solidFill>
                <a:latin typeface="Constantia" charset="0"/>
              </a:defRPr>
            </a:lvl1pPr>
          </a:lstStyle>
          <a:p>
            <a:endParaRPr lang="en-PH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0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Constantia" charset="0"/>
              </a:defRPr>
            </a:lvl1pPr>
          </a:lstStyle>
          <a:p>
            <a:fld id="{A77AE8A6-2497-8E45-99C9-26C1F1C6BDD8}" type="slidenum">
              <a:rPr lang="en-PH" altLang="en-US"/>
              <a:pPr/>
              <a:t>‹#›</a:t>
            </a:fld>
            <a:endParaRPr lang="en-PH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25400" y="203200"/>
            <a:ext cx="122412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onstantia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onstantia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131" y="-1828800"/>
            <a:ext cx="12225131" cy="9478475"/>
          </a:xfrm>
          <a:prstGeom prst="rect">
            <a:avLst/>
          </a:prstGeom>
        </p:spPr>
      </p:pic>
      <p:sp>
        <p:nvSpPr>
          <p:cNvPr id="5" name="Right Triangle 4"/>
          <p:cNvSpPr/>
          <p:nvPr/>
        </p:nvSpPr>
        <p:spPr>
          <a:xfrm>
            <a:off x="0" y="-1562100"/>
            <a:ext cx="9753600" cy="9097475"/>
          </a:xfrm>
          <a:prstGeom prst="rtTriangle">
            <a:avLst/>
          </a:prstGeom>
          <a:solidFill>
            <a:srgbClr val="222F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>
            <a:off x="514350" y="-1447800"/>
            <a:ext cx="9753600" cy="9097475"/>
          </a:xfrm>
          <a:prstGeom prst="rtTriangle">
            <a:avLst/>
          </a:prstGeom>
          <a:solidFill>
            <a:srgbClr val="222F11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9206" y="3987111"/>
            <a:ext cx="3189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pc="450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LESSON 9: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778275"/>
            <a:ext cx="62103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spc="45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PEACEMAKER</a:t>
            </a:r>
            <a:endParaRPr lang="en-US" sz="6600" spc="45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6"/>
          <p:cNvSpPr txBox="1">
            <a:spLocks noChangeArrowheads="1"/>
          </p:cNvSpPr>
          <p:nvPr/>
        </p:nvSpPr>
        <p:spPr bwMode="auto">
          <a:xfrm>
            <a:off x="533400" y="533400"/>
            <a:ext cx="8991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400" spc="300" dirty="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ATTRIBUTES OF A PEACEMAKER</a:t>
            </a:r>
          </a:p>
        </p:txBody>
      </p:sp>
      <p:sp>
        <p:nvSpPr>
          <p:cNvPr id="21506" name="TextBox 7"/>
          <p:cNvSpPr txBox="1">
            <a:spLocks noChangeArrowheads="1"/>
          </p:cNvSpPr>
          <p:nvPr/>
        </p:nvSpPr>
        <p:spPr bwMode="auto">
          <a:xfrm>
            <a:off x="1524000" y="1905000"/>
            <a:ext cx="9448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P </a:t>
            </a:r>
            <a:r>
              <a:rPr lang="mr-IN" altLang="en-US" sz="440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–</a:t>
            </a:r>
            <a:r>
              <a:rPr lang="en-US" altLang="en-US" sz="440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 at </a:t>
            </a:r>
            <a:r>
              <a:rPr lang="en-US" altLang="en-US" sz="4400" u="sng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peace</a:t>
            </a:r>
            <a:r>
              <a:rPr lang="en-US" altLang="en-US" sz="440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 with God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4600" y="2776538"/>
            <a:ext cx="9448800" cy="28007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44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at peace with his own heart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44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must have no hidden agenda; </a:t>
            </a:r>
            <a:br>
              <a:rPr lang="en-US" sz="44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</a:br>
            <a:r>
              <a:rPr lang="en-US" sz="44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no selfish ambition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44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the perfect peacemaker: </a:t>
            </a:r>
            <a:r>
              <a:rPr lang="en-US" sz="4400" spc="300" dirty="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JESUS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24000" y="1905000"/>
            <a:ext cx="9448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P </a:t>
            </a:r>
            <a:r>
              <a:rPr lang="mr-IN" altLang="en-US" sz="440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–</a:t>
            </a:r>
            <a:r>
              <a:rPr lang="en-US" altLang="en-US" sz="440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 at </a:t>
            </a:r>
            <a:r>
              <a:rPr lang="en-US" altLang="en-US" sz="4400" u="sng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peace</a:t>
            </a:r>
            <a:r>
              <a:rPr lang="en-US" altLang="en-US" sz="440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 with other people</a:t>
            </a:r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714DED25-309C-FA4B-84A5-8798F59E0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33400"/>
            <a:ext cx="8991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400" spc="300" dirty="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ATTRIBUTES OF A PEACEMAKER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24000" y="1905000"/>
            <a:ext cx="9448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400" dirty="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P </a:t>
            </a:r>
            <a:r>
              <a:rPr lang="mr-IN" altLang="en-US" sz="44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–</a:t>
            </a:r>
            <a:r>
              <a:rPr lang="en-US" altLang="en-US" sz="44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 spiritually </a:t>
            </a:r>
            <a:r>
              <a:rPr lang="en-US" altLang="en-US" sz="4400" u="sng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prosperous</a:t>
            </a: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A9BABA82-B22D-E44C-A97C-71FEFCB3B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33400"/>
            <a:ext cx="8991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400" spc="300" dirty="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ATTRIBUTES OF A PEACEMAKER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7"/>
          <p:cNvSpPr txBox="1">
            <a:spLocks noChangeArrowheads="1"/>
          </p:cNvSpPr>
          <p:nvPr/>
        </p:nvSpPr>
        <p:spPr bwMode="auto">
          <a:xfrm>
            <a:off x="1524000" y="1905000"/>
            <a:ext cx="9448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P </a:t>
            </a:r>
            <a:r>
              <a:rPr lang="mr-IN" altLang="en-US" sz="440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–</a:t>
            </a:r>
            <a:r>
              <a:rPr lang="en-US" altLang="en-US" sz="440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 spiritually </a:t>
            </a:r>
            <a:r>
              <a:rPr lang="en-US" altLang="en-US" sz="4400" u="sng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prosperous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981200" y="2776538"/>
            <a:ext cx="95250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40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has a right relationship with God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40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must live above chances; changes,</a:t>
            </a:r>
            <a:br>
              <a:rPr lang="en-US" altLang="en-US" sz="40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</a:br>
            <a:r>
              <a:rPr lang="en-US" altLang="en-US" sz="40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circumstances in life</a:t>
            </a:r>
          </a:p>
          <a:p>
            <a:pPr marL="457200" indent="-457200" eaLnBrk="1" hangingPunct="1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4000" dirty="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“Peace” </a:t>
            </a:r>
            <a:r>
              <a:rPr lang="en-US" altLang="en-US" sz="40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is God’s highest good for man</a:t>
            </a:r>
            <a:br>
              <a:rPr lang="en-US" altLang="en-US" sz="400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</a:br>
            <a:r>
              <a:rPr lang="en-US" altLang="en-US" sz="400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YAHWEH–SHALOM</a:t>
            </a:r>
            <a:r>
              <a:rPr lang="en-US" altLang="en-US" sz="400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 </a:t>
            </a:r>
            <a:r>
              <a:rPr lang="en-US" altLang="en-US" sz="40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means </a:t>
            </a:r>
            <a:r>
              <a:rPr lang="en-US" altLang="en-US" sz="4000" dirty="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“The Lord of    Our Peace"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57537D80-F6FA-F947-AF29-9D9E3748F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33400"/>
            <a:ext cx="8991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400" spc="300" dirty="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ATTRIBUTES OF A PEACEMAKER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6"/>
          <p:cNvSpPr txBox="1">
            <a:spLocks noChangeArrowheads="1"/>
          </p:cNvSpPr>
          <p:nvPr/>
        </p:nvSpPr>
        <p:spPr bwMode="auto">
          <a:xfrm>
            <a:off x="533400" y="533400"/>
            <a:ext cx="11125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400" spc="300" dirty="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HOW CAN WE BECOME A PEACEMAKER?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14400" y="1471613"/>
            <a:ext cx="106680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1143000" indent="-6858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“The Art of Making Peace” (Phil. 4:1-9)</a:t>
            </a:r>
          </a:p>
          <a:p>
            <a:pPr lvl="1" eaLnBrk="1" hangingPunct="1">
              <a:buFont typeface="Wingdings" charset="2"/>
              <a:buChar char="Ø"/>
            </a:pPr>
            <a:r>
              <a:rPr lang="en-US" altLang="en-US" sz="440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lessons from Euodia and Syntyche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6"/>
          <p:cNvSpPr txBox="1">
            <a:spLocks noChangeArrowheads="1"/>
          </p:cNvSpPr>
          <p:nvPr/>
        </p:nvSpPr>
        <p:spPr bwMode="auto">
          <a:xfrm>
            <a:off x="533400" y="533400"/>
            <a:ext cx="11125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400" spc="300" dirty="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HOW CAN WE BECOME A PEACEMAKER?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14400" y="1471613"/>
            <a:ext cx="99060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500" u="sng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Lesson 1</a:t>
            </a:r>
            <a:r>
              <a:rPr lang="en-US" altLang="en-US" sz="450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: The peacemaker must </a:t>
            </a:r>
            <a:r>
              <a:rPr lang="en-US" altLang="en-US" sz="4500" u="sng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love both sides</a:t>
            </a:r>
            <a:r>
              <a:rPr lang="en-US" altLang="en-US" sz="450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.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43000" y="3405188"/>
            <a:ext cx="96393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00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(‘my brother, you whom I love and long for’; ‘my joy and crown’)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6"/>
          <p:cNvSpPr txBox="1">
            <a:spLocks noChangeArrowheads="1"/>
          </p:cNvSpPr>
          <p:nvPr/>
        </p:nvSpPr>
        <p:spPr bwMode="auto">
          <a:xfrm>
            <a:off x="533400" y="533400"/>
            <a:ext cx="11125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400" spc="300" dirty="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HOW CAN WE BECOME A PEACEMAKER?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14400" y="1471613"/>
            <a:ext cx="99060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500" u="sng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Lesson 2</a:t>
            </a:r>
            <a:r>
              <a:rPr lang="en-US" altLang="en-US" sz="450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: The peacemaker should treat both sides </a:t>
            </a:r>
            <a:r>
              <a:rPr lang="en-US" altLang="en-US" sz="4500" u="sng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tenderly</a:t>
            </a:r>
            <a:r>
              <a:rPr lang="en-US" altLang="en-US" sz="450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 and </a:t>
            </a:r>
            <a:r>
              <a:rPr lang="en-US" altLang="en-US" sz="4500" u="sng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equally</a:t>
            </a:r>
            <a:r>
              <a:rPr lang="en-US" altLang="en-US" sz="450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.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257300" y="3405188"/>
            <a:ext cx="9525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00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(‘implore you’; ‘I beseech you’; </a:t>
            </a:r>
          </a:p>
          <a:p>
            <a:pPr algn="ctr" eaLnBrk="1" hangingPunct="1"/>
            <a:r>
              <a:rPr lang="en-US" altLang="en-US" sz="400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‘I plead with you’)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6"/>
          <p:cNvSpPr txBox="1">
            <a:spLocks noChangeArrowheads="1"/>
          </p:cNvSpPr>
          <p:nvPr/>
        </p:nvSpPr>
        <p:spPr bwMode="auto">
          <a:xfrm>
            <a:off x="533400" y="533400"/>
            <a:ext cx="11125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400" spc="300" dirty="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HOW CAN WE BECOME A PEACEMAKER?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14400" y="1471613"/>
            <a:ext cx="9906000" cy="217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500" u="sng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Lesson 3</a:t>
            </a:r>
            <a:r>
              <a:rPr lang="en-US" altLang="en-US" sz="45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: The peacemaker must seek </a:t>
            </a:r>
            <a:r>
              <a:rPr lang="en-US" altLang="en-US" sz="4500" u="sng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oneness</a:t>
            </a:r>
            <a:r>
              <a:rPr lang="en-US" altLang="en-US" sz="45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 of mind; must reach a </a:t>
            </a:r>
            <a:r>
              <a:rPr lang="en-US" altLang="en-US" sz="4500" u="sng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compromise</a:t>
            </a:r>
            <a:r>
              <a:rPr lang="en-US" altLang="en-US" sz="45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.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295400" y="3641725"/>
            <a:ext cx="9525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00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(‘be of the same mind’; </a:t>
            </a:r>
          </a:p>
          <a:p>
            <a:pPr algn="ctr" eaLnBrk="1" hangingPunct="1"/>
            <a:r>
              <a:rPr lang="en-US" altLang="en-US" sz="400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‘agree with one another’)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Box 6"/>
          <p:cNvSpPr txBox="1">
            <a:spLocks noChangeArrowheads="1"/>
          </p:cNvSpPr>
          <p:nvPr/>
        </p:nvSpPr>
        <p:spPr bwMode="auto">
          <a:xfrm>
            <a:off x="533400" y="533400"/>
            <a:ext cx="11125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400" spc="300" dirty="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HOW CAN WE BECOME A PEACEMAKER?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14400" y="1471613"/>
            <a:ext cx="9906000" cy="217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500" u="sng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Lesson 4</a:t>
            </a:r>
            <a:r>
              <a:rPr lang="en-US" altLang="en-US" sz="450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: The peacemaker must use </a:t>
            </a:r>
            <a:r>
              <a:rPr lang="en-US" altLang="en-US" sz="4500" u="sng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assistance</a:t>
            </a:r>
            <a:r>
              <a:rPr lang="en-US" altLang="en-US" sz="450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 when available; the goal is to make peace not a reputation.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14400" y="1471613"/>
            <a:ext cx="99060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500" u="sng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Lesson 5</a:t>
            </a:r>
            <a:r>
              <a:rPr lang="en-US" altLang="en-US" sz="450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: The peacemaker must  see the </a:t>
            </a:r>
            <a:r>
              <a:rPr lang="en-US" altLang="en-US" sz="4500" u="sng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good</a:t>
            </a:r>
            <a:r>
              <a:rPr lang="en-US" altLang="en-US" sz="450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 and </a:t>
            </a:r>
            <a:r>
              <a:rPr lang="en-US" altLang="en-US" sz="4500" u="sng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give</a:t>
            </a:r>
            <a:r>
              <a:rPr lang="en-US" altLang="en-US" sz="450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 credit when due.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295400" y="3641725"/>
            <a:ext cx="9525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00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(‘</a:t>
            </a:r>
            <a:r>
              <a:rPr lang="mr-IN" altLang="en-US" sz="400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…</a:t>
            </a:r>
            <a:r>
              <a:rPr lang="en-US" altLang="en-US" sz="400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 these women who have contended at my side in the cause of the gospel’)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CB0F477E-3737-114B-ACAA-21B1B4664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33400"/>
            <a:ext cx="11125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400" spc="300" dirty="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HOW CAN WE BECOME A PEACEMAKER?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951038"/>
            <a:ext cx="9448800" cy="147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“Blessed are the </a:t>
            </a:r>
            <a:r>
              <a:rPr lang="en-PH" sz="4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peacemakers</a:t>
            </a:r>
            <a:r>
              <a:rPr lang="en-PH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 , for they will be called the </a:t>
            </a:r>
            <a:r>
              <a:rPr lang="en-PH" sz="4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sons</a:t>
            </a:r>
            <a:r>
              <a:rPr lang="en-PH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 of </a:t>
            </a:r>
            <a:r>
              <a:rPr lang="en-PH" sz="4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God</a:t>
            </a:r>
            <a:r>
              <a:rPr lang="en-PH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.”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2800" y="3733800"/>
            <a:ext cx="3352800" cy="708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Matthew 5:9</a:t>
            </a:r>
            <a:endParaRPr lang="en-PH" sz="4000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  <a:ea typeface="Cambria Math" charset="0"/>
              <a:cs typeface="Cambria Math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6"/>
          <p:cNvSpPr txBox="1">
            <a:spLocks noChangeArrowheads="1"/>
          </p:cNvSpPr>
          <p:nvPr/>
        </p:nvSpPr>
        <p:spPr bwMode="auto">
          <a:xfrm>
            <a:off x="609600" y="685800"/>
            <a:ext cx="1112520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550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CONCLUSION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90600" y="1752600"/>
            <a:ext cx="99060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buFont typeface="Wingdings 2" charset="2"/>
              <a:buNone/>
            </a:pPr>
            <a:r>
              <a:rPr lang="en-PH" altLang="en-US" sz="4500" baseline="3000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23 </a:t>
            </a:r>
            <a:r>
              <a:rPr lang="en-PH" altLang="en-US" sz="450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Don't have anything to do with foolish and stupid arguments, because you know they produce quarrels. </a:t>
            </a:r>
          </a:p>
        </p:txBody>
      </p:sp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6731704" y="4584700"/>
            <a:ext cx="418800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000" dirty="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2 Timothy 2:23-26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1"/>
      <p:bldP spid="8" grpId="0"/>
      <p:bldP spid="3174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6"/>
          <p:cNvSpPr txBox="1">
            <a:spLocks noChangeArrowheads="1"/>
          </p:cNvSpPr>
          <p:nvPr/>
        </p:nvSpPr>
        <p:spPr bwMode="auto">
          <a:xfrm>
            <a:off x="609600" y="685800"/>
            <a:ext cx="1112520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550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CONCLUSION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90600" y="1752600"/>
            <a:ext cx="102870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buFont typeface="Wingdings 2" charset="2"/>
              <a:buNone/>
            </a:pPr>
            <a:r>
              <a:rPr lang="en-PH" altLang="en-US" sz="4500" baseline="3000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24 </a:t>
            </a:r>
            <a:r>
              <a:rPr lang="en-PH" altLang="en-US" sz="450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And the Lord's servant must not quarrel</a:t>
            </a:r>
            <a:r>
              <a:rPr lang="en-PH" altLang="en-US" sz="450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; instead, he must be kind to everyone, able to teach, not resentful. </a:t>
            </a: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6731704" y="4584700"/>
            <a:ext cx="418800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000" dirty="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2 Timothy 2:23-26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Box 6"/>
          <p:cNvSpPr txBox="1">
            <a:spLocks noChangeArrowheads="1"/>
          </p:cNvSpPr>
          <p:nvPr/>
        </p:nvSpPr>
        <p:spPr bwMode="auto">
          <a:xfrm>
            <a:off x="609600" y="685800"/>
            <a:ext cx="1112520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550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CONCLUSION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90600" y="1752600"/>
            <a:ext cx="102870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buFont typeface="Wingdings 2" charset="2"/>
              <a:buNone/>
            </a:pPr>
            <a:r>
              <a:rPr lang="en-PH" altLang="en-US" sz="4500" baseline="300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25 </a:t>
            </a:r>
            <a:r>
              <a:rPr lang="en-PH" altLang="en-US" sz="45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Those who oppose him </a:t>
            </a:r>
            <a:r>
              <a:rPr lang="en-PH" altLang="en-US" sz="4500" dirty="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he must gently instruct</a:t>
            </a:r>
            <a:r>
              <a:rPr lang="en-PH" altLang="en-US" sz="45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, in the hope that God will grant them repentance leading them to a knowledge of the truth,</a:t>
            </a:r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6731704" y="4584700"/>
            <a:ext cx="418800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000" dirty="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2 Timothy 2:23-26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Box 6"/>
          <p:cNvSpPr txBox="1">
            <a:spLocks noChangeArrowheads="1"/>
          </p:cNvSpPr>
          <p:nvPr/>
        </p:nvSpPr>
        <p:spPr bwMode="auto">
          <a:xfrm>
            <a:off x="609600" y="685800"/>
            <a:ext cx="1112520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550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CONCLUSION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90600" y="1752600"/>
            <a:ext cx="1028700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buFont typeface="Wingdings 2" charset="2"/>
              <a:buNone/>
            </a:pPr>
            <a:r>
              <a:rPr lang="en-PH" altLang="en-US" sz="4500" baseline="3000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26 </a:t>
            </a:r>
            <a:r>
              <a:rPr lang="en-PH" altLang="en-US" sz="450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and that they will come to their senses and escape from the trap of the devil, who has taken them captive to do his will.</a:t>
            </a: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6731704" y="4584700"/>
            <a:ext cx="418800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000" dirty="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2 Timothy 2:23-26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467600" cy="8572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PH" sz="4400" spc="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PEACE – </a:t>
            </a:r>
            <a:r>
              <a:rPr lang="en-PH" sz="4400" i="1" spc="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(Gr.)</a:t>
            </a:r>
            <a:r>
              <a:rPr lang="en-PH" sz="4400" spc="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 “</a:t>
            </a:r>
            <a:r>
              <a:rPr lang="en-PH" sz="4400" i="1" spc="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Eirene </a:t>
            </a:r>
            <a:r>
              <a:rPr lang="en-PH" sz="4400" spc="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”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66800" y="2133600"/>
            <a:ext cx="10020300" cy="318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457200" indent="-457200" eaLnBrk="1" hangingPunct="1">
              <a:spcAft>
                <a:spcPts val="1500"/>
              </a:spcAft>
              <a:buFont typeface="Arial" charset="0"/>
              <a:buChar char="•"/>
            </a:pPr>
            <a:r>
              <a:rPr lang="en-US" altLang="en-US" sz="44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the state of quietness</a:t>
            </a:r>
          </a:p>
          <a:p>
            <a:pPr marL="457200" indent="-457200" eaLnBrk="1" hangingPunct="1">
              <a:spcAft>
                <a:spcPts val="1500"/>
              </a:spcAft>
              <a:buFont typeface="Arial" charset="0"/>
              <a:buChar char="•"/>
            </a:pPr>
            <a:r>
              <a:rPr lang="en-US" altLang="en-US" sz="44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an ending or absence of hostility</a:t>
            </a:r>
          </a:p>
          <a:p>
            <a:pPr marL="457200" indent="-457200" eaLnBrk="1" hangingPunct="1">
              <a:spcAft>
                <a:spcPts val="1500"/>
              </a:spcAft>
              <a:buFont typeface="Arial" charset="0"/>
              <a:buChar char="•"/>
            </a:pPr>
            <a:r>
              <a:rPr lang="en-US" altLang="en-US" sz="44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a state of security and orderliness in a  community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9906000" cy="8572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PH" sz="4400" spc="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PEACE – </a:t>
            </a:r>
            <a:r>
              <a:rPr lang="en-PH" sz="4400" i="1" spc="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(Gr.)</a:t>
            </a:r>
            <a:r>
              <a:rPr lang="en-PH" sz="4400" spc="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 “</a:t>
            </a:r>
            <a:r>
              <a:rPr lang="en-PH" sz="4400" i="1" spc="3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Eirenopois</a:t>
            </a:r>
            <a:r>
              <a:rPr lang="en-PH" sz="4400" i="1" spc="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 </a:t>
            </a:r>
            <a:r>
              <a:rPr lang="en-PH" sz="4400" spc="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”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14400" y="2209800"/>
            <a:ext cx="87630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 sz="44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 Means a “pacifier”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7277100" y="471488"/>
            <a:ext cx="2986088" cy="2550695"/>
            <a:chOff x="5562600" y="457200"/>
            <a:chExt cx="2514600" cy="2878367"/>
          </a:xfrm>
        </p:grpSpPr>
        <p:sp>
          <p:nvSpPr>
            <p:cNvPr id="12" name="Explosion 1 11"/>
            <p:cNvSpPr/>
            <p:nvPr/>
          </p:nvSpPr>
          <p:spPr>
            <a:xfrm>
              <a:off x="5562600" y="457200"/>
              <a:ext cx="2514600" cy="2133600"/>
            </a:xfrm>
            <a:prstGeom prst="irregularSeal1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PH" altLang="en-US">
                <a:solidFill>
                  <a:srgbClr val="FFFFFF"/>
                </a:solidFill>
                <a:latin typeface="Franklin Gothic Book" panose="020B05030201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136105" y="939096"/>
              <a:ext cx="1371266" cy="23964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PH" altLang="en-US" sz="6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Franklin Gothic Book" panose="020B0503020102020204" pitchFamily="34" charset="0"/>
                </a:rPr>
                <a:t>SIN</a:t>
              </a:r>
              <a:endParaRPr lang="en-PH" altLang="en-US" sz="6600" dirty="0">
                <a:latin typeface="Franklin Gothic Book" panose="020B0503020102020204" pitchFamily="34" charset="0"/>
              </a:endParaRPr>
            </a:p>
          </p:txBody>
        </p:sp>
      </p:grpSp>
      <p:cxnSp>
        <p:nvCxnSpPr>
          <p:cNvPr id="5" name="Straight Arrow Connector 4"/>
          <p:cNvCxnSpPr/>
          <p:nvPr/>
        </p:nvCxnSpPr>
        <p:spPr>
          <a:xfrm>
            <a:off x="5411788" y="1522413"/>
            <a:ext cx="1219200" cy="158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6942138" y="2535238"/>
            <a:ext cx="2751137" cy="2112962"/>
            <a:chOff x="5257800" y="2743200"/>
            <a:chExt cx="2895600" cy="1981200"/>
          </a:xfrm>
        </p:grpSpPr>
        <p:sp>
          <p:nvSpPr>
            <p:cNvPr id="15" name="Heart 14"/>
            <p:cNvSpPr/>
            <p:nvPr/>
          </p:nvSpPr>
          <p:spPr>
            <a:xfrm>
              <a:off x="5409848" y="2743200"/>
              <a:ext cx="2591505" cy="1981200"/>
            </a:xfrm>
            <a:prstGeom prst="hear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PH">
                <a:latin typeface="Franklin Gothic Book" panose="020B05030201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57800" y="3024720"/>
              <a:ext cx="2895600" cy="1465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PH" sz="4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Book" panose="020B0503020102020204" pitchFamily="34" charset="0"/>
                  <a:ea typeface="Century Gothic" charset="0"/>
                  <a:cs typeface="Century Gothic" charset="0"/>
                </a:rPr>
                <a:t>A NEW HEART</a:t>
              </a:r>
              <a:endParaRPr lang="en-PH" sz="4000" dirty="0">
                <a:solidFill>
                  <a:srgbClr val="FFFF00"/>
                </a:solidFill>
                <a:latin typeface="Franklin Gothic Book" panose="020B0503020102020204" pitchFamily="34" charset="0"/>
                <a:ea typeface="Century Gothic" charset="0"/>
                <a:cs typeface="Century Gothic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550025" y="4475163"/>
            <a:ext cx="3713163" cy="21240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PH" altLang="en-US" sz="6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anose="020B0503020102020204" pitchFamily="34" charset="0"/>
              </a:rPr>
              <a:t>PEACE  </a:t>
            </a:r>
            <a:r>
              <a:rPr lang="en-PH" altLang="en-US" sz="6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anose="020B0503020102020204" pitchFamily="34" charset="0"/>
                <a:sym typeface="Webdings" charset="2"/>
              </a:rPr>
              <a:t></a:t>
            </a:r>
            <a:endParaRPr lang="en-PH" altLang="en-US" sz="660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16225" y="274638"/>
            <a:ext cx="2286000" cy="193992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PH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anose="020B0503020102020204" pitchFamily="34" charset="0"/>
              </a:rPr>
              <a:t>					</a:t>
            </a:r>
            <a:endParaRPr lang="en-PH" altLang="en-US" sz="5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25625" y="730250"/>
            <a:ext cx="3263900" cy="1476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SOURCE OF ALL CHAOS </a:t>
            </a:r>
            <a:endParaRPr lang="en-PH" sz="4500" dirty="0">
              <a:solidFill>
                <a:schemeClr val="bg1"/>
              </a:solidFill>
              <a:latin typeface="Franklin Gothic Book" panose="020B0503020102020204" pitchFamily="34" charset="0"/>
              <a:ea typeface="Cambria Math" charset="0"/>
              <a:cs typeface="Cambria Math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28800" y="2690813"/>
            <a:ext cx="3111500" cy="1476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NOTHING BUT</a:t>
            </a:r>
            <a:endParaRPr lang="en-PH" sz="4500" dirty="0">
              <a:solidFill>
                <a:schemeClr val="bg1"/>
              </a:solidFill>
              <a:latin typeface="Franklin Gothic Book" panose="020B0503020102020204" pitchFamily="34" charset="0"/>
              <a:ea typeface="Cambria Math" charset="0"/>
              <a:cs typeface="Cambria Math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25625" y="4799013"/>
            <a:ext cx="3114675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sz="45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WILL BRING </a:t>
            </a:r>
            <a:endParaRPr lang="en-PH" sz="4500" dirty="0">
              <a:solidFill>
                <a:schemeClr val="bg1"/>
              </a:solidFill>
              <a:latin typeface="Franklin Gothic Book" panose="020B0503020102020204" pitchFamily="34" charset="0"/>
              <a:ea typeface="Cambria Math" charset="0"/>
              <a:cs typeface="Cambria Math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330825" y="3429000"/>
            <a:ext cx="12192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411788" y="5189840"/>
            <a:ext cx="12192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38150"/>
            <a:ext cx="9906000" cy="8572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PH" sz="4400" spc="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WHO IS A PEACEMAKER?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47800" y="1971675"/>
            <a:ext cx="96774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 sz="44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one who </a:t>
            </a:r>
            <a:r>
              <a:rPr lang="en-US" altLang="en-US" sz="4400" u="sng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promotes</a:t>
            </a:r>
            <a:r>
              <a:rPr lang="en-US" altLang="en-US" sz="44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 and </a:t>
            </a:r>
            <a:r>
              <a:rPr lang="en-US" altLang="en-US" sz="4400" u="sng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encourages</a:t>
            </a:r>
            <a:r>
              <a:rPr lang="en-US" altLang="en-US" sz="44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 all  that makes for God’s glory and harmony between men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38150"/>
            <a:ext cx="9906000" cy="8572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PH" sz="4400" spc="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WHO IS NOT?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14400" y="1828800"/>
            <a:ext cx="10972800" cy="3057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457200" indent="-457200" eaLnBrk="1" hangingPunct="1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altLang="en-US" sz="4400" u="sng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troublemaker</a:t>
            </a:r>
            <a:r>
              <a:rPr lang="en-US" altLang="en-US" sz="44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; </a:t>
            </a:r>
            <a:r>
              <a:rPr lang="en-US" altLang="en-US" sz="4400" u="sng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agitator</a:t>
            </a:r>
            <a:r>
              <a:rPr lang="en-US" altLang="en-US" sz="44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; spark plugs;  instigators; insurgents; etc.</a:t>
            </a:r>
          </a:p>
          <a:p>
            <a:pPr marL="457200" indent="-457200" eaLnBrk="1" hangingPunct="1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altLang="en-US" sz="4400" u="sng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hostile</a:t>
            </a:r>
            <a:r>
              <a:rPr lang="en-US" altLang="en-US" sz="44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; </a:t>
            </a:r>
            <a:r>
              <a:rPr lang="en-US" altLang="en-US" sz="4400" u="sng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indifferent</a:t>
            </a:r>
            <a:r>
              <a:rPr lang="en-US" altLang="en-US" sz="44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; angry; bitter;  obsessively critical; judgmental; nit-picking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38150"/>
            <a:ext cx="9906000" cy="8572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PH" sz="4400" spc="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WHO IS DIOTREPHES?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905000" y="3369388"/>
            <a:ext cx="100584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1028700" indent="-5715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lvl="1" eaLnBrk="1" hangingPunct="1">
              <a:buFont typeface="Arial" charset="0"/>
              <a:buChar char="•"/>
            </a:pPr>
            <a:r>
              <a:rPr lang="en-US" altLang="en-US" sz="44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gossiping maliciously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sz="44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refuses to welcome the brothers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sz="44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also stops those who want to so (BI)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sz="44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puts them (others) out of the church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1371600"/>
            <a:ext cx="5410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Read 3 John 9-11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0" y="2495840"/>
            <a:ext cx="483337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400" dirty="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What had he done?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6"/>
          <p:cNvSpPr txBox="1">
            <a:spLocks noChangeArrowheads="1"/>
          </p:cNvSpPr>
          <p:nvPr/>
        </p:nvSpPr>
        <p:spPr bwMode="auto">
          <a:xfrm>
            <a:off x="533400" y="533400"/>
            <a:ext cx="8991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400" spc="300" dirty="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ATTRIBUTES OF A PEACEMAKER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24000" y="1905000"/>
            <a:ext cx="9448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400" dirty="0">
                <a:solidFill>
                  <a:srgbClr val="FFFF00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P </a:t>
            </a:r>
            <a:r>
              <a:rPr lang="mr-IN" altLang="en-US" sz="44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–</a:t>
            </a:r>
            <a:r>
              <a:rPr lang="en-US" altLang="en-US" sz="44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 at </a:t>
            </a:r>
            <a:r>
              <a:rPr lang="en-US" altLang="en-US" sz="4400" u="sng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peace</a:t>
            </a:r>
            <a:r>
              <a:rPr lang="en-US" altLang="en-US" sz="4400" dirty="0">
                <a:solidFill>
                  <a:schemeClr val="bg1"/>
                </a:solidFill>
                <a:latin typeface="Franklin Gothic Book" panose="020B0503020102020204" pitchFamily="34" charset="0"/>
                <a:ea typeface="Cambria Math" charset="0"/>
                <a:cs typeface="Cambria Math" charset="0"/>
              </a:rPr>
              <a:t> with God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762</TotalTime>
  <Words>552</Words>
  <Application>Microsoft Macintosh PowerPoint</Application>
  <PresentationFormat>Widescreen</PresentationFormat>
  <Paragraphs>76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Calibri</vt:lpstr>
      <vt:lpstr>Cambria Math</vt:lpstr>
      <vt:lpstr>Century Gothic</vt:lpstr>
      <vt:lpstr>Constantia</vt:lpstr>
      <vt:lpstr>Franklin Gothic Book</vt:lpstr>
      <vt:lpstr>Webdings</vt:lpstr>
      <vt:lpstr>Wingdings</vt:lpstr>
      <vt:lpstr>Wingdings 2</vt:lpstr>
      <vt:lpstr>Flow</vt:lpstr>
      <vt:lpstr>PowerPoint Presentation</vt:lpstr>
      <vt:lpstr>PowerPoint Presentation</vt:lpstr>
      <vt:lpstr>PEACE – (Gr.) “Eirene ”</vt:lpstr>
      <vt:lpstr>PEACE – (Gr.) “Eirenopois ”</vt:lpstr>
      <vt:lpstr>PowerPoint Presentation</vt:lpstr>
      <vt:lpstr>WHO IS A PEACEMAKER?</vt:lpstr>
      <vt:lpstr>WHO IS NOT?</vt:lpstr>
      <vt:lpstr>WHO IS DIOTREPHES?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PEACEMAKER</dc:title>
  <dc:creator>Pearl dela Cruz</dc:creator>
  <cp:lastModifiedBy>Microsoft Office User</cp:lastModifiedBy>
  <cp:revision>98</cp:revision>
  <dcterms:created xsi:type="dcterms:W3CDTF">2008-05-16T10:00:18Z</dcterms:created>
  <dcterms:modified xsi:type="dcterms:W3CDTF">2018-01-30T08:49:54Z</dcterms:modified>
</cp:coreProperties>
</file>