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84" r:id="rId3"/>
    <p:sldId id="285" r:id="rId4"/>
    <p:sldId id="286" r:id="rId5"/>
    <p:sldId id="319" r:id="rId6"/>
    <p:sldId id="320" r:id="rId7"/>
    <p:sldId id="321" r:id="rId8"/>
    <p:sldId id="322" r:id="rId9"/>
    <p:sldId id="323" r:id="rId10"/>
    <p:sldId id="324" r:id="rId11"/>
    <p:sldId id="287" r:id="rId12"/>
    <p:sldId id="325" r:id="rId13"/>
    <p:sldId id="326" r:id="rId14"/>
    <p:sldId id="327" r:id="rId15"/>
    <p:sldId id="328" r:id="rId16"/>
    <p:sldId id="329" r:id="rId17"/>
    <p:sldId id="330" r:id="rId18"/>
    <p:sldId id="332" r:id="rId19"/>
    <p:sldId id="331" r:id="rId20"/>
    <p:sldId id="333" r:id="rId21"/>
    <p:sldId id="334" r:id="rId22"/>
    <p:sldId id="338" r:id="rId23"/>
    <p:sldId id="335" r:id="rId24"/>
    <p:sldId id="339" r:id="rId25"/>
    <p:sldId id="336" r:id="rId26"/>
    <p:sldId id="337" r:id="rId2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76" userDrawn="1">
          <p15:clr>
            <a:srgbClr val="A4A3A4"/>
          </p15:clr>
        </p15:guide>
        <p15:guide id="2" pos="66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D"/>
    <a:srgbClr val="009999"/>
    <a:srgbClr val="FFFF99"/>
    <a:srgbClr val="006699"/>
    <a:srgbClr val="FFFF3F"/>
    <a:srgbClr val="FF00FF"/>
    <a:srgbClr val="FFFF00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804" autoAdjust="0"/>
    <p:restoredTop sz="94720"/>
  </p:normalViewPr>
  <p:slideViewPr>
    <p:cSldViewPr showGuides="1">
      <p:cViewPr varScale="1">
        <p:scale>
          <a:sx n="63" d="100"/>
          <a:sy n="63" d="100"/>
        </p:scale>
        <p:origin x="90" y="156"/>
      </p:cViewPr>
      <p:guideLst>
        <p:guide orient="horz" pos="2976"/>
        <p:guide pos="662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979B5D-DE40-4EB6-89C9-2FA5E648B513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F800E1-839B-400A-A993-8A8C8943E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430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800E1-839B-400A-A993-8A8C8943E12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373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800E1-839B-400A-A993-8A8C8943E12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94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D8EA2-8A5A-4D8E-9BAC-3F324B7A1A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81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E53EF-6405-43B3-BF55-58B8D60F7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384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03011-C12C-4057-B597-283AF3C98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406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AF7DB-8615-4FC6-930E-34D392848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77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43DB1-C26D-4F18-A29A-56A0551A8F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402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7DF1D-4D35-4AF4-B9D2-922BE05C65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8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8A9C5-848B-4F55-9DD1-CE2383940C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55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B8631-6F9A-4541-A7B9-7D502E61B9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8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46E37-9330-4231-9968-F4D83F9802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42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52EA9-1920-4B3F-9EFD-4E3B47B5E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648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P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B1FF5-B619-4D1B-B62B-35D93E304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981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AD4DC26-F84F-42B3-BE52-56F61E9C0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Gadugi" panose="020B0502040204020203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Gadugi" panose="020B0502040204020203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4000">
          <a:solidFill>
            <a:schemeClr val="bg1"/>
          </a:solidFill>
          <a:latin typeface="Gadugi" panose="020B0502040204020203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Gadugi" panose="020B0502040204020203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4000">
          <a:solidFill>
            <a:schemeClr val="bg1"/>
          </a:solidFill>
          <a:latin typeface="Gadugi" panose="020B0502040204020203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4000">
          <a:solidFill>
            <a:schemeClr val="bg1"/>
          </a:solidFill>
          <a:latin typeface="Gadugi" panose="020B0502040204020203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02A8C9D-98DB-4F9B-B85A-B90289AD6A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812" y="-995561"/>
            <a:ext cx="11733440" cy="7822293"/>
          </a:xfrm>
          <a:prstGeom prst="rect">
            <a:avLst/>
          </a:prstGeom>
        </p:spPr>
      </p:pic>
      <p:sp>
        <p:nvSpPr>
          <p:cNvPr id="10" name="Right Triangle 9"/>
          <p:cNvSpPr/>
          <p:nvPr/>
        </p:nvSpPr>
        <p:spPr>
          <a:xfrm>
            <a:off x="-721895" y="-1299411"/>
            <a:ext cx="13427242" cy="8157411"/>
          </a:xfrm>
          <a:prstGeom prst="rtTriangle">
            <a:avLst/>
          </a:prstGeom>
          <a:solidFill>
            <a:srgbClr val="221F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>
            <a:off x="-609600" y="-1491916"/>
            <a:ext cx="14117052" cy="8349916"/>
          </a:xfrm>
          <a:prstGeom prst="rtTriangle">
            <a:avLst/>
          </a:prstGeom>
          <a:solidFill>
            <a:srgbClr val="221F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3942414"/>
            <a:ext cx="46987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spc="600" dirty="0">
                <a:solidFill>
                  <a:srgbClr val="FFFF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LESSON 10: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19400" y="4854888"/>
            <a:ext cx="58224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spc="600" dirty="0">
                <a:solidFill>
                  <a:schemeClr val="bg1"/>
                </a:solidFill>
                <a:latin typeface="Lucida Bright" panose="02040602050505020304" pitchFamily="18" charset="0"/>
                <a:ea typeface="GulimChe" panose="020B0609000101010101" pitchFamily="49" charset="-127"/>
                <a:cs typeface="Gisha" panose="020B0502040204020203" pitchFamily="34" charset="-79"/>
              </a:rPr>
              <a:t>PRAISE AND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50811" y="5422307"/>
            <a:ext cx="614142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spc="600" dirty="0">
                <a:solidFill>
                  <a:schemeClr val="bg1"/>
                </a:solidFill>
                <a:latin typeface="Lucida Bright" panose="02040602050505020304" pitchFamily="18" charset="0"/>
                <a:ea typeface="GulimChe" panose="020B0609000101010101" pitchFamily="49" charset="-127"/>
                <a:cs typeface="Gisha" panose="020B0502040204020203" pitchFamily="34" charset="-79"/>
              </a:rPr>
              <a:t>WORSHIP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01050" y="1399285"/>
            <a:ext cx="1179095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indent="-742950" eaLnBrk="1" hangingPunct="1">
              <a:spcBef>
                <a:spcPct val="50000"/>
              </a:spcBef>
              <a:buFont typeface="+mj-lt"/>
              <a:buAutoNum type="arabicPeriod" startAt="4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Franklin Gothic Book" panose="020B0503020102020204" pitchFamily="34" charset="0"/>
                <a:cs typeface="Tahoma" pitchFamily="34" charset="0"/>
              </a:rPr>
              <a:t>HALAL – to celebrate the LORD; to be clamorously foolish in prais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latin typeface="Franklin Gothic Book" panose="020B0503020102020204" pitchFamily="34" charset="0"/>
                <a:cs typeface="Tahoma" pitchFamily="34" charset="0"/>
              </a:rPr>
              <a:t>ing him.</a:t>
            </a:r>
            <a:endParaRPr lang="en-US" sz="4000" spc="50" dirty="0">
              <a:ln w="12700" cmpd="sng">
                <a:noFill/>
                <a:prstDash val="solid"/>
              </a:ln>
              <a:solidFill>
                <a:schemeClr val="accent6">
                  <a:tint val="1000"/>
                </a:schemeClr>
              </a:solidFill>
              <a:effectLst/>
              <a:latin typeface="Franklin Gothic Book" panose="020B0503020102020204" pitchFamily="34" charset="0"/>
              <a:cs typeface="Tahoma" pitchFamily="34" charset="0"/>
            </a:endParaRPr>
          </a:p>
        </p:txBody>
      </p:sp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61044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en-US" sz="3200" b="1" spc="600" dirty="0" smtClean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 HOW </a:t>
            </a:r>
            <a:r>
              <a:rPr lang="en-US" sz="3200" b="1" spc="600" dirty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DO WE PRAISE?</a:t>
            </a:r>
          </a:p>
        </p:txBody>
      </p:sp>
    </p:spTree>
    <p:extLst>
      <p:ext uri="{BB962C8B-B14F-4D97-AF65-F5344CB8AC3E}">
        <p14:creationId xmlns:p14="http://schemas.microsoft.com/office/powerpoint/2010/main" val="505765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8600" y="4709652"/>
            <a:ext cx="3124200" cy="1143000"/>
          </a:xfrm>
        </p:spPr>
        <p:txBody>
          <a:bodyPr/>
          <a:lstStyle/>
          <a:p>
            <a:r>
              <a:rPr lang="en-US" dirty="0">
                <a:latin typeface="Franklin Gothic Book" panose="020B0503020102020204" pitchFamily="34" charset="0"/>
              </a:rPr>
              <a:t>Psalm 150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300" y="1066800"/>
            <a:ext cx="10934700" cy="2125663"/>
          </a:xfrm>
        </p:spPr>
        <p:txBody>
          <a:bodyPr/>
          <a:lstStyle/>
          <a:p>
            <a:pPr marL="0" indent="0" algn="ctr">
              <a:lnSpc>
                <a:spcPct val="110000"/>
              </a:lnSpc>
              <a:buNone/>
              <a:defRPr/>
            </a:pPr>
            <a:r>
              <a:rPr lang="en-US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1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 Praise the LORD. Praise God in his sanctuary; praise him in his mighty heavens. </a:t>
            </a:r>
            <a:r>
              <a:rPr lang="en-US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2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 Praise him for his acts of power; praise him for his surpassing greatness.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 </a:t>
            </a:r>
            <a:r>
              <a:rPr lang="en-US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3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 Praise him with the sounding of the trumpet, praise him with the harp and lyre,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400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8600" y="4709652"/>
            <a:ext cx="3124200" cy="1143000"/>
          </a:xfrm>
        </p:spPr>
        <p:txBody>
          <a:bodyPr/>
          <a:lstStyle/>
          <a:p>
            <a:r>
              <a:rPr lang="en-US" dirty="0">
                <a:latin typeface="Franklin Gothic Book" panose="020B0503020102020204" pitchFamily="34" charset="0"/>
              </a:rPr>
              <a:t>Psalm 150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300" y="1066800"/>
            <a:ext cx="10439400" cy="2125663"/>
          </a:xfrm>
        </p:spPr>
        <p:txBody>
          <a:bodyPr/>
          <a:lstStyle/>
          <a:p>
            <a:pPr marL="0" indent="0" algn="ctr">
              <a:lnSpc>
                <a:spcPct val="110000"/>
              </a:lnSpc>
              <a:buNone/>
              <a:defRPr/>
            </a:pPr>
            <a:r>
              <a:rPr lang="en-US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4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 praise him with tambourine and dancing, praise him with the strings and flute, </a:t>
            </a:r>
            <a:r>
              <a:rPr lang="en-US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5 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praise him with the clash of cymbals, praise him with resounding cymbals. </a:t>
            </a:r>
            <a:r>
              <a:rPr lang="en-US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6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 Let everything that has breath praise the LORD. Praise the LORD.</a:t>
            </a:r>
          </a:p>
        </p:txBody>
      </p:sp>
    </p:spTree>
    <p:extLst>
      <p:ext uri="{BB962C8B-B14F-4D97-AF65-F5344CB8AC3E}">
        <p14:creationId xmlns:p14="http://schemas.microsoft.com/office/powerpoint/2010/main" val="362861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01050" y="1399285"/>
            <a:ext cx="1102895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indent="-742950" eaLnBrk="1" hangingPunct="1">
              <a:spcBef>
                <a:spcPct val="50000"/>
              </a:spcBef>
              <a:buFont typeface="+mj-lt"/>
              <a:buAutoNum type="arabicPeriod" startAt="5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Franklin Gothic Book" panose="020B0503020102020204" pitchFamily="34" charset="0"/>
                <a:cs typeface="Tahoma" pitchFamily="34" charset="0"/>
              </a:rPr>
              <a:t>ZAMAR – to praise the LORD by playing a musical instrument.</a:t>
            </a:r>
          </a:p>
        </p:txBody>
      </p:sp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61044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en-US" sz="3200" b="1" spc="600" dirty="0" smtClean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 HOW </a:t>
            </a:r>
            <a:r>
              <a:rPr lang="en-US" sz="3200" b="1" spc="600" dirty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DO WE PRAISE?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ACCA8EB-8476-44EF-973D-21234618E66C}"/>
              </a:ext>
            </a:extLst>
          </p:cNvPr>
          <p:cNvSpPr txBox="1">
            <a:spLocks/>
          </p:cNvSpPr>
          <p:nvPr/>
        </p:nvSpPr>
        <p:spPr bwMode="auto">
          <a:xfrm>
            <a:off x="1504950" y="3109804"/>
            <a:ext cx="9493344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Praise the LORD with the harp; make music to him on the ten-stringed lyre.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2E00CC-37F9-478A-A4C6-CF593EF4383E}"/>
              </a:ext>
            </a:extLst>
          </p:cNvPr>
          <p:cNvSpPr txBox="1">
            <a:spLocks/>
          </p:cNvSpPr>
          <p:nvPr/>
        </p:nvSpPr>
        <p:spPr bwMode="auto">
          <a:xfrm>
            <a:off x="7874094" y="4750830"/>
            <a:ext cx="312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>
                <a:latin typeface="Franklin Gothic Book" panose="020B0503020102020204" pitchFamily="34" charset="0"/>
              </a:rPr>
              <a:t>Psalm 33:2</a:t>
            </a:r>
          </a:p>
        </p:txBody>
      </p:sp>
    </p:spTree>
    <p:extLst>
      <p:ext uri="{BB962C8B-B14F-4D97-AF65-F5344CB8AC3E}">
        <p14:creationId xmlns:p14="http://schemas.microsoft.com/office/powerpoint/2010/main" val="798195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5" grpId="0" build="p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01050" y="1399285"/>
            <a:ext cx="117909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indent="-742950" eaLnBrk="1" hangingPunct="1">
              <a:spcBef>
                <a:spcPct val="50000"/>
              </a:spcBef>
              <a:buFont typeface="+mj-lt"/>
              <a:buAutoNum type="arabicPeriod" startAt="6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Franklin Gothic Book" panose="020B0503020102020204" pitchFamily="34" charset="0"/>
                <a:cs typeface="Tahoma" pitchFamily="34" charset="0"/>
              </a:rPr>
              <a:t>TEHILLAH – a song from the (human) spirit.</a:t>
            </a:r>
          </a:p>
        </p:txBody>
      </p:sp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61044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en-US" sz="3200" b="1" spc="600" dirty="0" smtClean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 HOW </a:t>
            </a:r>
            <a:r>
              <a:rPr lang="en-US" sz="3200" b="1" spc="600" dirty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DO WE PRAISE?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ACCA8EB-8476-44EF-973D-21234618E66C}"/>
              </a:ext>
            </a:extLst>
          </p:cNvPr>
          <p:cNvSpPr txBox="1">
            <a:spLocks/>
          </p:cNvSpPr>
          <p:nvPr/>
        </p:nvSpPr>
        <p:spPr bwMode="auto">
          <a:xfrm>
            <a:off x="901653" y="2625167"/>
            <a:ext cx="10388694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O my God, I cry out by day, but you do not answer, by night, and am not silent. Yet you are enthroned as the Holy One; you are the praise of Israel.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2E00CC-37F9-478A-A4C6-CF593EF4383E}"/>
              </a:ext>
            </a:extLst>
          </p:cNvPr>
          <p:cNvSpPr txBox="1">
            <a:spLocks/>
          </p:cNvSpPr>
          <p:nvPr/>
        </p:nvSpPr>
        <p:spPr bwMode="auto">
          <a:xfrm>
            <a:off x="7874094" y="4750830"/>
            <a:ext cx="312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>
                <a:latin typeface="Franklin Gothic Book" panose="020B0503020102020204" pitchFamily="34" charset="0"/>
              </a:rPr>
              <a:t>Psalm 22:3</a:t>
            </a:r>
          </a:p>
        </p:txBody>
      </p:sp>
    </p:spTree>
    <p:extLst>
      <p:ext uri="{BB962C8B-B14F-4D97-AF65-F5344CB8AC3E}">
        <p14:creationId xmlns:p14="http://schemas.microsoft.com/office/powerpoint/2010/main" val="3897733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5" grpId="0" build="p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01050" y="1399285"/>
            <a:ext cx="1110515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indent="-742950" eaLnBrk="1" hangingPunct="1">
              <a:spcBef>
                <a:spcPct val="50000"/>
              </a:spcBef>
              <a:buFont typeface="+mj-lt"/>
              <a:buAutoNum type="arabicPeriod" startAt="7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Franklin Gothic Book" panose="020B0503020102020204" pitchFamily="34" charset="0"/>
                <a:cs typeface="Tahoma" pitchFamily="34" charset="0"/>
              </a:rPr>
              <a:t>SHABARACH – to shout; to address in a very loud tone.</a:t>
            </a:r>
          </a:p>
        </p:txBody>
      </p:sp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61044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en-US" sz="3200" b="1" spc="600" dirty="0" smtClean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 HOW </a:t>
            </a:r>
            <a:r>
              <a:rPr lang="en-US" sz="3200" b="1" spc="600" dirty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DO WE PRAISE?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ACCA8EB-8476-44EF-973D-21234618E66C}"/>
              </a:ext>
            </a:extLst>
          </p:cNvPr>
          <p:cNvSpPr txBox="1">
            <a:spLocks/>
          </p:cNvSpPr>
          <p:nvPr/>
        </p:nvSpPr>
        <p:spPr bwMode="auto">
          <a:xfrm>
            <a:off x="1898627" y="3299993"/>
            <a:ext cx="8394747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>
              <a:defRPr/>
            </a:pP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Because your love is better than life, my lips will glorify you.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2E00CC-37F9-478A-A4C6-CF593EF4383E}"/>
              </a:ext>
            </a:extLst>
          </p:cNvPr>
          <p:cNvSpPr txBox="1">
            <a:spLocks/>
          </p:cNvSpPr>
          <p:nvPr/>
        </p:nvSpPr>
        <p:spPr bwMode="auto">
          <a:xfrm>
            <a:off x="7874094" y="4750830"/>
            <a:ext cx="312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>
                <a:latin typeface="Franklin Gothic Book" panose="020B0503020102020204" pitchFamily="34" charset="0"/>
              </a:rPr>
              <a:t>Psalm 22:3</a:t>
            </a:r>
          </a:p>
        </p:txBody>
      </p:sp>
    </p:spTree>
    <p:extLst>
      <p:ext uri="{BB962C8B-B14F-4D97-AF65-F5344CB8AC3E}">
        <p14:creationId xmlns:p14="http://schemas.microsoft.com/office/powerpoint/2010/main" val="703284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5" grpId="0" build="p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01050" y="1399285"/>
            <a:ext cx="1110515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indent="-74295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Franklin Gothic Book" panose="020B0503020102020204" pitchFamily="34" charset="0"/>
                <a:cs typeface="Tahoma" pitchFamily="34" charset="0"/>
              </a:rPr>
              <a:t>Worship is an expression of ADORATION and LOVE for who God is.</a:t>
            </a:r>
          </a:p>
          <a:p>
            <a:pPr marL="742950" indent="-74295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latin typeface="Franklin Gothic Book" panose="020B0503020102020204" pitchFamily="34" charset="0"/>
                <a:cs typeface="Tahoma" pitchFamily="34" charset="0"/>
              </a:rPr>
              <a:t>Worship is a deep COMMUNION and FELLOWSHIP with the LORD.</a:t>
            </a:r>
            <a:endParaRPr lang="en-US" sz="4000" spc="50" dirty="0">
              <a:ln w="12700" cmpd="sng">
                <a:noFill/>
                <a:prstDash val="solid"/>
              </a:ln>
              <a:solidFill>
                <a:schemeClr val="accent6">
                  <a:tint val="1000"/>
                </a:schemeClr>
              </a:solidFill>
              <a:effectLst/>
              <a:latin typeface="Franklin Gothic Book" panose="020B0503020102020204" pitchFamily="34" charset="0"/>
              <a:cs typeface="Tahoma" pitchFamily="34" charset="0"/>
            </a:endParaRPr>
          </a:p>
        </p:txBody>
      </p:sp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56613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+mj-lt"/>
              <a:buAutoNum type="romanUcPeriod" startAt="4"/>
            </a:pPr>
            <a:r>
              <a:rPr lang="en-US" sz="3200" b="1" spc="600" dirty="0" smtClean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 WHAT </a:t>
            </a:r>
            <a:r>
              <a:rPr lang="en-US" sz="3200" b="1" spc="600" dirty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IS WORSHIP?</a:t>
            </a:r>
          </a:p>
        </p:txBody>
      </p:sp>
    </p:spTree>
    <p:extLst>
      <p:ext uri="{BB962C8B-B14F-4D97-AF65-F5344CB8AC3E}">
        <p14:creationId xmlns:p14="http://schemas.microsoft.com/office/powerpoint/2010/main" val="1319137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0" y="4106863"/>
            <a:ext cx="4114800" cy="1143000"/>
          </a:xfrm>
        </p:spPr>
        <p:txBody>
          <a:bodyPr/>
          <a:lstStyle/>
          <a:p>
            <a:r>
              <a:rPr lang="en-US" dirty="0">
                <a:latin typeface="Franklin Gothic Book" panose="020B0503020102020204" pitchFamily="34" charset="0"/>
              </a:rPr>
              <a:t>1 Chronicle 16:29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900" y="1981200"/>
            <a:ext cx="9982200" cy="2125663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None/>
              <a:defRPr/>
            </a:pP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Give unto the Lord the glory due unto His name: bring an offering, and come before him: worship the Lord our maker.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Franklin Gothic Book" panose="020B0503020102020204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60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3400" y="4106863"/>
            <a:ext cx="2819400" cy="1143000"/>
          </a:xfrm>
        </p:spPr>
        <p:txBody>
          <a:bodyPr/>
          <a:lstStyle/>
          <a:p>
            <a:r>
              <a:rPr lang="en-US" dirty="0">
                <a:latin typeface="Franklin Gothic Book" panose="020B0503020102020204" pitchFamily="34" charset="0"/>
              </a:rPr>
              <a:t>Psalm 96:9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250" y="2438400"/>
            <a:ext cx="8953500" cy="2125663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None/>
              <a:defRPr/>
            </a:pP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O worship the Lord in the beauty of Holiness: fear before Him , all the earth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Franklin Gothic Book" panose="020B0503020102020204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728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4">
            <a:extLst>
              <a:ext uri="{FF2B5EF4-FFF2-40B4-BE49-F238E27FC236}">
                <a16:creationId xmlns:a16="http://schemas.microsoft.com/office/drawing/2014/main" id="{E50FAAD4-6747-4280-B29C-9717F7A72928}"/>
              </a:ext>
            </a:extLst>
          </p:cNvPr>
          <p:cNvSpPr/>
          <p:nvPr/>
        </p:nvSpPr>
        <p:spPr>
          <a:xfrm>
            <a:off x="4457700" y="5044955"/>
            <a:ext cx="3276599" cy="6096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11" name="Rounded Rectangle 4">
            <a:extLst>
              <a:ext uri="{FF2B5EF4-FFF2-40B4-BE49-F238E27FC236}">
                <a16:creationId xmlns:a16="http://schemas.microsoft.com/office/drawing/2014/main" id="{8A5BFA58-5618-4ED9-BDD5-6D945AFE484C}"/>
              </a:ext>
            </a:extLst>
          </p:cNvPr>
          <p:cNvSpPr/>
          <p:nvPr/>
        </p:nvSpPr>
        <p:spPr>
          <a:xfrm>
            <a:off x="9182240" y="4374861"/>
            <a:ext cx="1981200" cy="6096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10" name="Rounded Rectangle 4">
            <a:extLst>
              <a:ext uri="{FF2B5EF4-FFF2-40B4-BE49-F238E27FC236}">
                <a16:creationId xmlns:a16="http://schemas.microsoft.com/office/drawing/2014/main" id="{B6CE2C59-E75A-49BE-824A-52B65D42FAC9}"/>
              </a:ext>
            </a:extLst>
          </p:cNvPr>
          <p:cNvSpPr/>
          <p:nvPr/>
        </p:nvSpPr>
        <p:spPr>
          <a:xfrm>
            <a:off x="2667000" y="3733800"/>
            <a:ext cx="4495800" cy="6096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01050" y="1399285"/>
            <a:ext cx="1110515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indent="-74295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Franklin Gothic Book" panose="020B0503020102020204" pitchFamily="34" charset="0"/>
                <a:cs typeface="Tahoma" pitchFamily="34" charset="0"/>
              </a:rPr>
              <a:t>God is our MAKER.</a:t>
            </a:r>
          </a:p>
          <a:p>
            <a:pPr marL="742950" indent="-74295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latin typeface="Franklin Gothic Book" panose="020B0503020102020204" pitchFamily="34" charset="0"/>
                <a:cs typeface="Tahoma" pitchFamily="34" charset="0"/>
              </a:rPr>
              <a:t>God is our SHEPHERD.</a:t>
            </a:r>
            <a:endParaRPr lang="en-US" sz="4000" spc="50" dirty="0">
              <a:ln w="12700" cmpd="sng">
                <a:noFill/>
                <a:prstDash val="solid"/>
              </a:ln>
              <a:solidFill>
                <a:schemeClr val="accent6">
                  <a:tint val="1000"/>
                </a:schemeClr>
              </a:solidFill>
              <a:effectLst/>
              <a:latin typeface="Franklin Gothic Book" panose="020B0503020102020204" pitchFamily="34" charset="0"/>
              <a:cs typeface="Tahoma" pitchFamily="34" charset="0"/>
            </a:endParaRPr>
          </a:p>
        </p:txBody>
      </p:sp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62290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+mj-lt"/>
              <a:buAutoNum type="romanUcPeriod" startAt="5"/>
            </a:pPr>
            <a:r>
              <a:rPr lang="en-US" sz="3200" b="1" spc="600" dirty="0" smtClean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WHY DO WE WORSHIP?</a:t>
            </a:r>
            <a:endParaRPr lang="en-US" sz="3200" b="1" spc="600" dirty="0">
              <a:solidFill>
                <a:srgbClr val="221F6B"/>
              </a:solidFill>
              <a:latin typeface="Franklin Gothic Book" panose="020B0503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C9419A8-E517-45C7-B486-E049AB064D9A}"/>
              </a:ext>
            </a:extLst>
          </p:cNvPr>
          <p:cNvSpPr txBox="1">
            <a:spLocks/>
          </p:cNvSpPr>
          <p:nvPr/>
        </p:nvSpPr>
        <p:spPr bwMode="auto">
          <a:xfrm>
            <a:off x="749254" y="3032245"/>
            <a:ext cx="10693493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Come, let us bow down in worship, let us kneel before the 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L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ORD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 our Maker; </a:t>
            </a:r>
            <a:r>
              <a:rPr lang="en-US" sz="4800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7 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for he is our God and we are the people of his pasture, the flock under his care.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F8190DC-A285-4086-BA52-7A05AA77F0B7}"/>
              </a:ext>
            </a:extLst>
          </p:cNvPr>
          <p:cNvSpPr txBox="1">
            <a:spLocks/>
          </p:cNvSpPr>
          <p:nvPr/>
        </p:nvSpPr>
        <p:spPr bwMode="auto">
          <a:xfrm>
            <a:off x="7874094" y="4887215"/>
            <a:ext cx="312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>
                <a:latin typeface="Franklin Gothic Book" panose="020B0503020102020204" pitchFamily="34" charset="0"/>
              </a:rPr>
              <a:t>Psalm 95:6-7</a:t>
            </a:r>
          </a:p>
        </p:txBody>
      </p:sp>
    </p:spTree>
    <p:extLst>
      <p:ext uri="{BB962C8B-B14F-4D97-AF65-F5344CB8AC3E}">
        <p14:creationId xmlns:p14="http://schemas.microsoft.com/office/powerpoint/2010/main" val="411308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10" grpId="0" animBg="1"/>
      <p:bldP spid="7" grpId="0" animBg="1"/>
      <p:bldP spid="8" grpId="0"/>
      <p:bldP spid="6" grpId="0" build="p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8600" y="4106863"/>
            <a:ext cx="3124200" cy="1143000"/>
          </a:xfrm>
        </p:spPr>
        <p:txBody>
          <a:bodyPr/>
          <a:lstStyle/>
          <a:p>
            <a:r>
              <a:rPr lang="en-US" dirty="0">
                <a:latin typeface="Franklin Gothic Book" panose="020B0503020102020204" pitchFamily="34" charset="0"/>
              </a:rPr>
              <a:t>Psalm 95:1-2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900" y="1600200"/>
            <a:ext cx="9982200" cy="2125663"/>
          </a:xfrm>
        </p:spPr>
        <p:txBody>
          <a:bodyPr/>
          <a:lstStyle/>
          <a:p>
            <a:pPr marL="0" indent="0" algn="ctr">
              <a:lnSpc>
                <a:spcPct val="110000"/>
              </a:lnSpc>
              <a:buNone/>
              <a:defRPr/>
            </a:pPr>
            <a:r>
              <a:rPr lang="en-US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ea typeface="Tahoma" pitchFamily="34" charset="0"/>
                <a:cs typeface="Tahoma" pitchFamily="34" charset="0"/>
              </a:rPr>
              <a:t> Come, let us sing for joy to the LORD; let us shout aloud to the Rock of our salvation. </a:t>
            </a:r>
            <a:b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ea typeface="Tahoma" pitchFamily="34" charset="0"/>
                <a:cs typeface="Tahoma" pitchFamily="34" charset="0"/>
              </a:rPr>
            </a:br>
            <a:r>
              <a:rPr lang="en-US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ea typeface="Tahoma" pitchFamily="34" charset="0"/>
                <a:cs typeface="Tahoma" pitchFamily="34" charset="0"/>
              </a:rPr>
              <a:t> Let us come before him with thanksgiving and extol him with music and song. </a:t>
            </a:r>
          </a:p>
        </p:txBody>
      </p:sp>
    </p:spTree>
    <p:extLst>
      <p:ext uri="{BB962C8B-B14F-4D97-AF65-F5344CB8AC3E}">
        <p14:creationId xmlns:p14="http://schemas.microsoft.com/office/powerpoint/2010/main" val="566632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1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11" name="Rounded Rectangle 4">
            <a:extLst>
              <a:ext uri="{FF2B5EF4-FFF2-40B4-BE49-F238E27FC236}">
                <a16:creationId xmlns:a16="http://schemas.microsoft.com/office/drawing/2014/main" id="{A038F505-E932-4A7A-AEEC-1289E748D1E6}"/>
              </a:ext>
            </a:extLst>
          </p:cNvPr>
          <p:cNvSpPr/>
          <p:nvPr/>
        </p:nvSpPr>
        <p:spPr>
          <a:xfrm>
            <a:off x="1295400" y="3825433"/>
            <a:ext cx="1447800" cy="6096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10" name="Rounded Rectangle 4">
            <a:extLst>
              <a:ext uri="{FF2B5EF4-FFF2-40B4-BE49-F238E27FC236}">
                <a16:creationId xmlns:a16="http://schemas.microsoft.com/office/drawing/2014/main" id="{ABD4126F-C093-4FCF-8DEC-B24DAF55F921}"/>
              </a:ext>
            </a:extLst>
          </p:cNvPr>
          <p:cNvSpPr/>
          <p:nvPr/>
        </p:nvSpPr>
        <p:spPr>
          <a:xfrm>
            <a:off x="1600198" y="2514600"/>
            <a:ext cx="1447801" cy="6096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01050" y="1399285"/>
            <a:ext cx="111051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indent="-74295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Franklin Gothic Book" panose="020B0503020102020204" pitchFamily="34" charset="0"/>
                <a:cs typeface="Tahoma" pitchFamily="34" charset="0"/>
              </a:rPr>
              <a:t>We worship by INVITATION.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65317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+mj-lt"/>
              <a:buAutoNum type="romanUcPeriod" startAt="6"/>
            </a:pPr>
            <a:r>
              <a:rPr lang="en-US" sz="3200" b="1" spc="600" dirty="0" smtClean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 HOW DO WE WORSHIP?</a:t>
            </a:r>
            <a:endParaRPr lang="en-US" sz="3200" b="1" spc="600" dirty="0">
              <a:solidFill>
                <a:srgbClr val="221F6B"/>
              </a:solidFill>
              <a:latin typeface="Franklin Gothic Book" panose="020B0503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C9419A8-E517-45C7-B486-E049AB064D9A}"/>
              </a:ext>
            </a:extLst>
          </p:cNvPr>
          <p:cNvSpPr txBox="1">
            <a:spLocks/>
          </p:cNvSpPr>
          <p:nvPr/>
        </p:nvSpPr>
        <p:spPr bwMode="auto">
          <a:xfrm>
            <a:off x="749254" y="2434361"/>
            <a:ext cx="10693493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1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 Come, let us sing for joy to the L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ORD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; let us shout aloud to the Rock of our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salvation. </a:t>
            </a:r>
            <a:r>
              <a:rPr lang="mr-IN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…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Franklin Gothic Book" panose="020B0503020102020204" pitchFamily="34" charset="0"/>
              <a:cs typeface="Arial" charset="0"/>
            </a:endParaRPr>
          </a:p>
          <a:p>
            <a:pPr>
              <a:defRPr/>
            </a:pPr>
            <a:r>
              <a:rPr lang="en-US" sz="4800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6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 Come, let us bow down in worship, let us kneel before the L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ORD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 our Maker;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F8190DC-A285-4086-BA52-7A05AA77F0B7}"/>
              </a:ext>
            </a:extLst>
          </p:cNvPr>
          <p:cNvSpPr txBox="1">
            <a:spLocks/>
          </p:cNvSpPr>
          <p:nvPr/>
        </p:nvSpPr>
        <p:spPr bwMode="auto">
          <a:xfrm>
            <a:off x="7543800" y="4887215"/>
            <a:ext cx="345449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>
                <a:latin typeface="Franklin Gothic Book" panose="020B0503020102020204" pitchFamily="34" charset="0"/>
              </a:rPr>
              <a:t>Psalm 95:1, 6</a:t>
            </a:r>
          </a:p>
        </p:txBody>
      </p:sp>
    </p:spTree>
    <p:extLst>
      <p:ext uri="{BB962C8B-B14F-4D97-AF65-F5344CB8AC3E}">
        <p14:creationId xmlns:p14="http://schemas.microsoft.com/office/powerpoint/2010/main" val="157002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10" grpId="0" animBg="1"/>
      <p:bldP spid="19458" grpId="0"/>
      <p:bldP spid="8" grpId="0"/>
      <p:bldP spid="6" grpId="0" uiExpand="1" build="p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4">
            <a:extLst>
              <a:ext uri="{FF2B5EF4-FFF2-40B4-BE49-F238E27FC236}">
                <a16:creationId xmlns:a16="http://schemas.microsoft.com/office/drawing/2014/main" id="{DF7A1B5E-DBFE-40EB-8F3A-111DFDC8E8EB}"/>
              </a:ext>
            </a:extLst>
          </p:cNvPr>
          <p:cNvSpPr/>
          <p:nvPr/>
        </p:nvSpPr>
        <p:spPr>
          <a:xfrm>
            <a:off x="9372600" y="3581400"/>
            <a:ext cx="609600" cy="6096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11" name="Rounded Rectangle 4">
            <a:extLst>
              <a:ext uri="{FF2B5EF4-FFF2-40B4-BE49-F238E27FC236}">
                <a16:creationId xmlns:a16="http://schemas.microsoft.com/office/drawing/2014/main" id="{EA057CB1-EB95-4C3A-AEE0-CECC59E6820C}"/>
              </a:ext>
            </a:extLst>
          </p:cNvPr>
          <p:cNvSpPr/>
          <p:nvPr/>
        </p:nvSpPr>
        <p:spPr>
          <a:xfrm>
            <a:off x="9601200" y="2895600"/>
            <a:ext cx="609600" cy="6096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10" name="Rounded Rectangle 4">
            <a:extLst>
              <a:ext uri="{FF2B5EF4-FFF2-40B4-BE49-F238E27FC236}">
                <a16:creationId xmlns:a16="http://schemas.microsoft.com/office/drawing/2014/main" id="{E9F613FC-DA01-43CC-83CB-FBF24DE1DD1D}"/>
              </a:ext>
            </a:extLst>
          </p:cNvPr>
          <p:cNvSpPr/>
          <p:nvPr/>
        </p:nvSpPr>
        <p:spPr>
          <a:xfrm>
            <a:off x="3096072" y="2960451"/>
            <a:ext cx="589772" cy="6096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01050" y="1399285"/>
            <a:ext cx="111051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indent="-742950" eaLnBrk="1" hangingPunct="1">
              <a:spcBef>
                <a:spcPct val="50000"/>
              </a:spcBef>
              <a:buFont typeface="+mj-lt"/>
              <a:buAutoNum type="arabicPeriod" startAt="2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Franklin Gothic Book" panose="020B0503020102020204" pitchFamily="34" charset="0"/>
                <a:cs typeface="Tahoma" pitchFamily="34" charset="0"/>
              </a:rPr>
              <a:t>We worship TOGETHER.</a:t>
            </a:r>
          </a:p>
        </p:txBody>
      </p:sp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65317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+mj-lt"/>
              <a:buAutoNum type="romanUcPeriod" startAt="6"/>
            </a:pPr>
            <a:r>
              <a:rPr lang="en-US" sz="3200" b="1" spc="600" dirty="0" smtClean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 HOW DO WE WORSHIP?</a:t>
            </a:r>
            <a:endParaRPr lang="en-US" sz="3200" b="1" spc="600" dirty="0">
              <a:solidFill>
                <a:srgbClr val="221F6B"/>
              </a:solidFill>
              <a:latin typeface="Franklin Gothic Book" panose="020B0503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C9419A8-E517-45C7-B486-E049AB064D9A}"/>
              </a:ext>
            </a:extLst>
          </p:cNvPr>
          <p:cNvSpPr txBox="1">
            <a:spLocks/>
          </p:cNvSpPr>
          <p:nvPr/>
        </p:nvSpPr>
        <p:spPr bwMode="auto">
          <a:xfrm>
            <a:off x="387839" y="2873139"/>
            <a:ext cx="11416323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1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 Come, let us sing for joy to the LORD; let us shout aloud to the Rock of our salvation. </a:t>
            </a:r>
            <a:r>
              <a:rPr lang="en-US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2 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Let us come before him with thanksgiving and extol him with music and song…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F8190DC-A285-4086-BA52-7A05AA77F0B7}"/>
              </a:ext>
            </a:extLst>
          </p:cNvPr>
          <p:cNvSpPr txBox="1">
            <a:spLocks/>
          </p:cNvSpPr>
          <p:nvPr/>
        </p:nvSpPr>
        <p:spPr bwMode="auto">
          <a:xfrm>
            <a:off x="7924800" y="5410200"/>
            <a:ext cx="375929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>
                <a:latin typeface="Franklin Gothic Book" panose="020B0503020102020204" pitchFamily="34" charset="0"/>
              </a:rPr>
              <a:t>Psalm 95:1-2</a:t>
            </a:r>
          </a:p>
        </p:txBody>
      </p:sp>
    </p:spTree>
    <p:extLst>
      <p:ext uri="{BB962C8B-B14F-4D97-AF65-F5344CB8AC3E}">
        <p14:creationId xmlns:p14="http://schemas.microsoft.com/office/powerpoint/2010/main" val="4145625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10" grpId="0" animBg="1"/>
      <p:bldP spid="19458" grpId="0"/>
      <p:bldP spid="6" grpId="0" build="p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4">
            <a:extLst>
              <a:ext uri="{FF2B5EF4-FFF2-40B4-BE49-F238E27FC236}">
                <a16:creationId xmlns:a16="http://schemas.microsoft.com/office/drawing/2014/main" id="{597FE8A0-170D-45E2-8578-F62C816973B9}"/>
              </a:ext>
            </a:extLst>
          </p:cNvPr>
          <p:cNvSpPr/>
          <p:nvPr/>
        </p:nvSpPr>
        <p:spPr>
          <a:xfrm>
            <a:off x="9677400" y="3061662"/>
            <a:ext cx="560067" cy="6096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13" name="Rounded Rectangle 4">
            <a:extLst>
              <a:ext uri="{FF2B5EF4-FFF2-40B4-BE49-F238E27FC236}">
                <a16:creationId xmlns:a16="http://schemas.microsoft.com/office/drawing/2014/main" id="{7B4C051C-D618-449E-A5A8-FD51113B69D9}"/>
              </a:ext>
            </a:extLst>
          </p:cNvPr>
          <p:cNvSpPr/>
          <p:nvPr/>
        </p:nvSpPr>
        <p:spPr>
          <a:xfrm>
            <a:off x="3657600" y="3061662"/>
            <a:ext cx="609600" cy="6096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01050" y="1399285"/>
            <a:ext cx="111051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indent="-742950" eaLnBrk="1" hangingPunct="1">
              <a:spcBef>
                <a:spcPct val="50000"/>
              </a:spcBef>
              <a:buFont typeface="+mj-lt"/>
              <a:buAutoNum type="arabicPeriod" startAt="2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Franklin Gothic Book" panose="020B0503020102020204" pitchFamily="34" charset="0"/>
                <a:cs typeface="Tahoma" pitchFamily="34" charset="0"/>
              </a:rPr>
              <a:t>We worship TOGETHER.</a:t>
            </a:r>
          </a:p>
        </p:txBody>
      </p:sp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65317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+mj-lt"/>
              <a:buAutoNum type="romanUcPeriod" startAt="6"/>
            </a:pPr>
            <a:r>
              <a:rPr lang="en-US" sz="3200" b="1" spc="600" dirty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spc="600" dirty="0" smtClean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HOW DO WE WORSHIP?</a:t>
            </a:r>
            <a:endParaRPr lang="en-US" sz="3200" b="1" spc="600" dirty="0">
              <a:solidFill>
                <a:srgbClr val="221F6B"/>
              </a:solidFill>
              <a:latin typeface="Franklin Gothic Book" panose="020B0503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C9419A8-E517-45C7-B486-E049AB064D9A}"/>
              </a:ext>
            </a:extLst>
          </p:cNvPr>
          <p:cNvSpPr txBox="1">
            <a:spLocks/>
          </p:cNvSpPr>
          <p:nvPr/>
        </p:nvSpPr>
        <p:spPr bwMode="auto">
          <a:xfrm>
            <a:off x="685800" y="2979737"/>
            <a:ext cx="11416323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6 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Come, let us bow down in worship, let us kneel before the LORD our Maker;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F8190DC-A285-4086-BA52-7A05AA77F0B7}"/>
              </a:ext>
            </a:extLst>
          </p:cNvPr>
          <p:cNvSpPr txBox="1">
            <a:spLocks/>
          </p:cNvSpPr>
          <p:nvPr/>
        </p:nvSpPr>
        <p:spPr bwMode="auto">
          <a:xfrm>
            <a:off x="8178753" y="4533900"/>
            <a:ext cx="375929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>
                <a:latin typeface="Franklin Gothic Book" panose="020B0503020102020204" pitchFamily="34" charset="0"/>
              </a:rPr>
              <a:t>Psalm 95:6</a:t>
            </a:r>
          </a:p>
        </p:txBody>
      </p:sp>
    </p:spTree>
    <p:extLst>
      <p:ext uri="{BB962C8B-B14F-4D97-AF65-F5344CB8AC3E}">
        <p14:creationId xmlns:p14="http://schemas.microsoft.com/office/powerpoint/2010/main" val="425016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 animBg="1"/>
      <p:bldP spid="6" grpId="0" build="p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4">
            <a:extLst>
              <a:ext uri="{FF2B5EF4-FFF2-40B4-BE49-F238E27FC236}">
                <a16:creationId xmlns:a16="http://schemas.microsoft.com/office/drawing/2014/main" id="{3814A044-FF08-413C-BCA4-29525EE3844C}"/>
              </a:ext>
            </a:extLst>
          </p:cNvPr>
          <p:cNvSpPr/>
          <p:nvPr/>
        </p:nvSpPr>
        <p:spPr>
          <a:xfrm>
            <a:off x="4724400" y="3706365"/>
            <a:ext cx="5486400" cy="613639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10" name="Rounded Rectangle 4">
            <a:extLst>
              <a:ext uri="{FF2B5EF4-FFF2-40B4-BE49-F238E27FC236}">
                <a16:creationId xmlns:a16="http://schemas.microsoft.com/office/drawing/2014/main" id="{A8A2F0F7-C00C-45FC-B8B5-2196AE4CA053}"/>
              </a:ext>
            </a:extLst>
          </p:cNvPr>
          <p:cNvSpPr/>
          <p:nvPr/>
        </p:nvSpPr>
        <p:spPr>
          <a:xfrm>
            <a:off x="6858000" y="3027199"/>
            <a:ext cx="2667000" cy="6096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01050" y="1399285"/>
            <a:ext cx="111051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indent="-742950" eaLnBrk="1" hangingPunct="1">
              <a:spcBef>
                <a:spcPct val="50000"/>
              </a:spcBef>
              <a:buFont typeface="+mj-lt"/>
              <a:buAutoNum type="arabicPeriod" startAt="3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Franklin Gothic Book" panose="020B0503020102020204" pitchFamily="34" charset="0"/>
                <a:cs typeface="Tahoma" pitchFamily="34" charset="0"/>
              </a:rPr>
              <a:t>We worship GOD ALONE.</a:t>
            </a:r>
          </a:p>
        </p:txBody>
      </p:sp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65317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+mj-lt"/>
              <a:buAutoNum type="romanUcPeriod" startAt="6"/>
            </a:pPr>
            <a:r>
              <a:rPr lang="en-US" sz="3200" b="1" spc="600" dirty="0" smtClean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 HOW DO WE WORSHIP?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C9419A8-E517-45C7-B486-E049AB064D9A}"/>
              </a:ext>
            </a:extLst>
          </p:cNvPr>
          <p:cNvSpPr txBox="1">
            <a:spLocks/>
          </p:cNvSpPr>
          <p:nvPr/>
        </p:nvSpPr>
        <p:spPr bwMode="auto">
          <a:xfrm>
            <a:off x="749254" y="2989099"/>
            <a:ext cx="10693493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1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 Come, let us sing for joy to the L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ORD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; let us shout aloud to the Rock of our salvation…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F8190DC-A285-4086-BA52-7A05AA77F0B7}"/>
              </a:ext>
            </a:extLst>
          </p:cNvPr>
          <p:cNvSpPr txBox="1">
            <a:spLocks/>
          </p:cNvSpPr>
          <p:nvPr/>
        </p:nvSpPr>
        <p:spPr bwMode="auto">
          <a:xfrm>
            <a:off x="7759653" y="4384874"/>
            <a:ext cx="322589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>
                <a:latin typeface="Franklin Gothic Book" panose="020B0503020102020204" pitchFamily="34" charset="0"/>
              </a:rPr>
              <a:t>Psalm 95:1</a:t>
            </a:r>
          </a:p>
        </p:txBody>
      </p:sp>
    </p:spTree>
    <p:extLst>
      <p:ext uri="{BB962C8B-B14F-4D97-AF65-F5344CB8AC3E}">
        <p14:creationId xmlns:p14="http://schemas.microsoft.com/office/powerpoint/2010/main" val="1001650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19458" grpId="0"/>
      <p:bldP spid="6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4">
            <a:extLst>
              <a:ext uri="{FF2B5EF4-FFF2-40B4-BE49-F238E27FC236}">
                <a16:creationId xmlns:a16="http://schemas.microsoft.com/office/drawing/2014/main" id="{0181D9B6-2489-4967-9C8A-E2A48650CCC1}"/>
              </a:ext>
            </a:extLst>
          </p:cNvPr>
          <p:cNvSpPr/>
          <p:nvPr/>
        </p:nvSpPr>
        <p:spPr>
          <a:xfrm>
            <a:off x="4572000" y="3966439"/>
            <a:ext cx="4651461" cy="6096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01050" y="1399285"/>
            <a:ext cx="111051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indent="-742950" eaLnBrk="1" hangingPunct="1">
              <a:spcBef>
                <a:spcPct val="50000"/>
              </a:spcBef>
              <a:buFont typeface="+mj-lt"/>
              <a:buAutoNum type="arabicPeriod" startAt="3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Franklin Gothic Book" panose="020B0503020102020204" pitchFamily="34" charset="0"/>
                <a:cs typeface="Tahoma" pitchFamily="34" charset="0"/>
              </a:rPr>
              <a:t>We worship GOD ALONE.</a:t>
            </a:r>
          </a:p>
        </p:txBody>
      </p:sp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C9419A8-E517-45C7-B486-E049AB064D9A}"/>
              </a:ext>
            </a:extLst>
          </p:cNvPr>
          <p:cNvSpPr txBox="1">
            <a:spLocks/>
          </p:cNvSpPr>
          <p:nvPr/>
        </p:nvSpPr>
        <p:spPr bwMode="auto">
          <a:xfrm>
            <a:off x="749254" y="3276600"/>
            <a:ext cx="10693493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4800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6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 Come, let us bow down in worship, let us kneel before the L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ORD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 our Maker;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F8190DC-A285-4086-BA52-7A05AA77F0B7}"/>
              </a:ext>
            </a:extLst>
          </p:cNvPr>
          <p:cNvSpPr txBox="1">
            <a:spLocks/>
          </p:cNvSpPr>
          <p:nvPr/>
        </p:nvSpPr>
        <p:spPr bwMode="auto">
          <a:xfrm>
            <a:off x="7772400" y="4887215"/>
            <a:ext cx="322589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>
                <a:latin typeface="Franklin Gothic Book" panose="020B0503020102020204" pitchFamily="34" charset="0"/>
              </a:rPr>
              <a:t>Psalm 95:6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1051" y="496923"/>
            <a:ext cx="65317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+mj-lt"/>
              <a:buAutoNum type="romanUcPeriod" startAt="6"/>
            </a:pPr>
            <a:r>
              <a:rPr lang="en-US" sz="3200" b="1" spc="600" dirty="0" smtClean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 HOW DO WE WORSHIP?</a:t>
            </a:r>
          </a:p>
        </p:txBody>
      </p:sp>
    </p:spTree>
    <p:extLst>
      <p:ext uri="{BB962C8B-B14F-4D97-AF65-F5344CB8AC3E}">
        <p14:creationId xmlns:p14="http://schemas.microsoft.com/office/powerpoint/2010/main" val="18108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/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4">
            <a:extLst>
              <a:ext uri="{FF2B5EF4-FFF2-40B4-BE49-F238E27FC236}">
                <a16:creationId xmlns:a16="http://schemas.microsoft.com/office/drawing/2014/main" id="{2E9FC5AB-2797-4D7F-BDD4-7F3CC10534D9}"/>
              </a:ext>
            </a:extLst>
          </p:cNvPr>
          <p:cNvSpPr/>
          <p:nvPr/>
        </p:nvSpPr>
        <p:spPr>
          <a:xfrm>
            <a:off x="3124200" y="3962400"/>
            <a:ext cx="1447800" cy="6096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11" name="Rounded Rectangle 4">
            <a:extLst>
              <a:ext uri="{FF2B5EF4-FFF2-40B4-BE49-F238E27FC236}">
                <a16:creationId xmlns:a16="http://schemas.microsoft.com/office/drawing/2014/main" id="{3814A044-FF08-413C-BCA4-29525EE3844C}"/>
              </a:ext>
            </a:extLst>
          </p:cNvPr>
          <p:cNvSpPr/>
          <p:nvPr/>
        </p:nvSpPr>
        <p:spPr>
          <a:xfrm>
            <a:off x="10058401" y="3352800"/>
            <a:ext cx="1219200" cy="6096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01050" y="1399285"/>
            <a:ext cx="111051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indent="-742950" eaLnBrk="1" hangingPunct="1">
              <a:spcBef>
                <a:spcPct val="50000"/>
              </a:spcBef>
              <a:buFont typeface="+mj-lt"/>
              <a:buAutoNum type="arabicPeriod" startAt="4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Franklin Gothic Book" panose="020B0503020102020204" pitchFamily="34" charset="0"/>
                <a:cs typeface="Tahoma" pitchFamily="34" charset="0"/>
              </a:rPr>
              <a:t>We worship HUMBLY.</a:t>
            </a:r>
          </a:p>
        </p:txBody>
      </p:sp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F8190DC-A285-4086-BA52-7A05AA77F0B7}"/>
              </a:ext>
            </a:extLst>
          </p:cNvPr>
          <p:cNvSpPr txBox="1">
            <a:spLocks/>
          </p:cNvSpPr>
          <p:nvPr/>
        </p:nvSpPr>
        <p:spPr bwMode="auto">
          <a:xfrm>
            <a:off x="7772400" y="4887215"/>
            <a:ext cx="322589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>
                <a:latin typeface="Franklin Gothic Book" panose="020B0503020102020204" pitchFamily="34" charset="0"/>
              </a:rPr>
              <a:t>Psalm 95:6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C9419A8-E517-45C7-B486-E049AB064D9A}"/>
              </a:ext>
            </a:extLst>
          </p:cNvPr>
          <p:cNvSpPr txBox="1">
            <a:spLocks/>
          </p:cNvSpPr>
          <p:nvPr/>
        </p:nvSpPr>
        <p:spPr bwMode="auto">
          <a:xfrm>
            <a:off x="749254" y="3276600"/>
            <a:ext cx="10693493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4800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6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 Come, let us bow down in worship, let us kneel before the L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ORD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 our Maker;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1051" y="496923"/>
            <a:ext cx="65317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+mj-lt"/>
              <a:buAutoNum type="romanUcPeriod" startAt="6"/>
            </a:pPr>
            <a:r>
              <a:rPr lang="en-US" sz="3200" b="1" spc="600" dirty="0" smtClean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 HOW DO WE WORSHIP?</a:t>
            </a:r>
          </a:p>
        </p:txBody>
      </p:sp>
    </p:spTree>
    <p:extLst>
      <p:ext uri="{BB962C8B-B14F-4D97-AF65-F5344CB8AC3E}">
        <p14:creationId xmlns:p14="http://schemas.microsoft.com/office/powerpoint/2010/main" val="3675407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1" grpId="0" animBg="1"/>
      <p:bldP spid="19458" grpId="0"/>
      <p:bldP spid="9" grpId="0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4">
            <a:extLst>
              <a:ext uri="{FF2B5EF4-FFF2-40B4-BE49-F238E27FC236}">
                <a16:creationId xmlns:a16="http://schemas.microsoft.com/office/drawing/2014/main" id="{A8A2F0F7-C00C-45FC-B8B5-2196AE4CA053}"/>
              </a:ext>
            </a:extLst>
          </p:cNvPr>
          <p:cNvSpPr/>
          <p:nvPr/>
        </p:nvSpPr>
        <p:spPr>
          <a:xfrm>
            <a:off x="1206454" y="3886200"/>
            <a:ext cx="3136946" cy="6096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01050" y="1399285"/>
            <a:ext cx="111051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indent="-742950" eaLnBrk="1" hangingPunct="1">
              <a:spcBef>
                <a:spcPct val="50000"/>
              </a:spcBef>
              <a:buFont typeface="+mj-lt"/>
              <a:buAutoNum type="arabicPeriod" startAt="5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Franklin Gothic Book" panose="020B0503020102020204" pitchFamily="34" charset="0"/>
                <a:cs typeface="Tahoma" pitchFamily="34" charset="0"/>
              </a:rPr>
              <a:t>We worship IN OBEDIENCE.</a:t>
            </a:r>
          </a:p>
        </p:txBody>
      </p:sp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C9419A8-E517-45C7-B486-E049AB064D9A}"/>
              </a:ext>
            </a:extLst>
          </p:cNvPr>
          <p:cNvSpPr txBox="1">
            <a:spLocks/>
          </p:cNvSpPr>
          <p:nvPr/>
        </p:nvSpPr>
        <p:spPr bwMode="auto">
          <a:xfrm>
            <a:off x="749254" y="2434361"/>
            <a:ext cx="10756946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10000"/>
              </a:lnSpc>
              <a:defRPr/>
            </a:pPr>
            <a:r>
              <a:rPr lang="en-US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7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 For he is our God and we are the people of his pasture, the flock under his care. Today, if you hear his voice, </a:t>
            </a:r>
            <a:r>
              <a:rPr lang="en-US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8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 do not harden your hearts as you did at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Meribah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, as you did that day at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Massah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 in the desert,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F8190DC-A285-4086-BA52-7A05AA77F0B7}"/>
              </a:ext>
            </a:extLst>
          </p:cNvPr>
          <p:cNvSpPr txBox="1">
            <a:spLocks/>
          </p:cNvSpPr>
          <p:nvPr/>
        </p:nvSpPr>
        <p:spPr bwMode="auto">
          <a:xfrm>
            <a:off x="7696200" y="5562600"/>
            <a:ext cx="330209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kern="0">
                <a:latin typeface="Franklin Gothic Book" panose="020B0503020102020204" pitchFamily="34" charset="0"/>
              </a:rPr>
              <a:t>Psalm 95:7-8</a:t>
            </a:r>
            <a:endParaRPr lang="en-US" kern="0" dirty="0">
              <a:latin typeface="Franklin Gothic Book" panose="020B0503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051" y="496923"/>
            <a:ext cx="65317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+mj-lt"/>
              <a:buAutoNum type="romanUcPeriod" startAt="6"/>
            </a:pPr>
            <a:r>
              <a:rPr lang="en-US" sz="3200" b="1" spc="600" dirty="0" smtClean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 HOW DO WE WORSHIP?</a:t>
            </a:r>
          </a:p>
        </p:txBody>
      </p:sp>
    </p:spTree>
    <p:extLst>
      <p:ext uri="{BB962C8B-B14F-4D97-AF65-F5344CB8AC3E}">
        <p14:creationId xmlns:p14="http://schemas.microsoft.com/office/powerpoint/2010/main" val="4140443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9458" grpId="0"/>
      <p:bldP spid="6" grpId="0" build="p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4">
            <a:extLst>
              <a:ext uri="{FF2B5EF4-FFF2-40B4-BE49-F238E27FC236}">
                <a16:creationId xmlns:a16="http://schemas.microsoft.com/office/drawing/2014/main" id="{658B0C83-648C-49F1-B957-D73D0B4FF80E}"/>
              </a:ext>
            </a:extLst>
          </p:cNvPr>
          <p:cNvSpPr/>
          <p:nvPr/>
        </p:nvSpPr>
        <p:spPr>
          <a:xfrm>
            <a:off x="8610600" y="4391065"/>
            <a:ext cx="1352692" cy="56193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16" name="Rounded Rectangle 4">
            <a:extLst>
              <a:ext uri="{FF2B5EF4-FFF2-40B4-BE49-F238E27FC236}">
                <a16:creationId xmlns:a16="http://schemas.microsoft.com/office/drawing/2014/main" id="{85D7A59F-6007-46F3-99EB-9BF94BF8BED5}"/>
              </a:ext>
            </a:extLst>
          </p:cNvPr>
          <p:cNvSpPr/>
          <p:nvPr/>
        </p:nvSpPr>
        <p:spPr>
          <a:xfrm>
            <a:off x="6343508" y="4391065"/>
            <a:ext cx="1352692" cy="56193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15" name="Rounded Rectangle 4">
            <a:extLst>
              <a:ext uri="{FF2B5EF4-FFF2-40B4-BE49-F238E27FC236}">
                <a16:creationId xmlns:a16="http://schemas.microsoft.com/office/drawing/2014/main" id="{FD59BEF7-A891-4618-999F-6626D135310D}"/>
              </a:ext>
            </a:extLst>
          </p:cNvPr>
          <p:cNvSpPr/>
          <p:nvPr/>
        </p:nvSpPr>
        <p:spPr>
          <a:xfrm>
            <a:off x="2286000" y="4343400"/>
            <a:ext cx="2031907" cy="6096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14" name="Rounded Rectangle 4">
            <a:extLst>
              <a:ext uri="{FF2B5EF4-FFF2-40B4-BE49-F238E27FC236}">
                <a16:creationId xmlns:a16="http://schemas.microsoft.com/office/drawing/2014/main" id="{83F21444-54B3-482A-B0B2-1766DDA95811}"/>
              </a:ext>
            </a:extLst>
          </p:cNvPr>
          <p:cNvSpPr/>
          <p:nvPr/>
        </p:nvSpPr>
        <p:spPr>
          <a:xfrm>
            <a:off x="7990735" y="3657600"/>
            <a:ext cx="2753465" cy="6858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13" name="Rounded Rectangle 4">
            <a:extLst>
              <a:ext uri="{FF2B5EF4-FFF2-40B4-BE49-F238E27FC236}">
                <a16:creationId xmlns:a16="http://schemas.microsoft.com/office/drawing/2014/main" id="{9764E1B5-B264-4BB5-909A-ED7F6C7B72F5}"/>
              </a:ext>
            </a:extLst>
          </p:cNvPr>
          <p:cNvSpPr/>
          <p:nvPr/>
        </p:nvSpPr>
        <p:spPr>
          <a:xfrm>
            <a:off x="1676400" y="3048000"/>
            <a:ext cx="1371600" cy="6096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12" name="Rounded Rectangle 4">
            <a:extLst>
              <a:ext uri="{FF2B5EF4-FFF2-40B4-BE49-F238E27FC236}">
                <a16:creationId xmlns:a16="http://schemas.microsoft.com/office/drawing/2014/main" id="{E1F370DF-5BBE-41A7-8AE1-0B902C2B37BD}"/>
              </a:ext>
            </a:extLst>
          </p:cNvPr>
          <p:cNvSpPr/>
          <p:nvPr/>
        </p:nvSpPr>
        <p:spPr>
          <a:xfrm>
            <a:off x="6019800" y="2362200"/>
            <a:ext cx="838200" cy="6096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10" name="Rounded Rectangle 4">
            <a:extLst>
              <a:ext uri="{FF2B5EF4-FFF2-40B4-BE49-F238E27FC236}">
                <a16:creationId xmlns:a16="http://schemas.microsoft.com/office/drawing/2014/main" id="{5F023917-DB27-4908-A0A4-1541860B2484}"/>
              </a:ext>
            </a:extLst>
          </p:cNvPr>
          <p:cNvSpPr/>
          <p:nvPr/>
        </p:nvSpPr>
        <p:spPr>
          <a:xfrm>
            <a:off x="4401551" y="2362200"/>
            <a:ext cx="1008649" cy="6096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01051" y="1399285"/>
            <a:ext cx="8001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742950" indent="-74295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Franklin Gothic Book" panose="020B0503020102020204" pitchFamily="34" charset="0"/>
                <a:cs typeface="Tahoma" pitchFamily="34" charset="0"/>
              </a:rPr>
              <a:t>How is praise describe?</a:t>
            </a:r>
          </a:p>
        </p:txBody>
      </p:sp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49177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sz="3200" b="1" spc="600" dirty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WHAT IS PRAISE?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4E37F68-85EB-4AE4-B5FC-7148C1A8AC88}"/>
              </a:ext>
            </a:extLst>
          </p:cNvPr>
          <p:cNvSpPr txBox="1">
            <a:spLocks/>
          </p:cNvSpPr>
          <p:nvPr/>
        </p:nvSpPr>
        <p:spPr bwMode="auto">
          <a:xfrm>
            <a:off x="1104900" y="2286000"/>
            <a:ext cx="9982200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10000"/>
              </a:lnSpc>
              <a:defRPr/>
            </a:pPr>
            <a:r>
              <a:rPr lang="en-US" kern="0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n-US" kern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ea typeface="Tahoma" pitchFamily="34" charset="0"/>
                <a:cs typeface="Tahoma" pitchFamily="34" charset="0"/>
              </a:rPr>
              <a:t> Come, let us sing for joy to the LORD; let us shout aloud to the Rock of our salvation. </a:t>
            </a:r>
            <a:br>
              <a:rPr lang="en-US" kern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ea typeface="Tahoma" pitchFamily="34" charset="0"/>
                <a:cs typeface="Tahoma" pitchFamily="34" charset="0"/>
              </a:rPr>
            </a:br>
            <a:r>
              <a:rPr lang="en-US" kern="0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kern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ea typeface="Tahoma" pitchFamily="34" charset="0"/>
                <a:cs typeface="Tahoma" pitchFamily="34" charset="0"/>
              </a:rPr>
              <a:t> Let us come before him with thanksgiving and extol him with music and song.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1BF2AD3-E46A-47CF-9539-F317B06CB63C}"/>
              </a:ext>
            </a:extLst>
          </p:cNvPr>
          <p:cNvSpPr txBox="1">
            <a:spLocks/>
          </p:cNvSpPr>
          <p:nvPr/>
        </p:nvSpPr>
        <p:spPr bwMode="auto">
          <a:xfrm>
            <a:off x="7874094" y="4750830"/>
            <a:ext cx="312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>
                <a:latin typeface="Franklin Gothic Book" panose="020B0503020102020204" pitchFamily="34" charset="0"/>
              </a:rPr>
              <a:t>Psalm 95:1-2</a:t>
            </a:r>
          </a:p>
        </p:txBody>
      </p:sp>
    </p:spTree>
    <p:extLst>
      <p:ext uri="{BB962C8B-B14F-4D97-AF65-F5344CB8AC3E}">
        <p14:creationId xmlns:p14="http://schemas.microsoft.com/office/powerpoint/2010/main" val="1167579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6" grpId="0" animBg="1"/>
      <p:bldP spid="15" grpId="0" animBg="1"/>
      <p:bldP spid="14" grpId="0" animBg="1"/>
      <p:bldP spid="13" grpId="0" animBg="1"/>
      <p:bldP spid="12" grpId="0" animBg="1"/>
      <p:bldP spid="10" grpId="0" animBg="1"/>
      <p:bldP spid="7" grpId="0" animBg="1"/>
      <p:bldP spid="8" grpId="0"/>
      <p:bldP spid="6" grpId="0" build="p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01050" y="1399285"/>
            <a:ext cx="11409949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indent="-742950" eaLnBrk="1" hangingPunct="1">
              <a:spcBef>
                <a:spcPct val="50000"/>
              </a:spcBef>
              <a:buFont typeface="+mj-lt"/>
              <a:buAutoNum type="arabicPeriod" startAt="2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Franklin Gothic Book" panose="020B0503020102020204" pitchFamily="34" charset="0"/>
                <a:cs typeface="Tahoma" pitchFamily="34" charset="0"/>
              </a:rPr>
              <a:t>Praise is an expression of THANKSGIVING for what God has done in our lives, for SAVING us and giving CHRIST who is our REDEEMER.</a:t>
            </a:r>
          </a:p>
          <a:p>
            <a:pPr marL="742950" indent="-742950" eaLnBrk="1" hangingPunct="1">
              <a:spcBef>
                <a:spcPct val="50000"/>
              </a:spcBef>
              <a:buFont typeface="+mj-lt"/>
              <a:buAutoNum type="arabicPeriod" startAt="2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latin typeface="Franklin Gothic Book" panose="020B0503020102020204" pitchFamily="34" charset="0"/>
                <a:cs typeface="Tahoma" pitchFamily="34" charset="0"/>
              </a:rPr>
              <a:t>Praise is a DECLARATION of God’s ATTRIBUTES and His great GLORY.</a:t>
            </a:r>
            <a:endParaRPr lang="en-US" sz="4000" spc="50" dirty="0">
              <a:ln w="12700" cmpd="sng">
                <a:noFill/>
                <a:prstDash val="solid"/>
              </a:ln>
              <a:solidFill>
                <a:schemeClr val="accent6">
                  <a:tint val="1000"/>
                </a:schemeClr>
              </a:solidFill>
              <a:effectLst/>
              <a:latin typeface="Franklin Gothic Book" panose="020B0503020102020204" pitchFamily="34" charset="0"/>
              <a:cs typeface="Tahoma" pitchFamily="34" charset="0"/>
            </a:endParaRPr>
          </a:p>
        </p:txBody>
      </p:sp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49177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sz="3200" b="1" spc="600" dirty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WHAT IS PRAISE?</a:t>
            </a:r>
          </a:p>
        </p:txBody>
      </p:sp>
    </p:spTree>
    <p:extLst>
      <p:ext uri="{BB962C8B-B14F-4D97-AF65-F5344CB8AC3E}">
        <p14:creationId xmlns:p14="http://schemas.microsoft.com/office/powerpoint/2010/main" val="363652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4">
            <a:extLst>
              <a:ext uri="{FF2B5EF4-FFF2-40B4-BE49-F238E27FC236}">
                <a16:creationId xmlns:a16="http://schemas.microsoft.com/office/drawing/2014/main" id="{6B78968C-737A-427E-A3BC-42ED4EA7982E}"/>
              </a:ext>
            </a:extLst>
          </p:cNvPr>
          <p:cNvSpPr/>
          <p:nvPr/>
        </p:nvSpPr>
        <p:spPr>
          <a:xfrm>
            <a:off x="9217218" y="2625167"/>
            <a:ext cx="1236036" cy="6096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9" name="Rounded Rectangle 4">
            <a:extLst>
              <a:ext uri="{FF2B5EF4-FFF2-40B4-BE49-F238E27FC236}">
                <a16:creationId xmlns:a16="http://schemas.microsoft.com/office/drawing/2014/main" id="{FFFFC748-7AF3-4604-91B7-403E06FDB971}"/>
              </a:ext>
            </a:extLst>
          </p:cNvPr>
          <p:cNvSpPr/>
          <p:nvPr/>
        </p:nvSpPr>
        <p:spPr>
          <a:xfrm>
            <a:off x="6019800" y="2625167"/>
            <a:ext cx="1236036" cy="6096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01050" y="1399285"/>
            <a:ext cx="1140994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indent="-74295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Franklin Gothic Book" panose="020B0503020102020204" pitchFamily="34" charset="0"/>
                <a:cs typeface="Tahoma" pitchFamily="34" charset="0"/>
              </a:rPr>
              <a:t>The LORD is the GREAT GOD.</a:t>
            </a:r>
          </a:p>
        </p:txBody>
      </p:sp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59202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en-US" sz="3200" b="1" spc="600" dirty="0" smtClean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 WHY </a:t>
            </a:r>
            <a:r>
              <a:rPr lang="en-US" sz="3200" b="1" spc="600" dirty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DO WE PRAISE?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ACCA8EB-8476-44EF-973D-21234618E66C}"/>
              </a:ext>
            </a:extLst>
          </p:cNvPr>
          <p:cNvSpPr txBox="1">
            <a:spLocks/>
          </p:cNvSpPr>
          <p:nvPr/>
        </p:nvSpPr>
        <p:spPr bwMode="auto">
          <a:xfrm>
            <a:off x="1504950" y="2625167"/>
            <a:ext cx="9182100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For the LORD is the great God, the great King above all gods.</a:t>
            </a:r>
            <a:endParaRPr lang="en-US" kern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Franklin Gothic Book" panose="020B0503020102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2E00CC-37F9-478A-A4C6-CF593EF4383E}"/>
              </a:ext>
            </a:extLst>
          </p:cNvPr>
          <p:cNvSpPr txBox="1">
            <a:spLocks/>
          </p:cNvSpPr>
          <p:nvPr/>
        </p:nvSpPr>
        <p:spPr bwMode="auto">
          <a:xfrm>
            <a:off x="7874094" y="4750830"/>
            <a:ext cx="312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>
                <a:latin typeface="Franklin Gothic Book" panose="020B0503020102020204" pitchFamily="34" charset="0"/>
              </a:rPr>
              <a:t>Psalm 95:3</a:t>
            </a:r>
          </a:p>
        </p:txBody>
      </p:sp>
    </p:spTree>
    <p:extLst>
      <p:ext uri="{BB962C8B-B14F-4D97-AF65-F5344CB8AC3E}">
        <p14:creationId xmlns:p14="http://schemas.microsoft.com/office/powerpoint/2010/main" val="4050097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7" grpId="0" animBg="1"/>
      <p:bldP spid="8" grpId="0"/>
      <p:bldP spid="5" grpId="0" build="p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4">
            <a:extLst>
              <a:ext uri="{FF2B5EF4-FFF2-40B4-BE49-F238E27FC236}">
                <a16:creationId xmlns:a16="http://schemas.microsoft.com/office/drawing/2014/main" id="{CD74B58B-598F-4804-9885-1FD1C4D7D2BD}"/>
              </a:ext>
            </a:extLst>
          </p:cNvPr>
          <p:cNvSpPr/>
          <p:nvPr/>
        </p:nvSpPr>
        <p:spPr>
          <a:xfrm>
            <a:off x="4490240" y="4305704"/>
            <a:ext cx="1605760" cy="6096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9" name="Rounded Rectangle 4">
            <a:extLst>
              <a:ext uri="{FF2B5EF4-FFF2-40B4-BE49-F238E27FC236}">
                <a16:creationId xmlns:a16="http://schemas.microsoft.com/office/drawing/2014/main" id="{4779A2CA-C270-45B6-9379-CFC0C82B5C9F}"/>
              </a:ext>
            </a:extLst>
          </p:cNvPr>
          <p:cNvSpPr/>
          <p:nvPr/>
        </p:nvSpPr>
        <p:spPr>
          <a:xfrm>
            <a:off x="6705600" y="3749204"/>
            <a:ext cx="1269907" cy="5565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01050" y="1399285"/>
            <a:ext cx="1140994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indent="-742950" eaLnBrk="1" hangingPunct="1">
              <a:spcBef>
                <a:spcPct val="50000"/>
              </a:spcBef>
              <a:buFont typeface="+mj-lt"/>
              <a:buAutoNum type="arabicPeriod" startAt="2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Franklin Gothic Book" panose="020B0503020102020204" pitchFamily="34" charset="0"/>
                <a:cs typeface="Tahoma" pitchFamily="34" charset="0"/>
              </a:rPr>
              <a:t>The LORD is the CREATOR of all things.</a:t>
            </a:r>
          </a:p>
        </p:txBody>
      </p:sp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59202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en-US" sz="3200" b="1" spc="600" dirty="0" smtClean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 WHY </a:t>
            </a:r>
            <a:r>
              <a:rPr lang="en-US" sz="3200" b="1" spc="600" dirty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DO WE PRAISE?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ACCA8EB-8476-44EF-973D-21234618E66C}"/>
              </a:ext>
            </a:extLst>
          </p:cNvPr>
          <p:cNvSpPr txBox="1">
            <a:spLocks/>
          </p:cNvSpPr>
          <p:nvPr/>
        </p:nvSpPr>
        <p:spPr bwMode="auto">
          <a:xfrm>
            <a:off x="1504950" y="2625167"/>
            <a:ext cx="9182100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4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 In his hand are the depths of the earth, and the mountain peaks belong to him. </a:t>
            </a:r>
            <a:b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</a:br>
            <a:r>
              <a:rPr lang="en-US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5 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The sea is his, for he made it, and His hands formed the dry lands.</a:t>
            </a:r>
            <a:endParaRPr lang="en-US" kern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Franklin Gothic Book" panose="020B0503020102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2E00CC-37F9-478A-A4C6-CF593EF4383E}"/>
              </a:ext>
            </a:extLst>
          </p:cNvPr>
          <p:cNvSpPr txBox="1">
            <a:spLocks/>
          </p:cNvSpPr>
          <p:nvPr/>
        </p:nvSpPr>
        <p:spPr bwMode="auto">
          <a:xfrm>
            <a:off x="7874094" y="4750830"/>
            <a:ext cx="312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>
                <a:latin typeface="Franklin Gothic Book" panose="020B0503020102020204" pitchFamily="34" charset="0"/>
              </a:rPr>
              <a:t>Psalm 95:3</a:t>
            </a:r>
          </a:p>
        </p:txBody>
      </p:sp>
    </p:spTree>
    <p:extLst>
      <p:ext uri="{BB962C8B-B14F-4D97-AF65-F5344CB8AC3E}">
        <p14:creationId xmlns:p14="http://schemas.microsoft.com/office/powerpoint/2010/main" val="321227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19458" grpId="0"/>
      <p:bldP spid="5" grpId="0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4">
            <a:extLst>
              <a:ext uri="{FF2B5EF4-FFF2-40B4-BE49-F238E27FC236}">
                <a16:creationId xmlns:a16="http://schemas.microsoft.com/office/drawing/2014/main" id="{CD74B58B-598F-4804-9885-1FD1C4D7D2BD}"/>
              </a:ext>
            </a:extLst>
          </p:cNvPr>
          <p:cNvSpPr/>
          <p:nvPr/>
        </p:nvSpPr>
        <p:spPr>
          <a:xfrm>
            <a:off x="6019800" y="3124200"/>
            <a:ext cx="2819400" cy="6096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01050" y="1399285"/>
            <a:ext cx="1140994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indent="-74295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Franklin Gothic Book" panose="020B0503020102020204" pitchFamily="34" charset="0"/>
                <a:cs typeface="Tahoma" pitchFamily="34" charset="0"/>
              </a:rPr>
              <a:t>TOWDAH – a sacrifice of thanksgiving or praise initiated in the believer’s will.</a:t>
            </a:r>
          </a:p>
        </p:txBody>
      </p:sp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61044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en-US" sz="3200" b="1" spc="600" dirty="0" smtClean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 HOW </a:t>
            </a:r>
            <a:r>
              <a:rPr lang="en-US" sz="3200" b="1" spc="600" dirty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DO WE PRAISE?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ACCA8EB-8476-44EF-973D-21234618E66C}"/>
              </a:ext>
            </a:extLst>
          </p:cNvPr>
          <p:cNvSpPr txBox="1">
            <a:spLocks/>
          </p:cNvSpPr>
          <p:nvPr/>
        </p:nvSpPr>
        <p:spPr bwMode="auto">
          <a:xfrm>
            <a:off x="1504950" y="3109804"/>
            <a:ext cx="9182100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Enter his gates with thanksgiving and his courts with praise; give thanks to him and praise his name.</a:t>
            </a:r>
            <a:endParaRPr lang="en-US" kern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Franklin Gothic Book" panose="020B0503020102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2E00CC-37F9-478A-A4C6-CF593EF4383E}"/>
              </a:ext>
            </a:extLst>
          </p:cNvPr>
          <p:cNvSpPr txBox="1">
            <a:spLocks/>
          </p:cNvSpPr>
          <p:nvPr/>
        </p:nvSpPr>
        <p:spPr bwMode="auto">
          <a:xfrm>
            <a:off x="7874094" y="4750830"/>
            <a:ext cx="312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>
                <a:latin typeface="Franklin Gothic Book" panose="020B0503020102020204" pitchFamily="34" charset="0"/>
              </a:rPr>
              <a:t>Psalm 100:4</a:t>
            </a:r>
          </a:p>
        </p:txBody>
      </p:sp>
    </p:spTree>
    <p:extLst>
      <p:ext uri="{BB962C8B-B14F-4D97-AF65-F5344CB8AC3E}">
        <p14:creationId xmlns:p14="http://schemas.microsoft.com/office/powerpoint/2010/main" val="1478175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9458" grpId="0"/>
      <p:bldP spid="7" grpId="0" animBg="1"/>
      <p:bldP spid="8" grpId="0"/>
      <p:bldP spid="5" grpId="0" build="p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4">
            <a:extLst>
              <a:ext uri="{FF2B5EF4-FFF2-40B4-BE49-F238E27FC236}">
                <a16:creationId xmlns:a16="http://schemas.microsoft.com/office/drawing/2014/main" id="{CD74B58B-598F-4804-9885-1FD1C4D7D2BD}"/>
              </a:ext>
            </a:extLst>
          </p:cNvPr>
          <p:cNvSpPr/>
          <p:nvPr/>
        </p:nvSpPr>
        <p:spPr>
          <a:xfrm>
            <a:off x="1886322" y="3124200"/>
            <a:ext cx="3904878" cy="6096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01050" y="1399285"/>
            <a:ext cx="1140994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indent="-742950" eaLnBrk="1" hangingPunct="1">
              <a:spcBef>
                <a:spcPct val="50000"/>
              </a:spcBef>
              <a:buFont typeface="+mj-lt"/>
              <a:buAutoNum type="arabicPeriod" startAt="2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Franklin Gothic Book" panose="020B0503020102020204" pitchFamily="34" charset="0"/>
                <a:cs typeface="Tahoma" pitchFamily="34" charset="0"/>
              </a:rPr>
              <a:t>YADAH – to praise </a:t>
            </a: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latin typeface="Franklin Gothic Book" panose="020B0503020102020204" pitchFamily="34" charset="0"/>
                <a:cs typeface="Tahoma" pitchFamily="34" charset="0"/>
              </a:rPr>
              <a:t>one’s hand in praise to God; to thrust our praise to Him.</a:t>
            </a:r>
            <a:endParaRPr lang="en-US" sz="4000" spc="50" dirty="0">
              <a:ln w="12700" cmpd="sng">
                <a:noFill/>
                <a:prstDash val="solid"/>
              </a:ln>
              <a:solidFill>
                <a:schemeClr val="accent6">
                  <a:tint val="1000"/>
                </a:schemeClr>
              </a:solidFill>
              <a:effectLst/>
              <a:latin typeface="Franklin Gothic Book" panose="020B0503020102020204" pitchFamily="34" charset="0"/>
              <a:cs typeface="Tahoma" pitchFamily="34" charset="0"/>
            </a:endParaRPr>
          </a:p>
        </p:txBody>
      </p:sp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61044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en-US" sz="3200" b="1" spc="600" dirty="0" smtClean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 HOW </a:t>
            </a:r>
            <a:r>
              <a:rPr lang="en-US" sz="3200" b="1" spc="600" dirty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DO WE PRAISE?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ACCA8EB-8476-44EF-973D-21234618E66C}"/>
              </a:ext>
            </a:extLst>
          </p:cNvPr>
          <p:cNvSpPr txBox="1">
            <a:spLocks/>
          </p:cNvSpPr>
          <p:nvPr/>
        </p:nvSpPr>
        <p:spPr bwMode="auto">
          <a:xfrm>
            <a:off x="1504950" y="3109804"/>
            <a:ext cx="9182100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Lift up your hands in the sanctuary and praise the LORD.</a:t>
            </a:r>
            <a:endParaRPr lang="en-US" kern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Franklin Gothic Book" panose="020B0503020102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2E00CC-37F9-478A-A4C6-CF593EF4383E}"/>
              </a:ext>
            </a:extLst>
          </p:cNvPr>
          <p:cNvSpPr txBox="1">
            <a:spLocks/>
          </p:cNvSpPr>
          <p:nvPr/>
        </p:nvSpPr>
        <p:spPr bwMode="auto">
          <a:xfrm>
            <a:off x="7874094" y="4750830"/>
            <a:ext cx="312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>
                <a:latin typeface="Franklin Gothic Book" panose="020B0503020102020204" pitchFamily="34" charset="0"/>
              </a:rPr>
              <a:t>Psalm 134:2</a:t>
            </a:r>
          </a:p>
        </p:txBody>
      </p:sp>
    </p:spTree>
    <p:extLst>
      <p:ext uri="{BB962C8B-B14F-4D97-AF65-F5344CB8AC3E}">
        <p14:creationId xmlns:p14="http://schemas.microsoft.com/office/powerpoint/2010/main" val="95357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9458" grpId="0"/>
      <p:bldP spid="5" grpId="0" build="p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01050" y="1399285"/>
            <a:ext cx="117909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indent="-742950" eaLnBrk="1" hangingPunct="1">
              <a:spcBef>
                <a:spcPct val="50000"/>
              </a:spcBef>
              <a:buFont typeface="+mj-lt"/>
              <a:buAutoNum type="arabicPeriod" startAt="3"/>
              <a:defRPr/>
            </a:pPr>
            <a:r>
              <a:rPr lang="en-US" sz="4000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Franklin Gothic Book" panose="020B0503020102020204" pitchFamily="34" charset="0"/>
                <a:cs typeface="Tahoma" pitchFamily="34" charset="0"/>
              </a:rPr>
              <a:t>BARAK – to quietly, reverently adore the LORD.</a:t>
            </a:r>
          </a:p>
        </p:txBody>
      </p:sp>
      <p:sp>
        <p:nvSpPr>
          <p:cNvPr id="7" name="Parallelogram 6"/>
          <p:cNvSpPr/>
          <p:nvPr/>
        </p:nvSpPr>
        <p:spPr>
          <a:xfrm>
            <a:off x="-1756192" y="306732"/>
            <a:ext cx="14242342" cy="965155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1051" y="496923"/>
            <a:ext cx="61044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en-US" sz="3200" b="1" spc="600" dirty="0" smtClean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 HOW </a:t>
            </a:r>
            <a:r>
              <a:rPr lang="en-US" sz="3200" b="1" spc="600" dirty="0">
                <a:solidFill>
                  <a:srgbClr val="221F6B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DO WE PRAISE?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ACCA8EB-8476-44EF-973D-21234618E66C}"/>
              </a:ext>
            </a:extLst>
          </p:cNvPr>
          <p:cNvSpPr txBox="1">
            <a:spLocks/>
          </p:cNvSpPr>
          <p:nvPr/>
        </p:nvSpPr>
        <p:spPr bwMode="auto">
          <a:xfrm>
            <a:off x="1504950" y="3109804"/>
            <a:ext cx="9493344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000">
                <a:solidFill>
                  <a:schemeClr val="bg1"/>
                </a:solidFill>
                <a:latin typeface="Gadugi" panose="020B0502040204020203" pitchFamily="34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 panose="020B0503020102020204" pitchFamily="34" charset="0"/>
                <a:cs typeface="Arial" charset="0"/>
              </a:rPr>
              <a:t>But I, by your great mercy, will come into your house; in reverence will I bow down toward your holy temple.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2E00CC-37F9-478A-A4C6-CF593EF4383E}"/>
              </a:ext>
            </a:extLst>
          </p:cNvPr>
          <p:cNvSpPr txBox="1">
            <a:spLocks/>
          </p:cNvSpPr>
          <p:nvPr/>
        </p:nvSpPr>
        <p:spPr bwMode="auto">
          <a:xfrm>
            <a:off x="7874094" y="4750830"/>
            <a:ext cx="312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Gadugi" panose="020B0502040204020203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>
                <a:latin typeface="Franklin Gothic Book" panose="020B0503020102020204" pitchFamily="34" charset="0"/>
              </a:rPr>
              <a:t>Psalm 5:7</a:t>
            </a:r>
          </a:p>
        </p:txBody>
      </p:sp>
    </p:spTree>
    <p:extLst>
      <p:ext uri="{BB962C8B-B14F-4D97-AF65-F5344CB8AC3E}">
        <p14:creationId xmlns:p14="http://schemas.microsoft.com/office/powerpoint/2010/main" val="1800108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5" grpId="0" build="p"/>
      <p:bldP spid="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2927</TotalTime>
  <Words>987</Words>
  <Application>Microsoft Office PowerPoint</Application>
  <PresentationFormat>Widescreen</PresentationFormat>
  <Paragraphs>93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Arial</vt:lpstr>
      <vt:lpstr>Calibri</vt:lpstr>
      <vt:lpstr>Franklin Gothic Book</vt:lpstr>
      <vt:lpstr>Gadugi</vt:lpstr>
      <vt:lpstr>Gisha</vt:lpstr>
      <vt:lpstr>GulimChe</vt:lpstr>
      <vt:lpstr>Lucida Bright</vt:lpstr>
      <vt:lpstr>Tahoma</vt:lpstr>
      <vt:lpstr>Times New Roman</vt:lpstr>
      <vt:lpstr>Default Design</vt:lpstr>
      <vt:lpstr>PowerPoint Presentation</vt:lpstr>
      <vt:lpstr>Psalm 95:1-2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Psalm 150</vt:lpstr>
      <vt:lpstr>Psalm 150</vt:lpstr>
      <vt:lpstr>PowerPoint Presentation</vt:lpstr>
      <vt:lpstr>PowerPoint Presentation</vt:lpstr>
      <vt:lpstr>PowerPoint Presentation</vt:lpstr>
      <vt:lpstr>PowerPoint Presentation</vt:lpstr>
      <vt:lpstr>1 Chronicle 16:29</vt:lpstr>
      <vt:lpstr>Psalm 96:9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&lt;arabianhorse&gt;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Home</cp:lastModifiedBy>
  <cp:revision>183</cp:revision>
  <dcterms:created xsi:type="dcterms:W3CDTF">2007-03-17T08:30:58Z</dcterms:created>
  <dcterms:modified xsi:type="dcterms:W3CDTF">2018-01-29T14:04:28Z</dcterms:modified>
</cp:coreProperties>
</file>