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1" r:id="rId4"/>
    <p:sldId id="285" r:id="rId5"/>
    <p:sldId id="279" r:id="rId6"/>
    <p:sldId id="284" r:id="rId7"/>
    <p:sldId id="263" r:id="rId8"/>
    <p:sldId id="283" r:id="rId9"/>
    <p:sldId id="265" r:id="rId10"/>
    <p:sldId id="266" r:id="rId11"/>
    <p:sldId id="267" r:id="rId12"/>
    <p:sldId id="274" r:id="rId13"/>
    <p:sldId id="286" r:id="rId14"/>
    <p:sldId id="268" r:id="rId15"/>
    <p:sldId id="269" r:id="rId16"/>
    <p:sldId id="270" r:id="rId17"/>
    <p:sldId id="271" r:id="rId18"/>
    <p:sldId id="262" r:id="rId19"/>
    <p:sldId id="272" r:id="rId20"/>
    <p:sldId id="260" r:id="rId21"/>
    <p:sldId id="280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FF6FCF"/>
    <a:srgbClr val="FF0080"/>
    <a:srgbClr val="F2FDF7"/>
    <a:srgbClr val="800040"/>
    <a:srgbClr val="5D7E9D"/>
    <a:srgbClr val="8000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7" autoAdjust="0"/>
    <p:restoredTop sz="91706" autoAdjust="0"/>
  </p:normalViewPr>
  <p:slideViewPr>
    <p:cSldViewPr snapToObjects="1">
      <p:cViewPr varScale="1">
        <p:scale>
          <a:sx n="108" d="100"/>
          <a:sy n="108" d="100"/>
        </p:scale>
        <p:origin x="232" y="688"/>
      </p:cViewPr>
      <p:guideLst>
        <p:guide orient="horz" pos="768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F71798-8174-43E2-8DA7-9DD3247F10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DCE4DC-6C89-4A6E-AD7C-7AB9349194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A5854C2-CD33-4846-9752-44B9567CB0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865E4CC-4596-4129-AFAD-6DF1640D9C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524F3C9-175B-42C7-8C95-9E1FBA727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99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CD63A9-9763-42C4-8965-446DF4DE4C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63C0ED-D238-47CB-911B-3B429C74F9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6A387CD-E5EA-4522-93AB-F55B145489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BDBB8ED-A0EA-4A81-89D8-AB49D16D76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792A294-65BC-489E-B249-A0470362E1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2A41D6F-8406-4511-9170-5EAEC07C6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15F1E65-DF66-44D6-8C41-2320759B1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9C01CCD-B5D8-486B-92AA-1094E2A34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2814B5-CA93-4A59-9AC8-609376C90BE2}" type="slidenum">
              <a:rPr lang="en-US" altLang="en-US" b="0"/>
              <a:pPr eaLnBrk="1" hangingPunct="1"/>
              <a:t>1</a:t>
            </a:fld>
            <a:endParaRPr lang="en-US" altLang="en-US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E425ED2-41E6-40B8-9837-C6626DFC0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1D377F1-50EE-4D41-9AFA-33B96701F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5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9CEA6F0-435F-4A47-B911-BED15D188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FF6B40-DEDA-4A8A-AEA3-61942193BD8C}" type="slidenum">
              <a:rPr lang="en-US" altLang="en-US" b="0"/>
              <a:pPr eaLnBrk="1" hangingPunct="1"/>
              <a:t>2</a:t>
            </a:fld>
            <a:endParaRPr lang="en-US" altLang="en-US" b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2ADC404-9912-46EF-B3B3-0E90BF531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FAFCEB6-B556-4044-9E10-4C8B662F0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Walang bahid ng karumihan</a:t>
            </a:r>
          </a:p>
        </p:txBody>
      </p:sp>
    </p:spTree>
    <p:extLst>
      <p:ext uri="{BB962C8B-B14F-4D97-AF65-F5344CB8AC3E}">
        <p14:creationId xmlns:p14="http://schemas.microsoft.com/office/powerpoint/2010/main" val="21210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DA6F6C3-2B2E-4D2D-8CD7-6D5609D66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28C0E3-A288-4F2D-9B97-14C33B4FAFB3}" type="slidenum">
              <a:rPr lang="en-US" altLang="en-US" b="0"/>
              <a:pPr eaLnBrk="1" hangingPunct="1"/>
              <a:t>3</a:t>
            </a:fld>
            <a:endParaRPr lang="en-US" altLang="en-US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D62FFCC-15F8-4E22-BEC8-DF1E5523D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8B7F254-9361-4B4E-8559-DD9120E1C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Walang bahid ng karumihan</a:t>
            </a:r>
          </a:p>
        </p:txBody>
      </p:sp>
    </p:spTree>
    <p:extLst>
      <p:ext uri="{BB962C8B-B14F-4D97-AF65-F5344CB8AC3E}">
        <p14:creationId xmlns:p14="http://schemas.microsoft.com/office/powerpoint/2010/main" val="172228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19D5E54-A176-4EDC-8EB0-27F99B573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436A6-9492-4C70-BF3F-75F5828F4345}" type="slidenum">
              <a:rPr lang="en-US" altLang="en-US" b="0"/>
              <a:pPr eaLnBrk="1" hangingPunct="1"/>
              <a:t>4</a:t>
            </a:fld>
            <a:endParaRPr lang="en-US" altLang="en-US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C1F7179-9E0C-4E54-93E5-2B5D3F49C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9C54C8D-A33B-4EF2-A450-AC9D3571D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Walang bahid ng karumihan</a:t>
            </a:r>
          </a:p>
        </p:txBody>
      </p:sp>
    </p:spTree>
    <p:extLst>
      <p:ext uri="{BB962C8B-B14F-4D97-AF65-F5344CB8AC3E}">
        <p14:creationId xmlns:p14="http://schemas.microsoft.com/office/powerpoint/2010/main" val="257170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E65-DF66-44D6-8C41-2320759B1D3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5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1E65-DF66-44D6-8C41-2320759B1D3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42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CCCA4A9-8D5D-4B11-AAF2-84C0325B2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7F771-D31B-4253-B98C-FF36B66284BE}" type="slidenum">
              <a:rPr lang="en-US" altLang="en-US" b="0"/>
              <a:pPr eaLnBrk="1" hangingPunct="1"/>
              <a:t>20</a:t>
            </a:fld>
            <a:endParaRPr lang="en-US" altLang="en-US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354E19B-1826-4C46-B68F-64C7F1B83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89C9C4D-65A7-43E6-B3F4-9B3B1FB8B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06EB-0062-4DC1-897C-C118AFBBA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CCB48-578C-45E1-9AE5-E922544AA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554-5F53-4736-A0DF-9A4609F5F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28AE3-6BA8-4E33-9F86-659C672B3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3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F3B2C-5C17-44FC-BFD7-479861DE7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3056BC-ED52-434A-83A3-70B15933D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69C83-67FA-420A-81B3-F11121549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CD73F-64A0-4E49-912C-BA502109C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14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26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8A82D-6E13-487A-974C-0B4847221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0FC06-B3A4-4D20-A258-7CD741D89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1B7CD-4054-4FA4-8D5A-B889CBFFD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819D3-4E3A-4006-B1FB-E229E1ECB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6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3700463"/>
          </a:xfrm>
        </p:spPr>
        <p:txBody>
          <a:bodyPr/>
          <a:lstStyle/>
          <a:p>
            <a:pPr lvl="0"/>
            <a:endParaRPr lang="en-PH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AA92F-A4E9-49E8-B6B5-459B68192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C2C43-A410-4344-A8DA-E82538BEF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4C8280-CBE6-4F84-9686-9509F79FD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A6D8B-7C6F-434E-98DD-3B85659D8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4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0FC8F-89E9-44B0-B69D-168CA4BA9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CE7C4-01EA-4DF7-A60C-ABDE30C06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9CBA4-D450-4FA3-9350-29D585AA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177FB-2013-4589-BB4A-EB49F93CE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24E28-8F58-4FC0-80A8-B03C98057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03262-A3F4-4D23-A37A-832951D4B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D77D8A-C965-46F3-BAC6-F8CE98BF0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105F8-962D-47DD-A23D-8908FECCE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4C9C4C-B233-4D96-A858-1FD3571C0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255B0D-BE46-4FB2-AFEC-F73061B11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FE394-F230-4DC5-826C-3769F5DFB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63BA9-7E0B-40CB-8641-D09C5D87A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6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AA729-E083-4F98-82F7-E66862440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91B00-7713-4E40-B96C-574EF18A8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31435-22A9-4011-B18C-715F869EA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28143-4D2C-451E-A495-78C9C0718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4526D7-29B3-449C-BBFF-E12EFFC1B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417878-A30D-4B64-BA7A-AF983C624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E6500-3907-48BD-94F5-CA38E89A8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E9047-6825-4229-9EEF-7C59D9F69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6EEDFE-8A10-4179-9723-3EA07C63E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C33767-12D2-487E-B661-686040E62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DEE26D-786F-48C8-BAB3-806381B8C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C223D-2D0C-4145-8518-CDD72D19A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91CC9-6D94-46F6-9B7A-E6F5CB8D1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5CF6D0-7BB6-4FC0-A19A-88F46C3C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608D16-748B-401E-85D3-AEDC0CCEE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DAA8-D4BE-4FFB-9C4B-442CBE070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3A651-1CE4-479A-84F2-DCE2D20B6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0DEAE-5865-4D4C-9B65-74B693343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92E1B-A03A-4348-93D5-F6D86B8AE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06B25-F534-4DE4-BC12-89C2B8B02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9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7C63F-D99C-4B15-9BF6-C9C765028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DE850-F4A2-48D4-99F0-F5C0B49A7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1DE6B-67DA-4CC6-975C-048023AD7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6E7FF-1A28-4520-8637-D79BC8349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338AE-D050-4ED7-808C-145B13D25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438F1C-2405-447A-BAD2-27B202F55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044B746-13C7-4045-971C-3BD77237B0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BF74E-76F5-42EF-AA8D-A44C3E36B9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0F2653-053F-448F-9A67-715521F8FF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8DA8274-38F6-4C94-B197-57436D926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-1303338"/>
            <a:ext cx="12192000" cy="81280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0" y="-914400"/>
            <a:ext cx="8153400" cy="7772400"/>
          </a:xfrm>
          <a:prstGeom prst="rtTriangle">
            <a:avLst/>
          </a:prstGeom>
          <a:solidFill>
            <a:srgbClr val="222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85800" y="-762000"/>
            <a:ext cx="8153400" cy="7772400"/>
          </a:xfrm>
          <a:prstGeom prst="rtTriangle">
            <a:avLst/>
          </a:prstGeom>
          <a:solidFill>
            <a:srgbClr val="222F1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940" y="3561909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6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LESSON 8: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107597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PURE IN </a:t>
            </a:r>
          </a:p>
          <a:p>
            <a:r>
              <a:rPr lang="en-US" sz="6000" spc="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HEART</a:t>
            </a:r>
            <a:endParaRPr lang="en-US" sz="6000" b="1" spc="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36A071C6-B966-4C1B-91A1-447D44E8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176446"/>
            <a:ext cx="4878388" cy="3078163"/>
          </a:xfrm>
        </p:spPr>
        <p:txBody>
          <a:bodyPr/>
          <a:lstStyle/>
          <a:p>
            <a:pPr marL="457200" lvl="1" indent="-457200"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Blood is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PUMPED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from one end of the body to the other.</a:t>
            </a:r>
          </a:p>
        </p:txBody>
      </p:sp>
      <p:sp>
        <p:nvSpPr>
          <p:cNvPr id="8198" name="Content Placeholder 5">
            <a:extLst>
              <a:ext uri="{FF2B5EF4-FFF2-40B4-BE49-F238E27FC236}">
                <a16:creationId xmlns:a16="http://schemas.microsoft.com/office/drawing/2014/main" id="{B86E87B8-43F9-4DA6-9949-D53C342C2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7" y="3176446"/>
            <a:ext cx="5032374" cy="39512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CIRCULATES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the life of the Holy Spirit throughout the Body of Christ.</a:t>
            </a: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F2363-B755-47C2-8FE9-62FB96CCB5A8}"/>
              </a:ext>
            </a:extLst>
          </p:cNvPr>
          <p:cNvSpPr txBox="1"/>
          <p:nvPr/>
        </p:nvSpPr>
        <p:spPr>
          <a:xfrm>
            <a:off x="3810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If functioning properly: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0A5B34-AEAD-4A1E-997A-A13212CA6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F09A1A5-CF0B-46EC-827A-84D055174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239AD-3BDB-43BE-90A7-468F8799B59B}"/>
              </a:ext>
            </a:extLst>
          </p:cNvPr>
          <p:cNvSpPr txBox="1"/>
          <p:nvPr/>
        </p:nvSpPr>
        <p:spPr>
          <a:xfrm>
            <a:off x="381000" y="449759"/>
            <a:ext cx="716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AF39D7F8-4DC4-49E8-9C3A-37E2A5EE6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2895600"/>
            <a:ext cx="4344988" cy="3078163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HIGH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-Fat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diet</a:t>
            </a:r>
          </a:p>
        </p:txBody>
      </p:sp>
      <p:sp>
        <p:nvSpPr>
          <p:cNvPr id="9222" name="Content Placeholder 5">
            <a:extLst>
              <a:ext uri="{FF2B5EF4-FFF2-40B4-BE49-F238E27FC236}">
                <a16:creationId xmlns:a16="http://schemas.microsoft.com/office/drawing/2014/main" id="{C4D1C85D-82AE-4792-8669-40B9F207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2895600"/>
            <a:ext cx="4194175" cy="39512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Taking in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RICH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truths without practicing them</a:t>
            </a: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C7CB8-79AD-48BF-8A94-F79FF453BDCB}"/>
              </a:ext>
            </a:extLst>
          </p:cNvPr>
          <p:cNvSpPr txBox="1"/>
          <p:nvPr/>
        </p:nvSpPr>
        <p:spPr>
          <a:xfrm>
            <a:off x="3048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On caring: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D97925-A0A2-49E1-B046-9FDB907F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F01748-87A8-44CA-A2CE-AC20BB93F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0CCDC-B161-48B0-B473-17AB4337A971}"/>
              </a:ext>
            </a:extLst>
          </p:cNvPr>
          <p:cNvSpPr txBox="1"/>
          <p:nvPr/>
        </p:nvSpPr>
        <p:spPr>
          <a:xfrm>
            <a:off x="381000" y="449759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9ADBEC66-C35D-40E9-9784-18B4787EF6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284803"/>
            <a:ext cx="7467600" cy="56102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A03EF-AC20-4385-B3F2-CC222090B281}"/>
              </a:ext>
            </a:extLst>
          </p:cNvPr>
          <p:cNvSpPr txBox="1"/>
          <p:nvPr/>
        </p:nvSpPr>
        <p:spPr>
          <a:xfrm>
            <a:off x="390896" y="449759"/>
            <a:ext cx="5981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THE PHYSICAL HEART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>
            <a:extLst>
              <a:ext uri="{FF2B5EF4-FFF2-40B4-BE49-F238E27FC236}">
                <a16:creationId xmlns:a16="http://schemas.microsoft.com/office/drawing/2014/main" id="{383F5561-D264-4E23-B56E-0BFB5078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PH" altLang="en-US"/>
          </a:p>
        </p:txBody>
      </p:sp>
      <p:sp>
        <p:nvSpPr>
          <p:cNvPr id="13315" name="Text Placeholder 4">
            <a:extLst>
              <a:ext uri="{FF2B5EF4-FFF2-40B4-BE49-F238E27FC236}">
                <a16:creationId xmlns:a16="http://schemas.microsoft.com/office/drawing/2014/main" id="{EE5C25FC-2979-41DF-97F5-89DC9DB3F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PH" altLang="en-US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B4260E9-D4FF-45E8-89F3-B2036DF4928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903" y="1447800"/>
            <a:ext cx="6167097" cy="5410200"/>
          </a:xfrm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86708FDD-9B23-499B-8C8E-649FDF09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737"/>
            <a:ext cx="615001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A03EF-AC20-4385-B3F2-CC222090B281}"/>
              </a:ext>
            </a:extLst>
          </p:cNvPr>
          <p:cNvSpPr txBox="1"/>
          <p:nvPr/>
        </p:nvSpPr>
        <p:spPr>
          <a:xfrm>
            <a:off x="342900" y="449759"/>
            <a:ext cx="6057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THE PHYSICAL HEART</a:t>
            </a:r>
          </a:p>
        </p:txBody>
      </p:sp>
    </p:spTree>
    <p:extLst>
      <p:ext uri="{BB962C8B-B14F-4D97-AF65-F5344CB8AC3E}">
        <p14:creationId xmlns:p14="http://schemas.microsoft.com/office/powerpoint/2010/main" val="3878241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1C26DE48-1B41-462B-9FCB-4BC3C5637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3048001"/>
            <a:ext cx="4040188" cy="3078163"/>
          </a:xfrm>
        </p:spPr>
        <p:txBody>
          <a:bodyPr/>
          <a:lstStyle/>
          <a:p>
            <a:pPr marL="0" lvl="1" indent="0" algn="ctr" eaLnBrk="1" hangingPunct="1">
              <a:buFontTx/>
              <a:buNone/>
              <a:defRPr/>
            </a:pPr>
            <a:r>
              <a:rPr lang="en-PH" sz="36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ALCOHOLIC</a:t>
            </a: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beverages</a:t>
            </a:r>
          </a:p>
        </p:txBody>
      </p:sp>
      <p:sp>
        <p:nvSpPr>
          <p:cNvPr id="11270" name="Content Placeholder 5">
            <a:extLst>
              <a:ext uri="{FF2B5EF4-FFF2-40B4-BE49-F238E27FC236}">
                <a16:creationId xmlns:a16="http://schemas.microsoft.com/office/drawing/2014/main" id="{73D7B686-534F-4F5D-AB3C-54C91F541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797" y="2906712"/>
            <a:ext cx="4956174" cy="3951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Dabbling with the wine of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PLEASURES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and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CARES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of the word</a:t>
            </a: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07735-81E3-44E5-B8C6-92E56A260A74}"/>
              </a:ext>
            </a:extLst>
          </p:cNvPr>
          <p:cNvSpPr txBox="1"/>
          <p:nvPr/>
        </p:nvSpPr>
        <p:spPr>
          <a:xfrm>
            <a:off x="3810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On caring: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32966E-22BB-445A-A464-E1861BF5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9142F29-B9E3-4BAA-A7AA-076CB48CB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F7896-B1A6-5549-B663-8E51682A19F6}"/>
              </a:ext>
            </a:extLst>
          </p:cNvPr>
          <p:cNvSpPr txBox="1"/>
          <p:nvPr/>
        </p:nvSpPr>
        <p:spPr>
          <a:xfrm>
            <a:off x="381000" y="449759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112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BB017B73-7FCD-4EB2-807F-290B11AB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3048001"/>
            <a:ext cx="4040188" cy="3078163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LESS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exercise</a:t>
            </a:r>
            <a:endParaRPr lang="en-PH" sz="3700" u="sng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2294" name="Content Placeholder 5">
            <a:extLst>
              <a:ext uri="{FF2B5EF4-FFF2-40B4-BE49-F238E27FC236}">
                <a16:creationId xmlns:a16="http://schemas.microsoft.com/office/drawing/2014/main" id="{BD3EE93F-741B-4234-8FEE-B3F7101EC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8232" y="3002190"/>
            <a:ext cx="4879974" cy="39512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PH" sz="370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Does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not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COMPLETELY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perform the will of God</a:t>
            </a: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7CE84-C11E-45E9-9B50-0D39BAEFA325}"/>
              </a:ext>
            </a:extLst>
          </p:cNvPr>
          <p:cNvSpPr txBox="1"/>
          <p:nvPr/>
        </p:nvSpPr>
        <p:spPr>
          <a:xfrm>
            <a:off x="-762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On caring: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6D551E-D575-4EA2-A33A-A45611797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D9F27-1758-E743-9653-88DB1124433D}"/>
              </a:ext>
            </a:extLst>
          </p:cNvPr>
          <p:cNvSpPr txBox="1"/>
          <p:nvPr/>
        </p:nvSpPr>
        <p:spPr>
          <a:xfrm>
            <a:off x="381000" y="449759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37E1F5-FFAB-A14C-8E1A-CDFC7239C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B2BD46B1-F7B9-49A5-9DE1-7B720EFC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3048001"/>
            <a:ext cx="4040188" cy="3078163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More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TENSION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and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STRESS</a:t>
            </a:r>
            <a:endParaRPr lang="en-PH" sz="3700" u="sng" dirty="0">
              <a:solidFill>
                <a:srgbClr val="FFFF00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3318" name="Content Placeholder 5">
            <a:extLst>
              <a:ext uri="{FF2B5EF4-FFF2-40B4-BE49-F238E27FC236}">
                <a16:creationId xmlns:a16="http://schemas.microsoft.com/office/drawing/2014/main" id="{092BFA80-4CA6-4F45-91CA-A1320BCEE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797" y="2925764"/>
            <a:ext cx="4956174" cy="395128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High-adrenalin lifestyle but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NOT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ENTRUSTING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all cares to the Lord</a:t>
            </a: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6D117-00FD-436D-B7F8-6795D46F8181}"/>
              </a:ext>
            </a:extLst>
          </p:cNvPr>
          <p:cNvSpPr txBox="1"/>
          <p:nvPr/>
        </p:nvSpPr>
        <p:spPr>
          <a:xfrm>
            <a:off x="3810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On caring: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256299-FA37-4BB1-BAFA-00E0F993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2919CB-94D7-4568-9658-AC5A04EC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59023-92BE-1346-AA6E-2DC7E631F22F}"/>
              </a:ext>
            </a:extLst>
          </p:cNvPr>
          <p:cNvSpPr txBox="1"/>
          <p:nvPr/>
        </p:nvSpPr>
        <p:spPr>
          <a:xfrm>
            <a:off x="381000" y="449759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2C1D5D3E-BEEA-4F6B-B12C-DD8276A44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048000"/>
            <a:ext cx="4040188" cy="3078163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INHERITED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heart defects</a:t>
            </a:r>
            <a:endParaRPr lang="en-PH" sz="3700" u="sng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4342" name="Content Placeholder 5">
            <a:extLst>
              <a:ext uri="{FF2B5EF4-FFF2-40B4-BE49-F238E27FC236}">
                <a16:creationId xmlns:a16="http://schemas.microsoft.com/office/drawing/2014/main" id="{4A525EB4-F2B5-4A10-B556-E9A0ECC87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5226" y="3048000"/>
            <a:ext cx="5620807" cy="39512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Have not fully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REPENTED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at the time of spiritual rebirth</a:t>
            </a: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B313F-F8F8-454C-9C31-B3351EE05877}"/>
              </a:ext>
            </a:extLst>
          </p:cNvPr>
          <p:cNvSpPr txBox="1"/>
          <p:nvPr/>
        </p:nvSpPr>
        <p:spPr>
          <a:xfrm>
            <a:off x="381000" y="2174876"/>
            <a:ext cx="67056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37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On caring:</a:t>
            </a:r>
            <a:endParaRPr lang="en-PH" sz="3700" b="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615413-1303-4B76-BA5E-44B52EA4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83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BC0F1-631C-444A-B15B-B61D4EE6DB71}"/>
              </a:ext>
            </a:extLst>
          </p:cNvPr>
          <p:cNvSpPr txBox="1"/>
          <p:nvPr/>
        </p:nvSpPr>
        <p:spPr>
          <a:xfrm>
            <a:off x="381000" y="449759"/>
            <a:ext cx="716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72A9E4-FDFA-6840-BAA4-A17B26703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1003082F-6244-429E-8652-A69DD380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10515600" cy="4953000"/>
          </a:xfrm>
        </p:spPr>
        <p:txBody>
          <a:bodyPr/>
          <a:lstStyle/>
          <a:p>
            <a:pPr marL="457200" indent="-457200" eaLnBrk="1" hangingPunct="1"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SHIELD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yourself from the external influences  	of the world (Hebrew 11:25)</a:t>
            </a:r>
          </a:p>
          <a:p>
            <a:pPr marL="457200" indent="-457200" eaLnBrk="1" hangingPunct="1"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TREAT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sin as your enemy (Rom. 12:9)</a:t>
            </a:r>
          </a:p>
          <a:p>
            <a:pPr marL="457200" indent="-457200" eaLnBrk="1" hangingPunct="1"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R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u="sng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Run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from the lust of the flesh (2 Tim. 2:22a)</a:t>
            </a:r>
          </a:p>
          <a:p>
            <a:pPr marL="457200" indent="-457200" eaLnBrk="1" hangingPunct="1"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I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IMAGINE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the consequences of your sin from those you love (Ex. 34:7b)</a:t>
            </a:r>
          </a:p>
          <a:p>
            <a:pPr marL="457200" indent="-457200" eaLnBrk="1" hangingPunct="1"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PURSUE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righteousness, faith, love and peace </a:t>
            </a:r>
            <a:b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</a:b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(2 Tim. 2:22b)</a:t>
            </a:r>
            <a:r>
              <a:rPr lang="en-PH" sz="3700" u="sng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 </a:t>
            </a:r>
            <a:endParaRPr lang="en-PH" sz="370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33207-5F29-4253-BE1D-AE94C9EB9B3C}"/>
              </a:ext>
            </a:extLst>
          </p:cNvPr>
          <p:cNvSpPr txBox="1"/>
          <p:nvPr/>
        </p:nvSpPr>
        <p:spPr>
          <a:xfrm>
            <a:off x="381000" y="449759"/>
            <a:ext cx="9067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HOW TO CONQUER IMPURITY?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24FC3C-E8C1-4BA2-996A-FE197343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10134600" cy="495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PH" sz="3700" b="1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A</a:t>
            </a:r>
            <a:r>
              <a:rPr lang="en-PH" sz="3700" b="1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b="1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ASK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for forgiveness (1 John 1:9)</a:t>
            </a:r>
          </a:p>
          <a:p>
            <a:pPr marL="0" indent="0" eaLnBrk="1" hangingPunct="1">
              <a:buNone/>
              <a:defRPr/>
            </a:pPr>
            <a:endParaRPr lang="en-PH" sz="3700" dirty="0">
              <a:solidFill>
                <a:srgbClr val="191919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PH" sz="3700" b="1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1 </a:t>
            </a:r>
            <a:r>
              <a:rPr lang="en-PH" sz="3700" b="1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180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sym typeface="Symbol"/>
              </a:rPr>
              <a:t> Turn (2 Tim. 2:19)</a:t>
            </a:r>
          </a:p>
          <a:p>
            <a:pPr marL="0" indent="0" eaLnBrk="1" hangingPunct="1">
              <a:buNone/>
              <a:defRPr/>
            </a:pPr>
            <a:endParaRPr lang="en-PH" sz="3700" b="1" dirty="0">
              <a:solidFill>
                <a:srgbClr val="191919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PH" sz="3700" b="1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D</a:t>
            </a:r>
            <a:r>
              <a:rPr lang="en-PH" sz="3700" b="1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b="1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–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DECIDE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to let the Holy Spirit control you </a:t>
            </a:r>
          </a:p>
          <a:p>
            <a:pPr marL="0" indent="0" eaLnBrk="1" hangingPunct="1"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      (Gal. 5:16)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4DE7F-9DEE-4B74-8176-3AC85D27983E}"/>
              </a:ext>
            </a:extLst>
          </p:cNvPr>
          <p:cNvSpPr txBox="1"/>
          <p:nvPr/>
        </p:nvSpPr>
        <p:spPr>
          <a:xfrm>
            <a:off x="381000" y="449759"/>
            <a:ext cx="868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HOW TO HAVE A NEW START?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934B35-E4B2-47FC-992C-B99E7331356E}"/>
              </a:ext>
            </a:extLst>
          </p:cNvPr>
          <p:cNvSpPr txBox="1"/>
          <p:nvPr/>
        </p:nvSpPr>
        <p:spPr>
          <a:xfrm>
            <a:off x="990600" y="1219201"/>
            <a:ext cx="10134600" cy="132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ct val="50000"/>
              </a:spcBef>
              <a:defRPr/>
            </a:pPr>
            <a:r>
              <a:rPr lang="en-US" sz="3700" b="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“Blessed are the pure in heart, for they will see God.”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25BDA-0D9E-44FB-B8E7-0CB89FD63D7E}"/>
              </a:ext>
            </a:extLst>
          </p:cNvPr>
          <p:cNvSpPr txBox="1"/>
          <p:nvPr/>
        </p:nvSpPr>
        <p:spPr>
          <a:xfrm>
            <a:off x="990600" y="3505200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Greek: “</a:t>
            </a:r>
            <a:r>
              <a:rPr lang="en-US" sz="3600" b="0" i="1" dirty="0" err="1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Katharos</a:t>
            </a:r>
            <a:r>
              <a:rPr lang="en-US" sz="3600" b="0" i="1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”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D9358-525A-4B2E-ABFE-144B91C97EE7}"/>
              </a:ext>
            </a:extLst>
          </p:cNvPr>
          <p:cNvSpPr/>
          <p:nvPr/>
        </p:nvSpPr>
        <p:spPr>
          <a:xfrm>
            <a:off x="999506" y="4214933"/>
            <a:ext cx="738249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pure, unpolluted, complete desire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4D4A1-3BC7-4CED-BEC9-1887D1ECDC57}"/>
              </a:ext>
            </a:extLst>
          </p:cNvPr>
          <p:cNvSpPr txBox="1"/>
          <p:nvPr/>
        </p:nvSpPr>
        <p:spPr>
          <a:xfrm>
            <a:off x="8382000" y="2541551"/>
            <a:ext cx="2819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Matthew 6:8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0DE77E-89A0-4435-B68A-B3A59BC3F6DB}"/>
              </a:ext>
            </a:extLst>
          </p:cNvPr>
          <p:cNvSpPr txBox="1"/>
          <p:nvPr/>
        </p:nvSpPr>
        <p:spPr>
          <a:xfrm>
            <a:off x="1143000" y="1544638"/>
            <a:ext cx="10058400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defRPr/>
            </a:pPr>
            <a:r>
              <a:rPr lang="en-PH" sz="3700" b="0" baseline="300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10</a:t>
            </a: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 Create in me a pure heart, O God, and renew a steadfast spirit within me. </a:t>
            </a:r>
            <a:r>
              <a:rPr lang="en-PH" sz="3700" b="0" baseline="300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11</a:t>
            </a: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 Do not cast me from your presence or take your Holy Spirit from me. </a:t>
            </a:r>
            <a:b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</a:br>
            <a:r>
              <a:rPr lang="en-PH" sz="3700" b="0" baseline="300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12</a:t>
            </a: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 Restore to me the joy of your salvation and grant me a willing spirit, to sustain me.</a:t>
            </a:r>
          </a:p>
          <a:p>
            <a:pPr>
              <a:lnSpc>
                <a:spcPts val="5000"/>
              </a:lnSpc>
              <a:defRPr/>
            </a:pPr>
            <a:r>
              <a:rPr lang="en-PH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						</a:t>
            </a:r>
          </a:p>
          <a:p>
            <a:pPr>
              <a:lnSpc>
                <a:spcPts val="5000"/>
              </a:lnSpc>
              <a:defRPr/>
            </a:pPr>
            <a:endParaRPr lang="en-PH" i="1" dirty="0">
              <a:solidFill>
                <a:srgbClr val="C00000"/>
              </a:solidFill>
              <a:latin typeface="Franklin Gothic Book" panose="020B050302010202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D1909-8844-4D8F-9EA5-DC36AD947FD4}"/>
              </a:ext>
            </a:extLst>
          </p:cNvPr>
          <p:cNvSpPr txBox="1"/>
          <p:nvPr/>
        </p:nvSpPr>
        <p:spPr>
          <a:xfrm>
            <a:off x="381000" y="449759"/>
            <a:ext cx="7391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CONCLUSION: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F1B07-67CB-2844-AB2B-215F7C6E29B0}"/>
              </a:ext>
            </a:extLst>
          </p:cNvPr>
          <p:cNvSpPr txBox="1"/>
          <p:nvPr/>
        </p:nvSpPr>
        <p:spPr>
          <a:xfrm>
            <a:off x="990600" y="5109729"/>
            <a:ext cx="10058400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n-PH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cs"/>
              </a:rPr>
              <a:t>							 Psalm 51:10-12 </a:t>
            </a:r>
          </a:p>
          <a:p>
            <a:pPr>
              <a:lnSpc>
                <a:spcPts val="5000"/>
              </a:lnSpc>
              <a:defRPr/>
            </a:pPr>
            <a:endParaRPr lang="en-PH" i="1" dirty="0">
              <a:solidFill>
                <a:srgbClr val="C00000"/>
              </a:solidFill>
              <a:latin typeface="Franklin Gothic Book" panose="020B0503020102020204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8FB41EB-B91A-43E9-8FC1-3D8F5104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09759"/>
            <a:ext cx="10134600" cy="1676400"/>
          </a:xfrm>
        </p:spPr>
        <p:txBody>
          <a:bodyPr/>
          <a:lstStyle/>
          <a:p>
            <a:pPr>
              <a:lnSpc>
                <a:spcPts val="5000"/>
              </a:lnSpc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Bring a White Business Envelope</a:t>
            </a:r>
          </a:p>
          <a:p>
            <a:pPr>
              <a:lnSpc>
                <a:spcPts val="5000"/>
              </a:lnSpc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Enclose about 40 pcs. of paper cut from a short bond paper</a:t>
            </a:r>
          </a:p>
          <a:p>
            <a:pPr>
              <a:lnSpc>
                <a:spcPts val="5000"/>
              </a:lnSpc>
              <a:buNone/>
              <a:defRPr/>
            </a:pPr>
            <a:r>
              <a:rPr lang="en-PH" sz="36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AFCCD4-EBB7-44CC-AD1C-5C54A04D3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48905"/>
              </p:ext>
            </p:extLst>
          </p:nvPr>
        </p:nvGraphicFramePr>
        <p:xfrm>
          <a:off x="1714500" y="3431183"/>
          <a:ext cx="8763000" cy="327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80"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800" dirty="0"/>
                    </a:p>
                  </a:txBody>
                  <a:tcPr>
                    <a:lnL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AB9A75-58DE-4249-9A4D-DEC31D727717}"/>
              </a:ext>
            </a:extLst>
          </p:cNvPr>
          <p:cNvSpPr txBox="1"/>
          <p:nvPr/>
        </p:nvSpPr>
        <p:spPr>
          <a:xfrm>
            <a:off x="1828800" y="381001"/>
            <a:ext cx="7391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Assignment: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6EA7D43-69FC-42B8-8AE3-4942B8044223}"/>
              </a:ext>
            </a:extLst>
          </p:cNvPr>
          <p:cNvSpPr txBox="1"/>
          <p:nvPr/>
        </p:nvSpPr>
        <p:spPr>
          <a:xfrm>
            <a:off x="990600" y="1219201"/>
            <a:ext cx="10058400" cy="132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ct val="50000"/>
              </a:spcBef>
              <a:defRPr/>
            </a:pPr>
            <a:r>
              <a:rPr lang="en-US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“Blessed are the pure in heart, for they will see God.”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E32F6-41DC-46DE-BF51-EFDA5B132BB5}"/>
              </a:ext>
            </a:extLst>
          </p:cNvPr>
          <p:cNvSpPr txBox="1"/>
          <p:nvPr/>
        </p:nvSpPr>
        <p:spPr>
          <a:xfrm>
            <a:off x="598251" y="2981214"/>
            <a:ext cx="3716336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Greek:“</a:t>
            </a:r>
            <a:r>
              <a:rPr lang="en-US" sz="3700" b="0" i="1" dirty="0" err="1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Kardia</a:t>
            </a:r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”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D1121F7-B933-4468-AB9F-D913E79EE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6546" y="3576205"/>
            <a:ext cx="10537253" cy="129342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GB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refers to the </a:t>
            </a:r>
            <a:r>
              <a:rPr lang="en-GB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CHIEF</a:t>
            </a:r>
            <a:r>
              <a:rPr lang="en-GB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GB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ORGAN</a:t>
            </a:r>
            <a:r>
              <a:rPr lang="en-GB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of physical life</a:t>
            </a:r>
            <a:endParaRPr lang="en-PH" sz="3700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	(</a:t>
            </a:r>
            <a:r>
              <a:rPr lang="en-PH" sz="3700" dirty="0" err="1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Leveticus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17:11)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9AD1F-6497-47FD-A8EE-BDB19B89512C}"/>
              </a:ext>
            </a:extLst>
          </p:cNvPr>
          <p:cNvSpPr/>
          <p:nvPr/>
        </p:nvSpPr>
        <p:spPr>
          <a:xfrm>
            <a:off x="816546" y="4869625"/>
            <a:ext cx="1053725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stands for man’s entire </a:t>
            </a:r>
            <a:r>
              <a:rPr lang="en-GB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MENTAL</a:t>
            </a: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 and </a:t>
            </a:r>
            <a:r>
              <a:rPr lang="en-GB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MORAL</a:t>
            </a: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 activity, both the </a:t>
            </a:r>
            <a:r>
              <a:rPr lang="en-GB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RATIONAL</a:t>
            </a: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 and the </a:t>
            </a:r>
            <a:r>
              <a:rPr lang="en-GB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EMOTIONAL</a:t>
            </a:r>
            <a:r>
              <a:rPr lang="en-GB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 elements.</a:t>
            </a:r>
            <a:endParaRPr lang="en-GB" sz="3700" b="0" u="sng" dirty="0">
              <a:solidFill>
                <a:schemeClr val="bg1"/>
              </a:solidFill>
              <a:latin typeface="Franklin Gothic Book" panose="020B0503020102020204" pitchFamily="34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2284A-4814-4E0B-B21B-EE648F5B0244}"/>
              </a:ext>
            </a:extLst>
          </p:cNvPr>
          <p:cNvSpPr txBox="1"/>
          <p:nvPr/>
        </p:nvSpPr>
        <p:spPr>
          <a:xfrm>
            <a:off x="8382000" y="2514600"/>
            <a:ext cx="2743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Matthew 6:8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BCE824-1CF6-4B25-B7BB-426BD21EB374}"/>
              </a:ext>
            </a:extLst>
          </p:cNvPr>
          <p:cNvSpPr/>
          <p:nvPr/>
        </p:nvSpPr>
        <p:spPr>
          <a:xfrm>
            <a:off x="1143000" y="2244060"/>
            <a:ext cx="10058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The hidden springs of the personal life. “Above all else, guard your heart,  for it is the wellspring of life.”  </a:t>
            </a:r>
          </a:p>
          <a:p>
            <a:pPr>
              <a:defRPr/>
            </a:pPr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						      Proverbs 4:23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815BB-3844-48D5-9830-074BFE3DBED7}"/>
              </a:ext>
            </a:extLst>
          </p:cNvPr>
          <p:cNvSpPr txBox="1"/>
          <p:nvPr/>
        </p:nvSpPr>
        <p:spPr>
          <a:xfrm>
            <a:off x="381000" y="709880"/>
            <a:ext cx="10744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THE HIDDEN SPRINGS OF THE PERSONAL LIFE</a:t>
            </a:r>
            <a:endParaRPr lang="en-US" sz="3700" dirty="0">
              <a:solidFill>
                <a:srgbClr val="FFFF00"/>
              </a:solidFill>
              <a:latin typeface="Franklin Gothic Book" panose="020B05030201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5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93CB8-808C-4683-B6FF-6E002E26C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05100" y="5443538"/>
            <a:ext cx="6781800" cy="804862"/>
          </a:xfrm>
        </p:spPr>
        <p:txBody>
          <a:bodyPr/>
          <a:lstStyle/>
          <a:p>
            <a:pPr>
              <a:defRPr/>
            </a:pPr>
            <a:r>
              <a:rPr lang="en-PH" sz="55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The well spring of life 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AB331E77-957E-45E7-A917-B9EB916BE59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5867400" y="41329"/>
            <a:ext cx="6329766" cy="5076986"/>
          </a:xfrm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C3736D42-6EDB-46A0-94E8-9DBBFDF5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3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B152-91A9-4134-A860-82DF4602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20E666-52CF-43BE-99EF-DA20D5BCA4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0" y="4440"/>
            <a:ext cx="12213956" cy="68703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9AF96-B87D-4F2B-8933-EB968F865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CB1AB027-4250-4C64-BF8C-24D561C2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904D31B8-D192-4AB3-82A8-06C6985C0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5386917" cy="3951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Location: </a:t>
            </a:r>
          </a:p>
          <a:p>
            <a:pPr lvl="1" eaLnBrk="1" hangingPunct="1">
              <a:buFontTx/>
              <a:buNone/>
              <a:defRPr/>
            </a:pPr>
            <a:r>
              <a:rPr lang="en-PH" sz="36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CENTER</a:t>
            </a:r>
            <a:r>
              <a:rPr lang="en-PH" sz="36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of man’s breast</a:t>
            </a:r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FB336A26-4967-45E4-89E1-651233F9D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5126" name="Content Placeholder 5">
            <a:extLst>
              <a:ext uri="{FF2B5EF4-FFF2-40B4-BE49-F238E27FC236}">
                <a16:creationId xmlns:a16="http://schemas.microsoft.com/office/drawing/2014/main" id="{8C484641-6E7E-434E-901A-6A10059436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Very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6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CENTER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of a leader’s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THOUGHTS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,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WORDS, ACTIONS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and</a:t>
            </a:r>
            <a:r>
              <a:rPr lang="en-PH" sz="370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MIND</a:t>
            </a: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88E1B-AF93-45B4-911D-95DA7617CD0E}"/>
              </a:ext>
            </a:extLst>
          </p:cNvPr>
          <p:cNvSpPr txBox="1"/>
          <p:nvPr/>
        </p:nvSpPr>
        <p:spPr>
          <a:xfrm>
            <a:off x="381000" y="449759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5DCE958F-2BAB-4E4E-8335-B71AE3E6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D07D724D-93F9-48AC-B0D3-2F03CCDF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5386917" cy="7318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Contents</a:t>
            </a: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  <a:r>
              <a:rPr lang="en-PH" sz="3600" dirty="0">
                <a:solidFill>
                  <a:srgbClr val="191919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2061A153-3D3C-4C44-B160-D6FC4501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 HEART</a:t>
            </a:r>
          </a:p>
        </p:txBody>
      </p:sp>
      <p:sp>
        <p:nvSpPr>
          <p:cNvPr id="5126" name="Content Placeholder 5">
            <a:extLst>
              <a:ext uri="{FF2B5EF4-FFF2-40B4-BE49-F238E27FC236}">
                <a16:creationId xmlns:a16="http://schemas.microsoft.com/office/drawing/2014/main" id="{7369E6AE-AA70-496D-B852-A2A4DFCC1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2906712"/>
            <a:ext cx="4346575" cy="39512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Obtained by eating the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WORD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of God and from what he consumes through his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MIND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and </a:t>
            </a: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EXPERIENCE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A06F8-4C71-4B19-8FA5-7B35FF394BEB}"/>
              </a:ext>
            </a:extLst>
          </p:cNvPr>
          <p:cNvSpPr txBox="1"/>
          <p:nvPr/>
        </p:nvSpPr>
        <p:spPr>
          <a:xfrm>
            <a:off x="381000" y="4572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08B136-C2D0-DF4D-9F84-35B75EF9CD44}"/>
              </a:ext>
            </a:extLst>
          </p:cNvPr>
          <p:cNvSpPr txBox="1">
            <a:spLocks/>
          </p:cNvSpPr>
          <p:nvPr/>
        </p:nvSpPr>
        <p:spPr bwMode="auto">
          <a:xfrm>
            <a:off x="15834" y="2906712"/>
            <a:ext cx="538691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ctr" eaLnBrk="1" hangingPunct="1">
              <a:buFontTx/>
              <a:buNone/>
              <a:defRPr/>
            </a:pPr>
            <a:r>
              <a:rPr lang="en-PH" sz="36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Blood contains </a:t>
            </a:r>
            <a:r>
              <a:rPr lang="en-PH" sz="3600" b="0" kern="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NUTRIENTS</a:t>
            </a:r>
            <a:r>
              <a:rPr lang="en-PH" sz="3600" b="0" kern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 that comes from the food we eat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BCD8F0D5-7428-4C24-AC83-8B19681C9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74874"/>
            <a:ext cx="5386917" cy="4149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Beating: </a:t>
            </a:r>
          </a:p>
          <a:p>
            <a:pPr lvl="1" algn="ctr" eaLnBrk="1" hangingPunct="1">
              <a:buFontTx/>
              <a:buNone/>
              <a:defRPr/>
            </a:pPr>
            <a:r>
              <a:rPr lang="en-PH" sz="37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AUTOMATIC</a:t>
            </a:r>
            <a:r>
              <a:rPr lang="en-PH" sz="37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without the conscious effort of the owner.</a:t>
            </a:r>
          </a:p>
        </p:txBody>
      </p:sp>
      <p:sp>
        <p:nvSpPr>
          <p:cNvPr id="7174" name="Content Placeholder 5">
            <a:extLst>
              <a:ext uri="{FF2B5EF4-FFF2-40B4-BE49-F238E27FC236}">
                <a16:creationId xmlns:a16="http://schemas.microsoft.com/office/drawing/2014/main" id="{A3E0C5DA-5A98-4746-9AF7-59BDB0D5A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2098674"/>
            <a:ext cx="5943599" cy="430212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Shows God’s love, joy and peace </a:t>
            </a:r>
            <a:r>
              <a:rPr lang="en-PH" sz="36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NATURALLY,</a:t>
            </a: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6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SPONTANEOUSLY</a:t>
            </a:r>
            <a:r>
              <a:rPr lang="en-PH" sz="360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without any insincere put-on.</a:t>
            </a: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PH" sz="3600" b="1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501F46-7ACB-439F-83AE-96645DCA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86917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PHYSICAL HEART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C1B72F-D26E-4B98-AD10-D06DC8341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SPIRITUAL</a:t>
            </a:r>
            <a:r>
              <a:rPr lang="en-PH" sz="3700" b="0" dirty="0">
                <a:solidFill>
                  <a:srgbClr val="191919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 </a:t>
            </a:r>
            <a:r>
              <a:rPr lang="en-PH" sz="3700" b="0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</a:rPr>
              <a:t>HEART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7BDF3-C918-4990-9D14-D0D8A63EAAC2}"/>
              </a:ext>
            </a:extLst>
          </p:cNvPr>
          <p:cNvSpPr txBox="1"/>
          <p:nvPr/>
        </p:nvSpPr>
        <p:spPr>
          <a:xfrm>
            <a:off x="381000" y="449759"/>
            <a:ext cx="716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0" spc="300" dirty="0">
                <a:solidFill>
                  <a:srgbClr val="FFFF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Arial" charset="0"/>
              </a:rPr>
              <a:t>COMPARISON BETWEEN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FFFFFF"/>
      </a:lt1>
      <a:dk2>
        <a:srgbClr val="66CCFF"/>
      </a:dk2>
      <a:lt2>
        <a:srgbClr val="E6E6E6"/>
      </a:lt2>
      <a:accent1>
        <a:srgbClr val="4C4C4C"/>
      </a:accent1>
      <a:accent2>
        <a:srgbClr val="CCCCCC"/>
      </a:accent2>
      <a:accent3>
        <a:srgbClr val="FFFFFF"/>
      </a:accent3>
      <a:accent4>
        <a:srgbClr val="AEAEAE"/>
      </a:accent4>
      <a:accent5>
        <a:srgbClr val="B2B2B2"/>
      </a:accent5>
      <a:accent6>
        <a:srgbClr val="B9B9B9"/>
      </a:accent6>
      <a:hlink>
        <a:srgbClr val="66FFFF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2004:Templates:Presentations:Designs:Clipboard</Template>
  <TotalTime>2254</TotalTime>
  <Words>487</Words>
  <Application>Microsoft Macintosh PowerPoint</Application>
  <PresentationFormat>Widescreen</PresentationFormat>
  <Paragraphs>164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Franklin Gothic Book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clearly presented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Pearl dela Cruz</dc:creator>
  <cp:lastModifiedBy>Microsoft Office User</cp:lastModifiedBy>
  <cp:revision>126</cp:revision>
  <dcterms:modified xsi:type="dcterms:W3CDTF">2018-01-30T08:46:46Z</dcterms:modified>
</cp:coreProperties>
</file>