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6"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97" r:id="rId21"/>
    <p:sldId id="386" r:id="rId22"/>
    <p:sldId id="344" r:id="rId23"/>
    <p:sldId id="387" r:id="rId24"/>
    <p:sldId id="388" r:id="rId25"/>
    <p:sldId id="389" r:id="rId26"/>
    <p:sldId id="390" r:id="rId27"/>
    <p:sldId id="391" r:id="rId28"/>
    <p:sldId id="392" r:id="rId29"/>
    <p:sldId id="393" r:id="rId30"/>
    <p:sldId id="394" r:id="rId31"/>
    <p:sldId id="395" r:id="rId32"/>
    <p:sldId id="396" r:id="rId3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B"/>
    <a:srgbClr val="22206B"/>
    <a:srgbClr val="FFFF0D"/>
    <a:srgbClr val="F9FF0D"/>
    <a:srgbClr val="009999"/>
    <a:srgbClr val="FFFF99"/>
    <a:srgbClr val="006699"/>
    <a:srgbClr val="FFFF3F"/>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3" autoAdjust="0"/>
    <p:restoredTop sz="94720"/>
  </p:normalViewPr>
  <p:slideViewPr>
    <p:cSldViewPr showGuides="1">
      <p:cViewPr varScale="1">
        <p:scale>
          <a:sx n="69" d="100"/>
          <a:sy n="69" d="100"/>
        </p:scale>
        <p:origin x="480" y="72"/>
      </p:cViewPr>
      <p:guideLst>
        <p:guide orient="horz" pos="2688"/>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BE6954-CB47-F04D-9DEC-27657743E3A0}" type="datetimeFigureOut">
              <a:rPr lang="en-US" smtClean="0"/>
              <a:t>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F9A7C-6B98-1F4C-853B-05F757884142}" type="slidenum">
              <a:rPr lang="en-US" smtClean="0"/>
              <a:t>‹#›</a:t>
            </a:fld>
            <a:endParaRPr lang="en-US"/>
          </a:p>
        </p:txBody>
      </p:sp>
    </p:spTree>
    <p:extLst>
      <p:ext uri="{BB962C8B-B14F-4D97-AF65-F5344CB8AC3E}">
        <p14:creationId xmlns:p14="http://schemas.microsoft.com/office/powerpoint/2010/main" val="1421048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PH"/>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D8EA2-8A5A-4D8E-9BAC-3F324B7A1A68}" type="slidenum">
              <a:rPr lang="en-US"/>
              <a:pPr>
                <a:defRPr/>
              </a:pPr>
              <a:t>‹#›</a:t>
            </a:fld>
            <a:endParaRPr lang="en-US"/>
          </a:p>
        </p:txBody>
      </p:sp>
    </p:spTree>
    <p:extLst>
      <p:ext uri="{BB962C8B-B14F-4D97-AF65-F5344CB8AC3E}">
        <p14:creationId xmlns:p14="http://schemas.microsoft.com/office/powerpoint/2010/main" val="414581573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FE53EF-6405-43B3-BF55-58B8D60F7C58}" type="slidenum">
              <a:rPr lang="en-US"/>
              <a:pPr>
                <a:defRPr/>
              </a:pPr>
              <a:t>‹#›</a:t>
            </a:fld>
            <a:endParaRPr lang="en-US"/>
          </a:p>
        </p:txBody>
      </p:sp>
    </p:spTree>
    <p:extLst>
      <p:ext uri="{BB962C8B-B14F-4D97-AF65-F5344CB8AC3E}">
        <p14:creationId xmlns:p14="http://schemas.microsoft.com/office/powerpoint/2010/main" val="17663845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D03011-C12C-4057-B597-283AF3C98268}" type="slidenum">
              <a:rPr lang="en-US"/>
              <a:pPr>
                <a:defRPr/>
              </a:pPr>
              <a:t>‹#›</a:t>
            </a:fld>
            <a:endParaRPr lang="en-US"/>
          </a:p>
        </p:txBody>
      </p:sp>
    </p:spTree>
    <p:extLst>
      <p:ext uri="{BB962C8B-B14F-4D97-AF65-F5344CB8AC3E}">
        <p14:creationId xmlns:p14="http://schemas.microsoft.com/office/powerpoint/2010/main" val="40704068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EAF7DB-8615-4FC6-930E-34D392848DEB}" type="slidenum">
              <a:rPr lang="en-US"/>
              <a:pPr>
                <a:defRPr/>
              </a:pPr>
              <a:t>‹#›</a:t>
            </a:fld>
            <a:endParaRPr lang="en-US"/>
          </a:p>
        </p:txBody>
      </p:sp>
    </p:spTree>
    <p:extLst>
      <p:ext uri="{BB962C8B-B14F-4D97-AF65-F5344CB8AC3E}">
        <p14:creationId xmlns:p14="http://schemas.microsoft.com/office/powerpoint/2010/main" val="31887794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PH"/>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243DB1-C26D-4F18-A29A-56A0551A8F3F}" type="slidenum">
              <a:rPr lang="en-US"/>
              <a:pPr>
                <a:defRPr/>
              </a:pPr>
              <a:t>‹#›</a:t>
            </a:fld>
            <a:endParaRPr lang="en-US"/>
          </a:p>
        </p:txBody>
      </p:sp>
    </p:spTree>
    <p:extLst>
      <p:ext uri="{BB962C8B-B14F-4D97-AF65-F5344CB8AC3E}">
        <p14:creationId xmlns:p14="http://schemas.microsoft.com/office/powerpoint/2010/main" val="231540232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47DF1D-4D35-4AF4-B9D2-922BE05C65B8}" type="slidenum">
              <a:rPr lang="en-US"/>
              <a:pPr>
                <a:defRPr/>
              </a:pPr>
              <a:t>‹#›</a:t>
            </a:fld>
            <a:endParaRPr lang="en-US"/>
          </a:p>
        </p:txBody>
      </p:sp>
    </p:spTree>
    <p:extLst>
      <p:ext uri="{BB962C8B-B14F-4D97-AF65-F5344CB8AC3E}">
        <p14:creationId xmlns:p14="http://schemas.microsoft.com/office/powerpoint/2010/main" val="5648822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68A9C5-848B-4F55-9DD1-CE2383940CA6}" type="slidenum">
              <a:rPr lang="en-US"/>
              <a:pPr>
                <a:defRPr/>
              </a:pPr>
              <a:t>‹#›</a:t>
            </a:fld>
            <a:endParaRPr lang="en-US"/>
          </a:p>
        </p:txBody>
      </p:sp>
    </p:spTree>
    <p:extLst>
      <p:ext uri="{BB962C8B-B14F-4D97-AF65-F5344CB8AC3E}">
        <p14:creationId xmlns:p14="http://schemas.microsoft.com/office/powerpoint/2010/main" val="41385544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BB8631-6F9A-4541-A7B9-7D502E61B9E3}" type="slidenum">
              <a:rPr lang="en-US"/>
              <a:pPr>
                <a:defRPr/>
              </a:pPr>
              <a:t>‹#›</a:t>
            </a:fld>
            <a:endParaRPr lang="en-US"/>
          </a:p>
        </p:txBody>
      </p:sp>
    </p:spTree>
    <p:extLst>
      <p:ext uri="{BB962C8B-B14F-4D97-AF65-F5344CB8AC3E}">
        <p14:creationId xmlns:p14="http://schemas.microsoft.com/office/powerpoint/2010/main" val="24495898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246E37-9330-4231-9968-F4D83F9802C9}" type="slidenum">
              <a:rPr lang="en-US"/>
              <a:pPr>
                <a:defRPr/>
              </a:pPr>
              <a:t>‹#›</a:t>
            </a:fld>
            <a:endParaRPr lang="en-US"/>
          </a:p>
        </p:txBody>
      </p:sp>
    </p:spTree>
    <p:extLst>
      <p:ext uri="{BB962C8B-B14F-4D97-AF65-F5344CB8AC3E}">
        <p14:creationId xmlns:p14="http://schemas.microsoft.com/office/powerpoint/2010/main" val="32374248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52EA9-1920-4B3F-9EFD-4E3B47B5E2EF}" type="slidenum">
              <a:rPr lang="en-US"/>
              <a:pPr>
                <a:defRPr/>
              </a:pPr>
              <a:t>‹#›</a:t>
            </a:fld>
            <a:endParaRPr lang="en-US"/>
          </a:p>
        </p:txBody>
      </p:sp>
    </p:spTree>
    <p:extLst>
      <p:ext uri="{BB962C8B-B14F-4D97-AF65-F5344CB8AC3E}">
        <p14:creationId xmlns:p14="http://schemas.microsoft.com/office/powerpoint/2010/main" val="105564876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PH"/>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PH"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5B1FF5-B619-4D1B-B62B-35D93E304E41}" type="slidenum">
              <a:rPr lang="en-US"/>
              <a:pPr>
                <a:defRPr/>
              </a:pPr>
              <a:t>‹#›</a:t>
            </a:fld>
            <a:endParaRPr lang="en-US"/>
          </a:p>
        </p:txBody>
      </p:sp>
    </p:spTree>
    <p:extLst>
      <p:ext uri="{BB962C8B-B14F-4D97-AF65-F5344CB8AC3E}">
        <p14:creationId xmlns:p14="http://schemas.microsoft.com/office/powerpoint/2010/main" val="26319819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AD4DC26-F84F-42B3-BE52-56F61E9C0C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xStyles>
    <p:titleStyle>
      <a:lvl1pPr algn="l" rtl="0" eaLnBrk="0" fontAlgn="base" hangingPunct="0">
        <a:spcBef>
          <a:spcPct val="0"/>
        </a:spcBef>
        <a:spcAft>
          <a:spcPct val="0"/>
        </a:spcAft>
        <a:defRPr sz="4000">
          <a:solidFill>
            <a:srgbClr val="FFFF00"/>
          </a:solidFill>
          <a:latin typeface="Franklin Gothic Book" panose="020B05030201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4000">
          <a:solidFill>
            <a:schemeClr val="bg1"/>
          </a:solidFill>
          <a:latin typeface="Franklin Gothic Book" panose="020B0503020102020204" pitchFamily="34" charset="0"/>
          <a:ea typeface="+mn-ea"/>
          <a:cs typeface="+mn-cs"/>
        </a:defRPr>
      </a:lvl1pPr>
      <a:lvl2pPr marL="742950" indent="-285750" algn="l" rtl="0" eaLnBrk="0" fontAlgn="base" hangingPunct="0">
        <a:spcBef>
          <a:spcPct val="20000"/>
        </a:spcBef>
        <a:spcAft>
          <a:spcPct val="0"/>
        </a:spcAft>
        <a:buChar char="–"/>
        <a:defRPr sz="4000">
          <a:solidFill>
            <a:schemeClr val="bg1"/>
          </a:solidFill>
          <a:latin typeface="Franklin Gothic Book" panose="020B0503020102020204" pitchFamily="34" charset="0"/>
        </a:defRPr>
      </a:lvl2pPr>
      <a:lvl3pPr marL="1143000" indent="-228600" algn="l" rtl="0" eaLnBrk="0" fontAlgn="base" hangingPunct="0">
        <a:spcBef>
          <a:spcPct val="20000"/>
        </a:spcBef>
        <a:spcAft>
          <a:spcPct val="0"/>
        </a:spcAft>
        <a:buChar char="•"/>
        <a:defRPr sz="4000">
          <a:solidFill>
            <a:schemeClr val="bg1"/>
          </a:solidFill>
          <a:latin typeface="Franklin Gothic Book" panose="020B0503020102020204" pitchFamily="34" charset="0"/>
        </a:defRPr>
      </a:lvl3pPr>
      <a:lvl4pPr marL="1600200" indent="-228600" algn="l" rtl="0" eaLnBrk="0" fontAlgn="base" hangingPunct="0">
        <a:spcBef>
          <a:spcPct val="20000"/>
        </a:spcBef>
        <a:spcAft>
          <a:spcPct val="0"/>
        </a:spcAft>
        <a:buChar char="–"/>
        <a:defRPr sz="4000">
          <a:solidFill>
            <a:schemeClr val="bg1"/>
          </a:solidFill>
          <a:latin typeface="Franklin Gothic Book" panose="020B0503020102020204" pitchFamily="34" charset="0"/>
        </a:defRPr>
      </a:lvl4pPr>
      <a:lvl5pPr marL="2057400" indent="-228600" algn="l" rtl="0" eaLnBrk="0" fontAlgn="base" hangingPunct="0">
        <a:spcBef>
          <a:spcPct val="20000"/>
        </a:spcBef>
        <a:spcAft>
          <a:spcPct val="0"/>
        </a:spcAft>
        <a:buChar char="»"/>
        <a:defRPr sz="4000">
          <a:solidFill>
            <a:schemeClr val="bg1"/>
          </a:solidFill>
          <a:latin typeface="Franklin Gothic Book" panose="020B05030201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876800" y="-4038600"/>
            <a:ext cx="23469600" cy="14771077"/>
          </a:xfrm>
          <a:prstGeom prst="rect">
            <a:avLst/>
          </a:prstGeom>
        </p:spPr>
      </p:pic>
      <p:sp>
        <p:nvSpPr>
          <p:cNvPr id="10" name="Right Triangle 9"/>
          <p:cNvSpPr/>
          <p:nvPr/>
        </p:nvSpPr>
        <p:spPr>
          <a:xfrm>
            <a:off x="-721895" y="-1299411"/>
            <a:ext cx="13427242" cy="8157411"/>
          </a:xfrm>
          <a:prstGeom prst="rtTriangle">
            <a:avLst/>
          </a:prstGeom>
          <a:solidFill>
            <a:srgbClr val="221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a:off x="-721895" y="-1491916"/>
            <a:ext cx="14117052" cy="8349916"/>
          </a:xfrm>
          <a:prstGeom prst="rtTriangle">
            <a:avLst/>
          </a:prstGeom>
          <a:solidFill>
            <a:srgbClr val="221F6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0" y="3942414"/>
            <a:ext cx="4224233" cy="923330"/>
          </a:xfrm>
          <a:prstGeom prst="rect">
            <a:avLst/>
          </a:prstGeom>
          <a:noFill/>
        </p:spPr>
        <p:txBody>
          <a:bodyPr wrap="none" rtlCol="0">
            <a:spAutoFit/>
          </a:bodyPr>
          <a:lstStyle/>
          <a:p>
            <a:r>
              <a:rPr lang="en-US" sz="5400" b="1" spc="600" dirty="0">
                <a:solidFill>
                  <a:srgbClr val="FFFF00"/>
                </a:solidFill>
                <a:latin typeface="Gisha" panose="020B0502040204020203" pitchFamily="34" charset="-79"/>
                <a:cs typeface="Gisha" panose="020B0502040204020203" pitchFamily="34" charset="-79"/>
              </a:rPr>
              <a:t>LESSON 9:</a:t>
            </a:r>
          </a:p>
        </p:txBody>
      </p:sp>
      <p:sp>
        <p:nvSpPr>
          <p:cNvPr id="13" name="TextBox 12"/>
          <p:cNvSpPr txBox="1"/>
          <p:nvPr/>
        </p:nvSpPr>
        <p:spPr>
          <a:xfrm>
            <a:off x="2876931" y="4846208"/>
            <a:ext cx="6229590" cy="1015663"/>
          </a:xfrm>
          <a:prstGeom prst="rect">
            <a:avLst/>
          </a:prstGeom>
          <a:noFill/>
        </p:spPr>
        <p:txBody>
          <a:bodyPr wrap="none" rtlCol="0">
            <a:spAutoFit/>
          </a:bodyPr>
          <a:lstStyle/>
          <a:p>
            <a:r>
              <a:rPr lang="en-US" sz="6000" b="1" spc="600" dirty="0">
                <a:solidFill>
                  <a:schemeClr val="bg1"/>
                </a:solidFill>
                <a:latin typeface="Lucida Bright" panose="02040602050505020304" pitchFamily="18" charset="0"/>
                <a:ea typeface="GulimChe" panose="020B0609000101010101" pitchFamily="49" charset="-127"/>
                <a:cs typeface="Gisha" panose="020B0502040204020203" pitchFamily="34" charset="-79"/>
              </a:rPr>
              <a:t>PRAYER AND</a:t>
            </a:r>
          </a:p>
        </p:txBody>
      </p:sp>
      <p:sp>
        <p:nvSpPr>
          <p:cNvPr id="14" name="TextBox 13"/>
          <p:cNvSpPr txBox="1"/>
          <p:nvPr/>
        </p:nvSpPr>
        <p:spPr>
          <a:xfrm>
            <a:off x="1182557" y="5411450"/>
            <a:ext cx="9618339" cy="1446550"/>
          </a:xfrm>
          <a:prstGeom prst="rect">
            <a:avLst/>
          </a:prstGeom>
          <a:noFill/>
        </p:spPr>
        <p:txBody>
          <a:bodyPr wrap="none" rtlCol="0">
            <a:spAutoFit/>
          </a:bodyPr>
          <a:lstStyle/>
          <a:p>
            <a:r>
              <a:rPr lang="en-US" sz="8800" b="1" spc="600">
                <a:solidFill>
                  <a:schemeClr val="bg1"/>
                </a:solidFill>
                <a:latin typeface="Lucida Bright" panose="02040602050505020304" pitchFamily="18" charset="0"/>
                <a:ea typeface="GulimChe" panose="020B0609000101010101" pitchFamily="49" charset="-127"/>
                <a:cs typeface="Gisha" panose="020B0502040204020203" pitchFamily="34" charset="-79"/>
              </a:rPr>
              <a:t>INTERCESSION</a:t>
            </a:r>
            <a:endParaRPr lang="en-US" sz="8800" b="1" spc="600" dirty="0">
              <a:solidFill>
                <a:schemeClr val="bg1"/>
              </a:solidFill>
              <a:latin typeface="Lucida Bright" panose="02040602050505020304" pitchFamily="18" charset="0"/>
              <a:ea typeface="GulimChe" panose="020B0609000101010101" pitchFamily="49" charset="-127"/>
              <a:cs typeface="Gisha" panose="020B0502040204020203" pitchFamily="34" charset="-79"/>
            </a:endParaRPr>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4"/>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How should we Pray?</a:t>
            </a:r>
          </a:p>
        </p:txBody>
      </p:sp>
      <p:sp>
        <p:nvSpPr>
          <p:cNvPr id="10" name="Text Box 3"/>
          <p:cNvSpPr txBox="1">
            <a:spLocks noChangeArrowheads="1"/>
          </p:cNvSpPr>
          <p:nvPr/>
        </p:nvSpPr>
        <p:spPr bwMode="auto">
          <a:xfrm>
            <a:off x="1063535" y="2438400"/>
            <a:ext cx="10064931"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SECRET</a:t>
            </a:r>
            <a:endParaRPr lang="en-US" altLang="en-US" sz="3200" dirty="0">
              <a:solidFill>
                <a:srgbClr val="FFFF0B"/>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192913422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467600" y="4885339"/>
            <a:ext cx="350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dirty="0">
                <a:latin typeface="Franklin Gothic Book" panose="020B0503020102020204" pitchFamily="34" charset="0"/>
              </a:rPr>
              <a:t>Matthew 6:5-6</a:t>
            </a:r>
          </a:p>
        </p:txBody>
      </p:sp>
      <p:sp>
        <p:nvSpPr>
          <p:cNvPr id="7" name="Content Placeholder 2"/>
          <p:cNvSpPr txBox="1">
            <a:spLocks/>
          </p:cNvSpPr>
          <p:nvPr/>
        </p:nvSpPr>
        <p:spPr bwMode="auto">
          <a:xfrm>
            <a:off x="1019174" y="1828800"/>
            <a:ext cx="9953626"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5</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“And when you pray, do not be like the hypocrites, for they love to pray standing in the synagogues and on the street corners to be seen by men. I tell you the truth, they have received their reward in full.</a:t>
            </a:r>
          </a:p>
        </p:txBody>
      </p:sp>
    </p:spTree>
    <p:extLst>
      <p:ext uri="{BB962C8B-B14F-4D97-AF65-F5344CB8AC3E}">
        <p14:creationId xmlns:p14="http://schemas.microsoft.com/office/powerpoint/2010/main" val="100702232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467600" y="4885339"/>
            <a:ext cx="350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Matthew 6:5-6</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019174" y="1828800"/>
            <a:ext cx="9953626"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6 </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But when you pray, go into your room, close the door and pray to your Father, who is unseen. Then your Father, who sees what is done in secret, will reward you.</a:t>
            </a:r>
          </a:p>
        </p:txBody>
      </p:sp>
    </p:spTree>
    <p:extLst>
      <p:ext uri="{BB962C8B-B14F-4D97-AF65-F5344CB8AC3E}">
        <p14:creationId xmlns:p14="http://schemas.microsoft.com/office/powerpoint/2010/main" val="16299845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4"/>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How should we Pray?</a:t>
            </a:r>
          </a:p>
        </p:txBody>
      </p:sp>
      <p:sp>
        <p:nvSpPr>
          <p:cNvPr id="10" name="Text Box 3"/>
          <p:cNvSpPr txBox="1">
            <a:spLocks noChangeArrowheads="1"/>
          </p:cNvSpPr>
          <p:nvPr/>
        </p:nvSpPr>
        <p:spPr bwMode="auto">
          <a:xfrm>
            <a:off x="1063535" y="2438400"/>
            <a:ext cx="10064931" cy="1508105"/>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SECRET</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with </a:t>
            </a:r>
            <a:r>
              <a:rPr lang="en-US" altLang="en-US" sz="4000" dirty="0">
                <a:solidFill>
                  <a:srgbClr val="FFFF0B"/>
                </a:solidFill>
                <a:latin typeface="Franklin Gothic Book" panose="020B0503020102020204" pitchFamily="34" charset="0"/>
                <a:cs typeface="Tahoma" panose="020B0604030504040204" pitchFamily="34" charset="0"/>
              </a:rPr>
              <a:t>MEANING</a:t>
            </a:r>
            <a:endParaRPr lang="en-US" altLang="en-US" sz="3200" dirty="0">
              <a:solidFill>
                <a:srgbClr val="FFFF0B"/>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11618266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467600" y="4885339"/>
            <a:ext cx="350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dirty="0">
                <a:latin typeface="Franklin Gothic Book" panose="020B0503020102020204" pitchFamily="34" charset="0"/>
              </a:rPr>
              <a:t>Matthew 6:7-8</a:t>
            </a:r>
          </a:p>
        </p:txBody>
      </p:sp>
      <p:sp>
        <p:nvSpPr>
          <p:cNvPr id="7" name="Content Placeholder 2"/>
          <p:cNvSpPr txBox="1">
            <a:spLocks/>
          </p:cNvSpPr>
          <p:nvPr/>
        </p:nvSpPr>
        <p:spPr bwMode="auto">
          <a:xfrm>
            <a:off x="1119187" y="1311804"/>
            <a:ext cx="9953626"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7 </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And when you pray, do not keep on babbling like pagans, for they think they will be heard because of their many words. </a:t>
            </a:r>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8 </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Do not be like them, for your Father knows what you need before you ask him.</a:t>
            </a:r>
          </a:p>
        </p:txBody>
      </p:sp>
    </p:spTree>
    <p:extLst>
      <p:ext uri="{BB962C8B-B14F-4D97-AF65-F5344CB8AC3E}">
        <p14:creationId xmlns:p14="http://schemas.microsoft.com/office/powerpoint/2010/main" val="61696311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4"/>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How should we Pray?</a:t>
            </a:r>
          </a:p>
        </p:txBody>
      </p:sp>
      <p:sp>
        <p:nvSpPr>
          <p:cNvPr id="10" name="Text Box 3"/>
          <p:cNvSpPr txBox="1">
            <a:spLocks noChangeArrowheads="1"/>
          </p:cNvSpPr>
          <p:nvPr/>
        </p:nvSpPr>
        <p:spPr bwMode="auto">
          <a:xfrm>
            <a:off x="1063535" y="2438400"/>
            <a:ext cx="10064931" cy="2369880"/>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SECRET</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with </a:t>
            </a:r>
            <a:r>
              <a:rPr lang="en-US" altLang="en-US" sz="4000" dirty="0">
                <a:solidFill>
                  <a:srgbClr val="FFFF0B"/>
                </a:solidFill>
                <a:latin typeface="Franklin Gothic Book" panose="020B0503020102020204" pitchFamily="34" charset="0"/>
                <a:cs typeface="Tahoma" panose="020B0604030504040204" pitchFamily="34" charset="0"/>
              </a:rPr>
              <a:t>MEANING</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PRAISE</a:t>
            </a:r>
            <a:endParaRPr lang="en-US" altLang="en-US" sz="3200" dirty="0">
              <a:solidFill>
                <a:srgbClr val="FFFF0B"/>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190754052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wipe(left)">
                                      <p:cBhvr>
                                        <p:cTn id="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239000" y="4885339"/>
            <a:ext cx="373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Matthew 6:9-10</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119187" y="990600"/>
            <a:ext cx="9953626"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90000"/>
              </a:lnSpc>
            </a:pPr>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9</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“This, then, is how you should pray: </a:t>
            </a:r>
          </a:p>
          <a:p>
            <a:pPr eaLnBrk="1" hangingPunct="1">
              <a:lnSpc>
                <a:spcPct val="90000"/>
              </a:lnSpc>
            </a:pPr>
            <a:r>
              <a:rPr lang="en-US" altLang="en-US" dirty="0" smtClean="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Our Father in heaven, </a:t>
            </a:r>
          </a:p>
          <a:p>
            <a:pPr eaLnBrk="1" hangingPunct="1">
              <a:lnSpc>
                <a:spcPct val="90000"/>
              </a:lnSpc>
            </a:pP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hallowed be your name, </a:t>
            </a:r>
          </a:p>
          <a:p>
            <a:pPr eaLnBrk="1" hangingPunct="1">
              <a:lnSpc>
                <a:spcPct val="90000"/>
              </a:lnSpc>
            </a:pPr>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10</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your kingdom come, </a:t>
            </a:r>
          </a:p>
          <a:p>
            <a:pPr eaLnBrk="1" hangingPunct="1">
              <a:lnSpc>
                <a:spcPct val="90000"/>
              </a:lnSpc>
            </a:pP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your will be done </a:t>
            </a:r>
          </a:p>
          <a:p>
            <a:pPr eaLnBrk="1" hangingPunct="1">
              <a:lnSpc>
                <a:spcPct val="90000"/>
              </a:lnSpc>
            </a:pP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on earth as it is in heaven. </a:t>
            </a:r>
          </a:p>
        </p:txBody>
      </p:sp>
    </p:spTree>
    <p:extLst>
      <p:ext uri="{BB962C8B-B14F-4D97-AF65-F5344CB8AC3E}">
        <p14:creationId xmlns:p14="http://schemas.microsoft.com/office/powerpoint/2010/main" val="176308289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4"/>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How should we Pray?</a:t>
            </a:r>
          </a:p>
        </p:txBody>
      </p:sp>
      <p:sp>
        <p:nvSpPr>
          <p:cNvPr id="10" name="Text Box 3"/>
          <p:cNvSpPr txBox="1">
            <a:spLocks noChangeArrowheads="1"/>
          </p:cNvSpPr>
          <p:nvPr/>
        </p:nvSpPr>
        <p:spPr bwMode="auto">
          <a:xfrm>
            <a:off x="1063535" y="2438400"/>
            <a:ext cx="10064931" cy="3231654"/>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SECRET</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with </a:t>
            </a:r>
            <a:r>
              <a:rPr lang="en-US" altLang="en-US" sz="4000" dirty="0">
                <a:solidFill>
                  <a:srgbClr val="FFFF0B"/>
                </a:solidFill>
                <a:latin typeface="Franklin Gothic Book" panose="020B0503020102020204" pitchFamily="34" charset="0"/>
                <a:cs typeface="Tahoma" panose="020B0604030504040204" pitchFamily="34" charset="0"/>
              </a:rPr>
              <a:t>MEANING</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PRAISE</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SUPPLICATION</a:t>
            </a:r>
            <a:endParaRPr lang="en-US" altLang="en-US" sz="3200" dirty="0">
              <a:solidFill>
                <a:srgbClr val="FFFF0B"/>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3286655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Effect transition="in" filter="wipe(left)">
                                      <p:cBhvr>
                                        <p:cTn id="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110413" y="3657600"/>
            <a:ext cx="373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dirty="0">
                <a:latin typeface="Franklin Gothic Book" panose="020B0503020102020204" pitchFamily="34" charset="0"/>
              </a:rPr>
              <a:t>Matthew 6:11</a:t>
            </a:r>
          </a:p>
        </p:txBody>
      </p:sp>
      <p:sp>
        <p:nvSpPr>
          <p:cNvPr id="7" name="Content Placeholder 2"/>
          <p:cNvSpPr txBox="1">
            <a:spLocks/>
          </p:cNvSpPr>
          <p:nvPr/>
        </p:nvSpPr>
        <p:spPr bwMode="auto">
          <a:xfrm>
            <a:off x="990600" y="2590800"/>
            <a:ext cx="9953626"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Give </a:t>
            </a:r>
            <a:r>
              <a:rPr lang="en-US">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us today our </a:t>
            </a: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daily bread. </a:t>
            </a:r>
          </a:p>
        </p:txBody>
      </p:sp>
    </p:spTree>
    <p:extLst>
      <p:ext uri="{BB962C8B-B14F-4D97-AF65-F5344CB8AC3E}">
        <p14:creationId xmlns:p14="http://schemas.microsoft.com/office/powerpoint/2010/main" val="37913265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4"/>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How should we Pray?</a:t>
            </a:r>
          </a:p>
        </p:txBody>
      </p:sp>
      <p:sp>
        <p:nvSpPr>
          <p:cNvPr id="10" name="Text Box 3"/>
          <p:cNvSpPr txBox="1">
            <a:spLocks noChangeArrowheads="1"/>
          </p:cNvSpPr>
          <p:nvPr/>
        </p:nvSpPr>
        <p:spPr bwMode="auto">
          <a:xfrm>
            <a:off x="1063535" y="2438400"/>
            <a:ext cx="10064931" cy="4093428"/>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SECRET</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with </a:t>
            </a:r>
            <a:r>
              <a:rPr lang="en-US" altLang="en-US" sz="4000" dirty="0">
                <a:solidFill>
                  <a:srgbClr val="FFFF0B"/>
                </a:solidFill>
                <a:latin typeface="Franklin Gothic Book" panose="020B0503020102020204" pitchFamily="34" charset="0"/>
                <a:cs typeface="Tahoma" panose="020B0604030504040204" pitchFamily="34" charset="0"/>
              </a:rPr>
              <a:t>MEANING</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PRAISE</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SUPPLICATION</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 in </a:t>
            </a:r>
            <a:r>
              <a:rPr lang="en-US" altLang="en-US" sz="4000" dirty="0">
                <a:solidFill>
                  <a:srgbClr val="FFFF0B"/>
                </a:solidFill>
                <a:latin typeface="Franklin Gothic Book" panose="020B0503020102020204" pitchFamily="34" charset="0"/>
                <a:cs typeface="Tahoma" panose="020B0604030504040204" pitchFamily="34" charset="0"/>
              </a:rPr>
              <a:t>CONFESSION</a:t>
            </a:r>
            <a:endParaRPr lang="en-US" altLang="en-US" sz="3200" dirty="0">
              <a:solidFill>
                <a:srgbClr val="FFFF0B"/>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214444623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Effect transition="in" filter="wipe(left)">
                                      <p:cBhvr>
                                        <p:cTn id="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6705600" y="4885339"/>
            <a:ext cx="426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Matthew 14:22-23</a:t>
            </a:r>
            <a:endParaRPr lang="en-US" altLang="en-US" kern="0" dirty="0">
              <a:latin typeface="Franklin Gothic Book" panose="020B0503020102020204" pitchFamily="34" charset="0"/>
            </a:endParaRPr>
          </a:p>
        </p:txBody>
      </p:sp>
      <p:sp>
        <p:nvSpPr>
          <p:cNvPr id="11" name="Content Placeholder 2"/>
          <p:cNvSpPr txBox="1">
            <a:spLocks/>
          </p:cNvSpPr>
          <p:nvPr/>
        </p:nvSpPr>
        <p:spPr bwMode="auto">
          <a:xfrm>
            <a:off x="1019175" y="2743200"/>
            <a:ext cx="1015365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22</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Immediately Jesus made the disciples get into the boat and go on ahead of him to the other side, while he dismissed the crowd.</a:t>
            </a:r>
          </a:p>
        </p:txBody>
      </p:sp>
      <p:sp>
        <p:nvSpPr>
          <p:cNvPr id="12" name="Parallelogram 11"/>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3" name="TextBox 12"/>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Tree>
    <p:extLst>
      <p:ext uri="{BB962C8B-B14F-4D97-AF65-F5344CB8AC3E}">
        <p14:creationId xmlns:p14="http://schemas.microsoft.com/office/powerpoint/2010/main" val="363652001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left)">
                                      <p:cBhvr>
                                        <p:cTn id="18"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2" grpId="0" animBg="1"/>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57500"/>
            <a:ext cx="10972800" cy="1143000"/>
          </a:xfrm>
        </p:spPr>
        <p:txBody>
          <a:bodyPr/>
          <a:lstStyle/>
          <a:p>
            <a:pPr algn="ctr"/>
            <a:r>
              <a:rPr lang="en-US" dirty="0" smtClean="0">
                <a:solidFill>
                  <a:schemeClr val="bg1"/>
                </a:solidFill>
              </a:rPr>
              <a:t>Seven days without </a:t>
            </a:r>
            <a:r>
              <a:rPr lang="en-US" b="1" spc="300" dirty="0" smtClean="0">
                <a:solidFill>
                  <a:srgbClr val="FFFF0B"/>
                </a:solidFill>
              </a:rPr>
              <a:t>PRAYER</a:t>
            </a:r>
            <a:r>
              <a:rPr lang="en-US" dirty="0" smtClean="0">
                <a:solidFill>
                  <a:schemeClr val="bg1"/>
                </a:solidFill>
              </a:rPr>
              <a:t> makes one </a:t>
            </a:r>
            <a:r>
              <a:rPr lang="en-US" b="1" spc="300" dirty="0" smtClean="0">
                <a:solidFill>
                  <a:srgbClr val="FFFF0B"/>
                </a:solidFill>
              </a:rPr>
              <a:t>WEAK</a:t>
            </a:r>
            <a:endParaRPr lang="en-US" b="1" spc="300" dirty="0">
              <a:solidFill>
                <a:srgbClr val="FFFF0B"/>
              </a:solidFill>
            </a:endParaRPr>
          </a:p>
        </p:txBody>
      </p:sp>
    </p:spTree>
    <p:extLst>
      <p:ext uri="{BB962C8B-B14F-4D97-AF65-F5344CB8AC3E}">
        <p14:creationId xmlns:p14="http://schemas.microsoft.com/office/powerpoint/2010/main" val="273972264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6934200" y="4885339"/>
            <a:ext cx="403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Matthew 6:12-13</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473994" y="1600200"/>
            <a:ext cx="9244013"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12</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Forgive us our debts, as we also have forgiven our debtors. </a:t>
            </a:r>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13</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And lead us not into temptation, but deliver us from the evil one.’</a:t>
            </a:r>
          </a:p>
        </p:txBody>
      </p:sp>
    </p:spTree>
    <p:extLst>
      <p:ext uri="{BB962C8B-B14F-4D97-AF65-F5344CB8AC3E}">
        <p14:creationId xmlns:p14="http://schemas.microsoft.com/office/powerpoint/2010/main" val="707561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What is Intercession?</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6" name="Text Box 3"/>
          <p:cNvSpPr txBox="1">
            <a:spLocks noChangeArrowheads="1"/>
          </p:cNvSpPr>
          <p:nvPr/>
        </p:nvSpPr>
        <p:spPr bwMode="auto">
          <a:xfrm>
            <a:off x="723900" y="2722724"/>
            <a:ext cx="10744200" cy="2062103"/>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Arial" charset="0"/>
              <a:buChar char="•"/>
            </a:pPr>
            <a:r>
              <a:rPr lang="en-US" altLang="en-US" sz="4000" dirty="0">
                <a:solidFill>
                  <a:schemeClr val="bg1"/>
                </a:solidFill>
                <a:latin typeface="Franklin Gothic Book" panose="020B0503020102020204" pitchFamily="34" charset="0"/>
                <a:cs typeface="Tahoma" panose="020B0604030504040204" pitchFamily="34" charset="0"/>
              </a:rPr>
              <a:t>It is a prayer to God on behalf of another person.</a:t>
            </a:r>
          </a:p>
          <a:p>
            <a:pPr marL="742950" indent="-742950" eaLnBrk="1" hangingPunct="1">
              <a:lnSpc>
                <a:spcPct val="90000"/>
              </a:lnSpc>
              <a:spcBef>
                <a:spcPct val="50000"/>
              </a:spcBef>
              <a:buFont typeface="Arial" charset="0"/>
              <a:buChar char="•"/>
            </a:pPr>
            <a:r>
              <a:rPr lang="en-US" altLang="en-US" sz="4000" dirty="0">
                <a:solidFill>
                  <a:schemeClr val="bg1"/>
                </a:solidFill>
                <a:latin typeface="Franklin Gothic Book" panose="020B0503020102020204" pitchFamily="34" charset="0"/>
                <a:cs typeface="Tahoma" panose="020B0604030504040204" pitchFamily="34" charset="0"/>
              </a:rPr>
              <a:t>Prayer, petition or entreaty in favor of another.</a:t>
            </a:r>
            <a:endParaRPr lang="en-US" altLang="en-US" sz="3200" dirty="0">
              <a:solidFill>
                <a:schemeClr val="bg1"/>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162887760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5"/>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Model for Intercession</a:t>
            </a:r>
          </a:p>
        </p:txBody>
      </p:sp>
      <p:sp>
        <p:nvSpPr>
          <p:cNvPr id="6" name="Title 1"/>
          <p:cNvSpPr txBox="1">
            <a:spLocks/>
          </p:cNvSpPr>
          <p:nvPr/>
        </p:nvSpPr>
        <p:spPr bwMode="auto">
          <a:xfrm>
            <a:off x="8153400" y="4885339"/>
            <a:ext cx="281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Luke 11:5-8</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473994" y="2366168"/>
            <a:ext cx="9244013"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5</a:t>
            </a:r>
            <a:r>
              <a:rPr lang="en-US" altLang="en-US">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Then he said to them, “Suppose one of you has a friend, and he goes to him at midnight and says, ‘Friend, lend me three loaves of bread,</a:t>
            </a:r>
            <a:endPar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endParaRPr>
          </a:p>
        </p:txBody>
      </p:sp>
    </p:spTree>
    <p:extLst>
      <p:ext uri="{BB962C8B-B14F-4D97-AF65-F5344CB8AC3E}">
        <p14:creationId xmlns:p14="http://schemas.microsoft.com/office/powerpoint/2010/main" val="18123660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left)">
                                      <p:cBhvr>
                                        <p:cTn id="1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5"/>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Model for Intercession</a:t>
            </a:r>
          </a:p>
        </p:txBody>
      </p:sp>
      <p:sp>
        <p:nvSpPr>
          <p:cNvPr id="6" name="Title 1"/>
          <p:cNvSpPr txBox="1">
            <a:spLocks/>
          </p:cNvSpPr>
          <p:nvPr/>
        </p:nvSpPr>
        <p:spPr bwMode="auto">
          <a:xfrm>
            <a:off x="8153400" y="4885339"/>
            <a:ext cx="281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Luke 11:5-8</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473994" y="2366168"/>
            <a:ext cx="9244013"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7</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“Then the one inside answers, ‘Don’t bother me. The door is already locked, and my children are with me in bed. </a:t>
            </a:r>
            <a:b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b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I can’t get up and give you anything</a:t>
            </a:r>
          </a:p>
        </p:txBody>
      </p:sp>
    </p:spTree>
    <p:extLst>
      <p:ext uri="{BB962C8B-B14F-4D97-AF65-F5344CB8AC3E}">
        <p14:creationId xmlns:p14="http://schemas.microsoft.com/office/powerpoint/2010/main" val="164528984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5"/>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Model for Intercession</a:t>
            </a:r>
          </a:p>
        </p:txBody>
      </p:sp>
      <p:sp>
        <p:nvSpPr>
          <p:cNvPr id="6" name="Title 1"/>
          <p:cNvSpPr txBox="1">
            <a:spLocks/>
          </p:cNvSpPr>
          <p:nvPr/>
        </p:nvSpPr>
        <p:spPr bwMode="auto">
          <a:xfrm>
            <a:off x="8153400" y="4885339"/>
            <a:ext cx="281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Luke 11:5-8</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473994" y="2366168"/>
            <a:ext cx="9244013"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8</a:t>
            </a:r>
            <a:r>
              <a:rPr lang="en-US" altLang="en-US">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I tell you, though he will not get up and give him the bread because he is his friend, yet because of the man’s boldness he will get up and give him as much as he needs.</a:t>
            </a:r>
            <a:endPar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endParaRPr>
          </a:p>
        </p:txBody>
      </p:sp>
    </p:spTree>
    <p:extLst>
      <p:ext uri="{BB962C8B-B14F-4D97-AF65-F5344CB8AC3E}">
        <p14:creationId xmlns:p14="http://schemas.microsoft.com/office/powerpoint/2010/main" val="39168343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5"/>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Model for Intercession</a:t>
            </a:r>
          </a:p>
        </p:txBody>
      </p:sp>
      <p:sp>
        <p:nvSpPr>
          <p:cNvPr id="9" name="Oval 8"/>
          <p:cNvSpPr/>
          <p:nvPr/>
        </p:nvSpPr>
        <p:spPr>
          <a:xfrm>
            <a:off x="770244" y="3321650"/>
            <a:ext cx="1536519" cy="945550"/>
          </a:xfrm>
          <a:prstGeom prst="ellipse">
            <a:avLst/>
          </a:prstGeom>
          <a:solidFill>
            <a:srgbClr val="FFFF66"/>
          </a:solidFill>
          <a:effectLst/>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4400" b="1" spc="50" dirty="0">
                <a:ln w="11430"/>
                <a:solidFill>
                  <a:srgbClr val="FF0000"/>
                </a:solidFill>
                <a:latin typeface="Franklin Gothic Book" panose="020B0503020102020204" pitchFamily="34" charset="0"/>
              </a:rPr>
              <a:t>A</a:t>
            </a:r>
            <a:endParaRPr lang="en-PH" sz="2800" b="1" spc="50" dirty="0">
              <a:ln w="11430"/>
              <a:solidFill>
                <a:srgbClr val="FF0000"/>
              </a:solidFill>
              <a:latin typeface="Franklin Gothic Book" panose="020B0503020102020204" pitchFamily="34" charset="0"/>
            </a:endParaRPr>
          </a:p>
        </p:txBody>
      </p:sp>
      <p:sp>
        <p:nvSpPr>
          <p:cNvPr id="10" name="Oval 9"/>
          <p:cNvSpPr/>
          <p:nvPr/>
        </p:nvSpPr>
        <p:spPr>
          <a:xfrm>
            <a:off x="5301982" y="3277635"/>
            <a:ext cx="1588037" cy="977254"/>
          </a:xfrm>
          <a:prstGeom prst="ellipse">
            <a:avLst/>
          </a:prstGeom>
          <a:solidFill>
            <a:srgbClr val="FFFF66"/>
          </a:solidFill>
          <a:effectLst/>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4000" b="1" spc="50" dirty="0">
                <a:ln w="11430"/>
                <a:solidFill>
                  <a:srgbClr val="FF0000"/>
                </a:solidFill>
                <a:latin typeface="Franklin Gothic Book" panose="020B0503020102020204" pitchFamily="34" charset="0"/>
              </a:rPr>
              <a:t>B</a:t>
            </a:r>
            <a:endParaRPr lang="en-PH" sz="4000" b="1" spc="50" dirty="0">
              <a:ln w="11430"/>
              <a:solidFill>
                <a:srgbClr val="FF0000"/>
              </a:solidFill>
              <a:latin typeface="Franklin Gothic Book" panose="020B0503020102020204" pitchFamily="34" charset="0"/>
            </a:endParaRPr>
          </a:p>
        </p:txBody>
      </p:sp>
      <p:sp>
        <p:nvSpPr>
          <p:cNvPr id="11" name="Oval 10"/>
          <p:cNvSpPr/>
          <p:nvPr/>
        </p:nvSpPr>
        <p:spPr>
          <a:xfrm>
            <a:off x="9885238" y="3268846"/>
            <a:ext cx="1616600" cy="994831"/>
          </a:xfrm>
          <a:prstGeom prst="ellipse">
            <a:avLst/>
          </a:prstGeom>
          <a:solidFill>
            <a:srgbClr val="FFFF66"/>
          </a:solidFill>
          <a:effectLst/>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4000" b="1" spc="50" dirty="0">
                <a:ln w="11430"/>
                <a:solidFill>
                  <a:srgbClr val="FF0000"/>
                </a:solidFill>
                <a:latin typeface="Franklin Gothic Book" panose="020B0503020102020204" pitchFamily="34" charset="0"/>
              </a:rPr>
              <a:t>C</a:t>
            </a:r>
            <a:endParaRPr lang="en-PH" sz="4000" b="1" spc="50" dirty="0">
              <a:ln w="11430"/>
              <a:solidFill>
                <a:srgbClr val="FF0000"/>
              </a:solidFill>
              <a:latin typeface="Franklin Gothic Book" panose="020B0503020102020204" pitchFamily="34" charset="0"/>
            </a:endParaRPr>
          </a:p>
        </p:txBody>
      </p:sp>
      <p:cxnSp>
        <p:nvCxnSpPr>
          <p:cNvPr id="13" name="Straight Connector 12"/>
          <p:cNvCxnSpPr>
            <a:cxnSpLocks noChangeShapeType="1"/>
          </p:cNvCxnSpPr>
          <p:nvPr/>
        </p:nvCxnSpPr>
        <p:spPr bwMode="auto">
          <a:xfrm>
            <a:off x="2385803" y="3861537"/>
            <a:ext cx="2916179" cy="0"/>
          </a:xfrm>
          <a:prstGeom prst="line">
            <a:avLst/>
          </a:prstGeom>
          <a:noFill/>
          <a:ln w="38100">
            <a:solidFill>
              <a:schemeClr val="bg1"/>
            </a:solidFill>
            <a:prstDash val="sysDot"/>
            <a:round/>
            <a:headEnd type="arrow" w="med" len="med"/>
            <a:tailEnd type="arrow" w="med" len="med"/>
          </a:ln>
          <a:effectLst/>
          <a:extLst>
            <a:ext uri="{909E8E84-426E-40DD-AFC4-6F175D3DCCD1}">
              <a14:hiddenFill xmlns:a14="http://schemas.microsoft.com/office/drawing/2010/main">
                <a:noFill/>
              </a14:hiddenFill>
            </a:ext>
          </a:extLst>
        </p:spPr>
      </p:cxnSp>
      <p:sp>
        <p:nvSpPr>
          <p:cNvPr id="14" name="Text Box 3"/>
          <p:cNvSpPr txBox="1">
            <a:spLocks noChangeArrowheads="1"/>
          </p:cNvSpPr>
          <p:nvPr/>
        </p:nvSpPr>
        <p:spPr bwMode="auto">
          <a:xfrm>
            <a:off x="2997153" y="3200774"/>
            <a:ext cx="1702247"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dirty="0">
                <a:ln w="0"/>
                <a:solidFill>
                  <a:schemeClr val="bg1"/>
                </a:solidFill>
                <a:latin typeface="Franklin Gothic Book" panose="020B0503020102020204" pitchFamily="34" charset="0"/>
                <a:ea typeface="Gadugi" charset="0"/>
                <a:cs typeface="Gadugi" charset="0"/>
              </a:rPr>
              <a:t>friend</a:t>
            </a:r>
          </a:p>
        </p:txBody>
      </p:sp>
      <p:sp>
        <p:nvSpPr>
          <p:cNvPr id="16" name="Freeform 15"/>
          <p:cNvSpPr>
            <a:spLocks/>
          </p:cNvSpPr>
          <p:nvPr/>
        </p:nvSpPr>
        <p:spPr bwMode="auto">
          <a:xfrm>
            <a:off x="1747903" y="2060201"/>
            <a:ext cx="8696194" cy="1269814"/>
          </a:xfrm>
          <a:custGeom>
            <a:avLst/>
            <a:gdLst>
              <a:gd name="T0" fmla="*/ 0 w 5396248"/>
              <a:gd name="T1" fmla="*/ 671848 h 671848"/>
              <a:gd name="T2" fmla="*/ 2717442 w 5396248"/>
              <a:gd name="T3" fmla="*/ 0 h 671848"/>
              <a:gd name="T4" fmla="*/ 5396248 w 5396248"/>
              <a:gd name="T5" fmla="*/ 671848 h 671848"/>
              <a:gd name="T6" fmla="*/ 0 60000 65536"/>
              <a:gd name="T7" fmla="*/ 0 60000 65536"/>
              <a:gd name="T8" fmla="*/ 0 60000 65536"/>
            </a:gdLst>
            <a:ahLst/>
            <a:cxnLst>
              <a:cxn ang="T6">
                <a:pos x="T0" y="T1"/>
              </a:cxn>
              <a:cxn ang="T7">
                <a:pos x="T2" y="T3"/>
              </a:cxn>
              <a:cxn ang="T8">
                <a:pos x="T4" y="T5"/>
              </a:cxn>
            </a:cxnLst>
            <a:rect l="0" t="0" r="r" b="b"/>
            <a:pathLst>
              <a:path w="5396248" h="671848">
                <a:moveTo>
                  <a:pt x="0" y="671848"/>
                </a:moveTo>
                <a:cubicBezTo>
                  <a:pt x="909033" y="259724"/>
                  <a:pt x="1818067" y="0"/>
                  <a:pt x="2717442" y="0"/>
                </a:cubicBezTo>
                <a:cubicBezTo>
                  <a:pt x="3616817" y="0"/>
                  <a:pt x="4506532" y="259724"/>
                  <a:pt x="5396248" y="671848"/>
                </a:cubicBezTo>
              </a:path>
            </a:pathLst>
          </a:custGeom>
          <a:noFill/>
          <a:ln w="38100" cap="flat" cmpd="sng">
            <a:solidFill>
              <a:schemeClr val="bg1"/>
            </a:solidFill>
            <a:prstDash val="sysDot"/>
            <a:round/>
            <a:headEnd type="arrow" w="med" len="med"/>
            <a:tailEnd type="arrow" w="med" len="med"/>
          </a:ln>
          <a:effectLst/>
          <a:extLst>
            <a:ext uri="{909E8E84-426E-40DD-AFC4-6F175D3DCCD1}">
              <a14:hiddenFill xmlns:a14="http://schemas.microsoft.com/office/drawing/2010/main">
                <a:solidFill>
                  <a:srgbClr val="FFFFFF"/>
                </a:solidFill>
              </a14:hiddenFill>
            </a:ext>
          </a:extLst>
        </p:spPr>
        <p:txBody>
          <a:bodyPr anchor="ctr"/>
          <a:lstStyle/>
          <a:p>
            <a:endParaRPr lang="en-US" sz="4000">
              <a:ln w="0"/>
              <a:solidFill>
                <a:schemeClr val="bg1"/>
              </a:solidFill>
              <a:latin typeface="Franklin Gothic Book" panose="020B0503020102020204" pitchFamily="34" charset="0"/>
              <a:ea typeface="Gadugi" charset="0"/>
              <a:cs typeface="Gadugi" charset="0"/>
            </a:endParaRPr>
          </a:p>
        </p:txBody>
      </p:sp>
      <p:sp>
        <p:nvSpPr>
          <p:cNvPr id="17" name="Text Box 3"/>
          <p:cNvSpPr txBox="1">
            <a:spLocks noChangeArrowheads="1"/>
          </p:cNvSpPr>
          <p:nvPr/>
        </p:nvSpPr>
        <p:spPr bwMode="auto">
          <a:xfrm>
            <a:off x="4563980" y="2303988"/>
            <a:ext cx="28956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dirty="0">
                <a:ln w="0"/>
                <a:solidFill>
                  <a:schemeClr val="bg1"/>
                </a:solidFill>
                <a:latin typeface="Franklin Gothic Book" panose="020B0503020102020204" pitchFamily="34" charset="0"/>
                <a:ea typeface="Gadugi" charset="0"/>
                <a:cs typeface="Gadugi" charset="0"/>
              </a:rPr>
              <a:t>intercession</a:t>
            </a:r>
          </a:p>
        </p:txBody>
      </p:sp>
      <p:sp>
        <p:nvSpPr>
          <p:cNvPr id="19" name="Text Box 3"/>
          <p:cNvSpPr txBox="1">
            <a:spLocks noChangeArrowheads="1"/>
          </p:cNvSpPr>
          <p:nvPr/>
        </p:nvSpPr>
        <p:spPr bwMode="auto">
          <a:xfrm>
            <a:off x="7561332" y="3172372"/>
            <a:ext cx="1560838"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dirty="0">
                <a:ln w="0"/>
                <a:solidFill>
                  <a:schemeClr val="bg1"/>
                </a:solidFill>
                <a:latin typeface="Franklin Gothic Book" panose="020B0503020102020204" pitchFamily="34" charset="0"/>
                <a:ea typeface="Gadugi" charset="0"/>
                <a:cs typeface="Gadugi" charset="0"/>
              </a:rPr>
              <a:t>friend</a:t>
            </a:r>
          </a:p>
        </p:txBody>
      </p:sp>
      <p:cxnSp>
        <p:nvCxnSpPr>
          <p:cNvPr id="20" name="Straight Connector 19"/>
          <p:cNvCxnSpPr>
            <a:cxnSpLocks noChangeShapeType="1"/>
          </p:cNvCxnSpPr>
          <p:nvPr/>
        </p:nvCxnSpPr>
        <p:spPr bwMode="auto">
          <a:xfrm>
            <a:off x="6890019" y="3832860"/>
            <a:ext cx="2903464" cy="0"/>
          </a:xfrm>
          <a:prstGeom prst="line">
            <a:avLst/>
          </a:prstGeom>
          <a:noFill/>
          <a:ln w="38100">
            <a:solidFill>
              <a:schemeClr val="bg1"/>
            </a:solidFill>
            <a:prstDash val="sysDot"/>
            <a:round/>
            <a:headEnd type="arrow" w="med" len="med"/>
            <a:tailEnd type="arrow" w="med" len="med"/>
          </a:ln>
          <a:effectLst/>
          <a:extLst>
            <a:ext uri="{909E8E84-426E-40DD-AFC4-6F175D3DCCD1}">
              <a14:hiddenFill xmlns:a14="http://schemas.microsoft.com/office/drawing/2010/main">
                <a:noFill/>
              </a14:hiddenFill>
            </a:ext>
          </a:extLst>
        </p:spPr>
      </p:cxnSp>
      <p:sp>
        <p:nvSpPr>
          <p:cNvPr id="24" name="Text Box 2"/>
          <p:cNvSpPr txBox="1">
            <a:spLocks noChangeArrowheads="1"/>
          </p:cNvSpPr>
          <p:nvPr/>
        </p:nvSpPr>
        <p:spPr bwMode="auto">
          <a:xfrm>
            <a:off x="401050" y="4559742"/>
            <a:ext cx="11333749" cy="2093650"/>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75000"/>
              </a:lnSpc>
              <a:spcBef>
                <a:spcPct val="50000"/>
              </a:spcBef>
              <a:spcAft>
                <a:spcPts val="0"/>
              </a:spcAft>
              <a:buClrTx/>
              <a:buSzTx/>
              <a:buFont typeface="+mj-lt"/>
              <a:buAutoNum type="alphaUcPeriod"/>
              <a:tabLst/>
              <a:defRPr/>
            </a:pPr>
            <a:r>
              <a:rPr lang="en-US" sz="4000" dirty="0">
                <a:ln w="12700" cmpd="sng">
                  <a:noFill/>
                  <a:prstDash val="solid"/>
                </a:ln>
                <a:solidFill>
                  <a:schemeClr val="bg1"/>
                </a:solidFill>
                <a:effectLst/>
                <a:latin typeface="Franklin Gothic Book" panose="020B0503020102020204" pitchFamily="34" charset="0"/>
                <a:cs typeface="Tahoma" pitchFamily="34" charset="0"/>
              </a:rPr>
              <a:t>There is an </a:t>
            </a:r>
            <a:r>
              <a:rPr lang="en-US" sz="4000" dirty="0">
                <a:ln w="12700" cmpd="sng">
                  <a:noFill/>
                  <a:prstDash val="solid"/>
                </a:ln>
                <a:solidFill>
                  <a:srgbClr val="FFFF0B"/>
                </a:solidFill>
                <a:effectLst/>
                <a:latin typeface="Franklin Gothic Book" panose="020B0503020102020204" pitchFamily="34" charset="0"/>
                <a:cs typeface="Tahoma" pitchFamily="34" charset="0"/>
              </a:rPr>
              <a:t>URGENT NEED.</a:t>
            </a:r>
          </a:p>
          <a:p>
            <a:pPr marL="857250" marR="0" lvl="0" indent="-857250" defTabSz="914400" eaLnBrk="1" fontAlgn="auto" latinLnBrk="0" hangingPunct="1">
              <a:lnSpc>
                <a:spcPct val="75000"/>
              </a:lnSpc>
              <a:spcBef>
                <a:spcPct val="50000"/>
              </a:spcBef>
              <a:spcAft>
                <a:spcPts val="0"/>
              </a:spcAft>
              <a:buClrTx/>
              <a:buSzTx/>
              <a:buFont typeface="+mj-lt"/>
              <a:buAutoNum type="alphaUcPeriod"/>
              <a:tabLst/>
              <a:defRPr/>
            </a:pPr>
            <a:r>
              <a:rPr lang="en-US" sz="4000" dirty="0">
                <a:ln w="12700" cmpd="sng">
                  <a:noFill/>
                  <a:prstDash val="solid"/>
                </a:ln>
                <a:solidFill>
                  <a:schemeClr val="bg1"/>
                </a:solidFill>
                <a:latin typeface="Franklin Gothic Book" panose="020B0503020102020204" pitchFamily="34" charset="0"/>
                <a:cs typeface="Tahoma" pitchFamily="34" charset="0"/>
              </a:rPr>
              <a:t>There is a </a:t>
            </a:r>
            <a:r>
              <a:rPr lang="en-US" sz="4000" dirty="0">
                <a:ln w="12700" cmpd="sng">
                  <a:noFill/>
                  <a:prstDash val="solid"/>
                </a:ln>
                <a:solidFill>
                  <a:srgbClr val="FFFF0B"/>
                </a:solidFill>
                <a:latin typeface="Franklin Gothic Book" panose="020B0503020102020204" pitchFamily="34" charset="0"/>
                <a:cs typeface="Tahoma" pitchFamily="34" charset="0"/>
              </a:rPr>
              <a:t>WILLING LOVE.</a:t>
            </a:r>
          </a:p>
          <a:p>
            <a:pPr marL="857250" marR="0" lvl="0" indent="-857250" defTabSz="914400" eaLnBrk="1" fontAlgn="auto" latinLnBrk="0" hangingPunct="1">
              <a:lnSpc>
                <a:spcPct val="75000"/>
              </a:lnSpc>
              <a:spcBef>
                <a:spcPct val="50000"/>
              </a:spcBef>
              <a:spcAft>
                <a:spcPts val="0"/>
              </a:spcAft>
              <a:buClrTx/>
              <a:buSzTx/>
              <a:buFont typeface="+mj-lt"/>
              <a:buAutoNum type="alphaUcPeriod"/>
              <a:tabLst/>
              <a:defRPr/>
            </a:pPr>
            <a:r>
              <a:rPr lang="en-US" sz="4000" dirty="0">
                <a:ln w="12700" cmpd="sng">
                  <a:noFill/>
                  <a:prstDash val="solid"/>
                </a:ln>
                <a:solidFill>
                  <a:schemeClr val="bg1"/>
                </a:solidFill>
                <a:effectLst/>
                <a:latin typeface="Franklin Gothic Book" panose="020B0503020102020204" pitchFamily="34" charset="0"/>
                <a:cs typeface="Tahoma" pitchFamily="34" charset="0"/>
              </a:rPr>
              <a:t>There is a sense of </a:t>
            </a:r>
            <a:r>
              <a:rPr lang="en-US" sz="4000" dirty="0">
                <a:ln w="12700" cmpd="sng">
                  <a:noFill/>
                  <a:prstDash val="solid"/>
                </a:ln>
                <a:solidFill>
                  <a:srgbClr val="FFFF0B"/>
                </a:solidFill>
                <a:effectLst/>
                <a:latin typeface="Franklin Gothic Book" panose="020B0503020102020204" pitchFamily="34" charset="0"/>
                <a:cs typeface="Tahoma" pitchFamily="34" charset="0"/>
              </a:rPr>
              <a:t>POWERLESSNESS.</a:t>
            </a:r>
          </a:p>
        </p:txBody>
      </p:sp>
    </p:spTree>
    <p:extLst>
      <p:ext uri="{BB962C8B-B14F-4D97-AF65-F5344CB8AC3E}">
        <p14:creationId xmlns:p14="http://schemas.microsoft.com/office/powerpoint/2010/main" val="56402690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outVertical)">
                                      <p:cBhvr>
                                        <p:cTn id="25" dur="500"/>
                                        <p:tgtEl>
                                          <p:spTgt spid="13"/>
                                        </p:tgtEl>
                                      </p:cBhvr>
                                    </p:animEffect>
                                  </p:childTnLst>
                                </p:cTn>
                              </p:par>
                              <p:par>
                                <p:cTn id="26" presetID="16" presetClass="entr" presetSubtype="37"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outVertical)">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arn(outVertical)">
                                      <p:cBhvr>
                                        <p:cTn id="33" dur="500"/>
                                        <p:tgtEl>
                                          <p:spTgt spid="20"/>
                                        </p:tgtEl>
                                      </p:cBhvr>
                                    </p:animEffect>
                                  </p:childTnLst>
                                </p:cTn>
                              </p:par>
                              <p:par>
                                <p:cTn id="34" presetID="16" presetClass="entr" presetSubtype="37"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barn(outVertical)">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outVertical)">
                                      <p:cBhvr>
                                        <p:cTn id="41" dur="500"/>
                                        <p:tgtEl>
                                          <p:spTgt spid="17"/>
                                        </p:tgtEl>
                                      </p:cBhvr>
                                    </p:animEffect>
                                  </p:childTnLst>
                                </p:cTn>
                              </p:par>
                              <p:par>
                                <p:cTn id="42" presetID="16" presetClass="entr" presetSubtype="37"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arn(outVertical)">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4">
                                            <p:txEl>
                                              <p:pRg st="0" end="0"/>
                                            </p:txEl>
                                          </p:spTgt>
                                        </p:tgtEl>
                                        <p:attrNameLst>
                                          <p:attrName>style.visibility</p:attrName>
                                        </p:attrNameLst>
                                      </p:cBhvr>
                                      <p:to>
                                        <p:strVal val="visible"/>
                                      </p:to>
                                    </p:set>
                                    <p:animEffect transition="in" filter="wipe(left)">
                                      <p:cBhvr>
                                        <p:cTn id="49" dur="500"/>
                                        <p:tgtEl>
                                          <p:spTgt spid="24">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4">
                                            <p:txEl>
                                              <p:pRg st="1" end="1"/>
                                            </p:txEl>
                                          </p:spTgt>
                                        </p:tgtEl>
                                        <p:attrNameLst>
                                          <p:attrName>style.visibility</p:attrName>
                                        </p:attrNameLst>
                                      </p:cBhvr>
                                      <p:to>
                                        <p:strVal val="visible"/>
                                      </p:to>
                                    </p:set>
                                    <p:animEffect transition="in" filter="wipe(left)">
                                      <p:cBhvr>
                                        <p:cTn id="54" dur="500"/>
                                        <p:tgtEl>
                                          <p:spTgt spid="24">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4">
                                            <p:txEl>
                                              <p:pRg st="2" end="2"/>
                                            </p:txEl>
                                          </p:spTgt>
                                        </p:tgtEl>
                                        <p:attrNameLst>
                                          <p:attrName>style.visibility</p:attrName>
                                        </p:attrNameLst>
                                      </p:cBhvr>
                                      <p:to>
                                        <p:strVal val="visible"/>
                                      </p:to>
                                    </p:set>
                                    <p:animEffect transition="in" filter="wipe(left)">
                                      <p:cBhvr>
                                        <p:cTn id="59"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17"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5"/>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Model for Intercession</a:t>
            </a:r>
          </a:p>
        </p:txBody>
      </p:sp>
      <p:sp>
        <p:nvSpPr>
          <p:cNvPr id="9" name="Oval 8"/>
          <p:cNvSpPr/>
          <p:nvPr/>
        </p:nvSpPr>
        <p:spPr>
          <a:xfrm>
            <a:off x="770244" y="3321650"/>
            <a:ext cx="1536519" cy="945550"/>
          </a:xfrm>
          <a:prstGeom prst="ellipse">
            <a:avLst/>
          </a:prstGeom>
          <a:solidFill>
            <a:srgbClr val="FFFF66"/>
          </a:solidFill>
          <a:effectLst/>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4400" b="1" spc="50" dirty="0">
                <a:ln w="11430"/>
                <a:solidFill>
                  <a:srgbClr val="FF0000"/>
                </a:solidFill>
                <a:latin typeface="Franklin Gothic Book" panose="020B0503020102020204" pitchFamily="34" charset="0"/>
              </a:rPr>
              <a:t>A</a:t>
            </a:r>
            <a:endParaRPr lang="en-PH" sz="2800" b="1" spc="50" dirty="0">
              <a:ln w="11430"/>
              <a:solidFill>
                <a:srgbClr val="FF0000"/>
              </a:solidFill>
              <a:latin typeface="Franklin Gothic Book" panose="020B0503020102020204" pitchFamily="34" charset="0"/>
            </a:endParaRPr>
          </a:p>
        </p:txBody>
      </p:sp>
      <p:sp>
        <p:nvSpPr>
          <p:cNvPr id="10" name="Oval 9"/>
          <p:cNvSpPr/>
          <p:nvPr/>
        </p:nvSpPr>
        <p:spPr>
          <a:xfrm>
            <a:off x="5301982" y="3277635"/>
            <a:ext cx="1588037" cy="977254"/>
          </a:xfrm>
          <a:prstGeom prst="ellipse">
            <a:avLst/>
          </a:prstGeom>
          <a:solidFill>
            <a:srgbClr val="FFFF66"/>
          </a:solidFill>
          <a:effectLst/>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4000" b="1" spc="50" dirty="0">
                <a:ln w="11430"/>
                <a:solidFill>
                  <a:srgbClr val="FF0000"/>
                </a:solidFill>
                <a:latin typeface="Franklin Gothic Book" panose="020B0503020102020204" pitchFamily="34" charset="0"/>
              </a:rPr>
              <a:t>B</a:t>
            </a:r>
            <a:endParaRPr lang="en-PH" sz="4000" b="1" spc="50" dirty="0">
              <a:ln w="11430"/>
              <a:solidFill>
                <a:srgbClr val="FF0000"/>
              </a:solidFill>
              <a:latin typeface="Franklin Gothic Book" panose="020B0503020102020204" pitchFamily="34" charset="0"/>
            </a:endParaRPr>
          </a:p>
        </p:txBody>
      </p:sp>
      <p:sp>
        <p:nvSpPr>
          <p:cNvPr id="11" name="Oval 10"/>
          <p:cNvSpPr/>
          <p:nvPr/>
        </p:nvSpPr>
        <p:spPr>
          <a:xfrm>
            <a:off x="9885238" y="3268846"/>
            <a:ext cx="1616600" cy="994831"/>
          </a:xfrm>
          <a:prstGeom prst="ellipse">
            <a:avLst/>
          </a:prstGeom>
          <a:solidFill>
            <a:srgbClr val="FFFF66"/>
          </a:solidFill>
          <a:effectLst/>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sz="4000" b="1" spc="50" dirty="0">
                <a:ln w="11430"/>
                <a:solidFill>
                  <a:srgbClr val="FF0000"/>
                </a:solidFill>
                <a:latin typeface="Franklin Gothic Book" panose="020B0503020102020204" pitchFamily="34" charset="0"/>
              </a:rPr>
              <a:t>C</a:t>
            </a:r>
            <a:endParaRPr lang="en-PH" sz="4000" b="1" spc="50" dirty="0">
              <a:ln w="11430"/>
              <a:solidFill>
                <a:srgbClr val="FF0000"/>
              </a:solidFill>
              <a:latin typeface="Franklin Gothic Book" panose="020B0503020102020204" pitchFamily="34" charset="0"/>
            </a:endParaRPr>
          </a:p>
        </p:txBody>
      </p:sp>
      <p:cxnSp>
        <p:nvCxnSpPr>
          <p:cNvPr id="13" name="Straight Connector 12"/>
          <p:cNvCxnSpPr>
            <a:cxnSpLocks noChangeShapeType="1"/>
          </p:cNvCxnSpPr>
          <p:nvPr/>
        </p:nvCxnSpPr>
        <p:spPr bwMode="auto">
          <a:xfrm>
            <a:off x="2385803" y="3861537"/>
            <a:ext cx="2916179" cy="0"/>
          </a:xfrm>
          <a:prstGeom prst="line">
            <a:avLst/>
          </a:prstGeom>
          <a:noFill/>
          <a:ln w="38100">
            <a:solidFill>
              <a:schemeClr val="bg1"/>
            </a:solidFill>
            <a:prstDash val="sysDot"/>
            <a:round/>
            <a:headEnd type="arrow" w="med" len="med"/>
            <a:tailEnd type="arrow" w="med" len="med"/>
          </a:ln>
          <a:effectLst/>
          <a:extLst>
            <a:ext uri="{909E8E84-426E-40DD-AFC4-6F175D3DCCD1}">
              <a14:hiddenFill xmlns:a14="http://schemas.microsoft.com/office/drawing/2010/main">
                <a:noFill/>
              </a14:hiddenFill>
            </a:ext>
          </a:extLst>
        </p:spPr>
      </p:cxnSp>
      <p:sp>
        <p:nvSpPr>
          <p:cNvPr id="16" name="Freeform 15"/>
          <p:cNvSpPr>
            <a:spLocks/>
          </p:cNvSpPr>
          <p:nvPr/>
        </p:nvSpPr>
        <p:spPr bwMode="auto">
          <a:xfrm>
            <a:off x="1747903" y="2060201"/>
            <a:ext cx="8696194" cy="1269814"/>
          </a:xfrm>
          <a:custGeom>
            <a:avLst/>
            <a:gdLst>
              <a:gd name="T0" fmla="*/ 0 w 5396248"/>
              <a:gd name="T1" fmla="*/ 671848 h 671848"/>
              <a:gd name="T2" fmla="*/ 2717442 w 5396248"/>
              <a:gd name="T3" fmla="*/ 0 h 671848"/>
              <a:gd name="T4" fmla="*/ 5396248 w 5396248"/>
              <a:gd name="T5" fmla="*/ 671848 h 671848"/>
              <a:gd name="T6" fmla="*/ 0 60000 65536"/>
              <a:gd name="T7" fmla="*/ 0 60000 65536"/>
              <a:gd name="T8" fmla="*/ 0 60000 65536"/>
            </a:gdLst>
            <a:ahLst/>
            <a:cxnLst>
              <a:cxn ang="T6">
                <a:pos x="T0" y="T1"/>
              </a:cxn>
              <a:cxn ang="T7">
                <a:pos x="T2" y="T3"/>
              </a:cxn>
              <a:cxn ang="T8">
                <a:pos x="T4" y="T5"/>
              </a:cxn>
            </a:cxnLst>
            <a:rect l="0" t="0" r="r" b="b"/>
            <a:pathLst>
              <a:path w="5396248" h="671848">
                <a:moveTo>
                  <a:pt x="0" y="671848"/>
                </a:moveTo>
                <a:cubicBezTo>
                  <a:pt x="909033" y="259724"/>
                  <a:pt x="1818067" y="0"/>
                  <a:pt x="2717442" y="0"/>
                </a:cubicBezTo>
                <a:cubicBezTo>
                  <a:pt x="3616817" y="0"/>
                  <a:pt x="4506532" y="259724"/>
                  <a:pt x="5396248" y="671848"/>
                </a:cubicBezTo>
              </a:path>
            </a:pathLst>
          </a:custGeom>
          <a:noFill/>
          <a:ln w="38100" cap="flat" cmpd="sng">
            <a:solidFill>
              <a:schemeClr val="bg1"/>
            </a:solidFill>
            <a:prstDash val="sysDot"/>
            <a:round/>
            <a:headEnd type="arrow" w="med" len="med"/>
            <a:tailEnd type="arrow" w="med" len="med"/>
          </a:ln>
          <a:effectLst/>
          <a:extLst>
            <a:ext uri="{909E8E84-426E-40DD-AFC4-6F175D3DCCD1}">
              <a14:hiddenFill xmlns:a14="http://schemas.microsoft.com/office/drawing/2010/main">
                <a:solidFill>
                  <a:srgbClr val="FFFFFF"/>
                </a:solidFill>
              </a14:hiddenFill>
            </a:ext>
          </a:extLst>
        </p:spPr>
        <p:txBody>
          <a:bodyPr anchor="ctr"/>
          <a:lstStyle/>
          <a:p>
            <a:endParaRPr lang="en-US" sz="4000">
              <a:ln w="0"/>
              <a:solidFill>
                <a:schemeClr val="bg1"/>
              </a:solidFill>
              <a:latin typeface="Franklin Gothic Book" panose="020B0503020102020204" pitchFamily="34" charset="0"/>
              <a:ea typeface="Gadugi" charset="0"/>
              <a:cs typeface="Gadugi" charset="0"/>
            </a:endParaRPr>
          </a:p>
        </p:txBody>
      </p:sp>
      <p:sp>
        <p:nvSpPr>
          <p:cNvPr id="17" name="Text Box 3"/>
          <p:cNvSpPr txBox="1">
            <a:spLocks noChangeArrowheads="1"/>
          </p:cNvSpPr>
          <p:nvPr/>
        </p:nvSpPr>
        <p:spPr bwMode="auto">
          <a:xfrm>
            <a:off x="4563980" y="2303988"/>
            <a:ext cx="2895600"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dirty="0">
                <a:ln w="0"/>
                <a:solidFill>
                  <a:schemeClr val="bg1"/>
                </a:solidFill>
                <a:latin typeface="Franklin Gothic Book" panose="020B0503020102020204" pitchFamily="34" charset="0"/>
                <a:ea typeface="Gadugi" charset="0"/>
                <a:cs typeface="Gadugi" charset="0"/>
              </a:rPr>
              <a:t>intercession</a:t>
            </a:r>
          </a:p>
        </p:txBody>
      </p:sp>
      <p:cxnSp>
        <p:nvCxnSpPr>
          <p:cNvPr id="20" name="Straight Connector 19"/>
          <p:cNvCxnSpPr>
            <a:cxnSpLocks noChangeShapeType="1"/>
          </p:cNvCxnSpPr>
          <p:nvPr/>
        </p:nvCxnSpPr>
        <p:spPr bwMode="auto">
          <a:xfrm>
            <a:off x="6890019" y="3832860"/>
            <a:ext cx="2903464" cy="0"/>
          </a:xfrm>
          <a:prstGeom prst="line">
            <a:avLst/>
          </a:prstGeom>
          <a:noFill/>
          <a:ln w="38100">
            <a:solidFill>
              <a:schemeClr val="bg1"/>
            </a:solidFill>
            <a:prstDash val="sysDot"/>
            <a:round/>
            <a:headEnd type="arrow" w="med" len="med"/>
            <a:tailEnd type="arrow" w="med" len="med"/>
          </a:ln>
          <a:effectLst/>
          <a:extLst>
            <a:ext uri="{909E8E84-426E-40DD-AFC4-6F175D3DCCD1}">
              <a14:hiddenFill xmlns:a14="http://schemas.microsoft.com/office/drawing/2010/main">
                <a:noFill/>
              </a14:hiddenFill>
            </a:ext>
          </a:extLst>
        </p:spPr>
      </p:cxnSp>
      <p:sp>
        <p:nvSpPr>
          <p:cNvPr id="24" name="Text Box 2"/>
          <p:cNvSpPr txBox="1">
            <a:spLocks noChangeArrowheads="1"/>
          </p:cNvSpPr>
          <p:nvPr/>
        </p:nvSpPr>
        <p:spPr bwMode="auto">
          <a:xfrm>
            <a:off x="401050" y="4559742"/>
            <a:ext cx="11333749" cy="2092881"/>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75000"/>
              </a:lnSpc>
              <a:spcBef>
                <a:spcPct val="50000"/>
              </a:spcBef>
              <a:spcAft>
                <a:spcPts val="0"/>
              </a:spcAft>
              <a:buClrTx/>
              <a:buSzTx/>
              <a:buFont typeface="+mj-lt"/>
              <a:buAutoNum type="alphaUcPeriod" startAt="4"/>
              <a:tabLst/>
              <a:defRPr/>
            </a:pPr>
            <a:r>
              <a:rPr lang="en-US" sz="4000" dirty="0">
                <a:ln w="12700" cmpd="sng">
                  <a:noFill/>
                  <a:prstDash val="solid"/>
                </a:ln>
                <a:solidFill>
                  <a:schemeClr val="bg1"/>
                </a:solidFill>
                <a:effectLst/>
                <a:latin typeface="Franklin Gothic Book" panose="020B0503020102020204" pitchFamily="34" charset="0"/>
                <a:cs typeface="Tahoma" pitchFamily="34" charset="0"/>
              </a:rPr>
              <a:t>Ther</a:t>
            </a:r>
            <a:r>
              <a:rPr lang="en-US" sz="4000" dirty="0">
                <a:ln w="12700" cmpd="sng">
                  <a:noFill/>
                  <a:prstDash val="solid"/>
                </a:ln>
                <a:solidFill>
                  <a:schemeClr val="bg1"/>
                </a:solidFill>
                <a:latin typeface="Franklin Gothic Book" panose="020B0503020102020204" pitchFamily="34" charset="0"/>
                <a:cs typeface="Tahoma" pitchFamily="34" charset="0"/>
              </a:rPr>
              <a:t>e must be </a:t>
            </a:r>
            <a:r>
              <a:rPr lang="en-US" sz="4000" dirty="0">
                <a:ln w="12700" cmpd="sng">
                  <a:noFill/>
                  <a:prstDash val="solid"/>
                </a:ln>
                <a:solidFill>
                  <a:srgbClr val="FFFF0B"/>
                </a:solidFill>
                <a:latin typeface="Franklin Gothic Book" panose="020B0503020102020204" pitchFamily="34" charset="0"/>
                <a:cs typeface="Tahoma" pitchFamily="34" charset="0"/>
              </a:rPr>
              <a:t>FAITH</a:t>
            </a:r>
            <a:r>
              <a:rPr lang="en-US" sz="4000" dirty="0">
                <a:ln w="12700" cmpd="sng">
                  <a:noFill/>
                  <a:prstDash val="solid"/>
                </a:ln>
                <a:solidFill>
                  <a:schemeClr val="bg1"/>
                </a:solidFill>
                <a:latin typeface="Franklin Gothic Book" panose="020B0503020102020204" pitchFamily="34" charset="0"/>
                <a:cs typeface="Tahoma" pitchFamily="34" charset="0"/>
              </a:rPr>
              <a:t> in prayer.</a:t>
            </a:r>
          </a:p>
          <a:p>
            <a:pPr marL="857250" marR="0" lvl="0" indent="-857250" defTabSz="914400" eaLnBrk="1" fontAlgn="auto" latinLnBrk="0" hangingPunct="1">
              <a:lnSpc>
                <a:spcPct val="75000"/>
              </a:lnSpc>
              <a:spcBef>
                <a:spcPct val="50000"/>
              </a:spcBef>
              <a:spcAft>
                <a:spcPts val="0"/>
              </a:spcAft>
              <a:buClrTx/>
              <a:buSzTx/>
              <a:buFont typeface="+mj-lt"/>
              <a:buAutoNum type="alphaUcPeriod" startAt="4"/>
              <a:tabLst/>
              <a:defRPr/>
            </a:pPr>
            <a:r>
              <a:rPr lang="en-US" sz="4000" dirty="0">
                <a:ln w="12700" cmpd="sng">
                  <a:noFill/>
                  <a:prstDash val="solid"/>
                </a:ln>
                <a:solidFill>
                  <a:schemeClr val="bg1"/>
                </a:solidFill>
                <a:effectLst/>
                <a:latin typeface="Franklin Gothic Book" panose="020B0503020102020204" pitchFamily="34" charset="0"/>
                <a:cs typeface="Tahoma" pitchFamily="34" charset="0"/>
              </a:rPr>
              <a:t>There must be </a:t>
            </a:r>
            <a:r>
              <a:rPr lang="en-US" sz="4000" dirty="0">
                <a:ln w="12700" cmpd="sng">
                  <a:noFill/>
                  <a:prstDash val="solid"/>
                </a:ln>
                <a:solidFill>
                  <a:srgbClr val="FFFF0B"/>
                </a:solidFill>
                <a:effectLst/>
                <a:latin typeface="Franklin Gothic Book" panose="020B0503020102020204" pitchFamily="34" charset="0"/>
                <a:cs typeface="Tahoma" pitchFamily="34" charset="0"/>
              </a:rPr>
              <a:t>BOLDNESS.</a:t>
            </a:r>
          </a:p>
          <a:p>
            <a:pPr marL="857250" marR="0" lvl="0" indent="-857250" defTabSz="914400" eaLnBrk="1" fontAlgn="auto" latinLnBrk="0" hangingPunct="1">
              <a:lnSpc>
                <a:spcPct val="75000"/>
              </a:lnSpc>
              <a:spcBef>
                <a:spcPct val="50000"/>
              </a:spcBef>
              <a:spcAft>
                <a:spcPts val="0"/>
              </a:spcAft>
              <a:buClrTx/>
              <a:buSzTx/>
              <a:buFont typeface="+mj-lt"/>
              <a:buAutoNum type="alphaUcPeriod" startAt="4"/>
              <a:tabLst/>
              <a:defRPr/>
            </a:pPr>
            <a:r>
              <a:rPr lang="en-US" sz="4000" dirty="0">
                <a:ln w="12700" cmpd="sng">
                  <a:noFill/>
                  <a:prstDash val="solid"/>
                </a:ln>
                <a:solidFill>
                  <a:schemeClr val="bg1"/>
                </a:solidFill>
                <a:latin typeface="Franklin Gothic Book" panose="020B0503020102020204" pitchFamily="34" charset="0"/>
                <a:cs typeface="Tahoma" pitchFamily="34" charset="0"/>
              </a:rPr>
              <a:t>There will be </a:t>
            </a:r>
            <a:r>
              <a:rPr lang="en-US" sz="4000" dirty="0">
                <a:ln w="12700" cmpd="sng">
                  <a:noFill/>
                  <a:prstDash val="solid"/>
                </a:ln>
                <a:solidFill>
                  <a:srgbClr val="FFFF0B"/>
                </a:solidFill>
                <a:latin typeface="Franklin Gothic Book" panose="020B0503020102020204" pitchFamily="34" charset="0"/>
                <a:cs typeface="Tahoma" pitchFamily="34" charset="0"/>
              </a:rPr>
              <a:t>REWARD.</a:t>
            </a:r>
            <a:endParaRPr lang="en-US" sz="4000" dirty="0">
              <a:ln w="12700" cmpd="sng">
                <a:noFill/>
                <a:prstDash val="solid"/>
              </a:ln>
              <a:solidFill>
                <a:srgbClr val="FFFF0B"/>
              </a:solidFill>
              <a:effectLst/>
              <a:latin typeface="Franklin Gothic Book" panose="020B0503020102020204" pitchFamily="34" charset="0"/>
              <a:cs typeface="Tahoma" pitchFamily="34" charset="0"/>
            </a:endParaRPr>
          </a:p>
        </p:txBody>
      </p:sp>
      <p:sp>
        <p:nvSpPr>
          <p:cNvPr id="15" name="Text Box 3"/>
          <p:cNvSpPr txBox="1">
            <a:spLocks noChangeArrowheads="1"/>
          </p:cNvSpPr>
          <p:nvPr/>
        </p:nvSpPr>
        <p:spPr bwMode="auto">
          <a:xfrm>
            <a:off x="2997153" y="3200774"/>
            <a:ext cx="1702247"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dirty="0">
                <a:ln w="0"/>
                <a:solidFill>
                  <a:schemeClr val="bg1"/>
                </a:solidFill>
                <a:latin typeface="Franklin Gothic Book" panose="020B0503020102020204" pitchFamily="34" charset="0"/>
                <a:ea typeface="Gadugi" charset="0"/>
                <a:cs typeface="Gadugi" charset="0"/>
              </a:rPr>
              <a:t>friend</a:t>
            </a:r>
          </a:p>
        </p:txBody>
      </p:sp>
      <p:sp>
        <p:nvSpPr>
          <p:cNvPr id="18" name="Text Box 3"/>
          <p:cNvSpPr txBox="1">
            <a:spLocks noChangeArrowheads="1"/>
          </p:cNvSpPr>
          <p:nvPr/>
        </p:nvSpPr>
        <p:spPr bwMode="auto">
          <a:xfrm>
            <a:off x="7561332" y="3172372"/>
            <a:ext cx="1560838"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dirty="0">
                <a:ln w="0"/>
                <a:solidFill>
                  <a:schemeClr val="bg1"/>
                </a:solidFill>
                <a:latin typeface="Franklin Gothic Book" panose="020B0503020102020204" pitchFamily="34" charset="0"/>
                <a:ea typeface="Gadugi" charset="0"/>
                <a:cs typeface="Gadugi" charset="0"/>
              </a:rPr>
              <a:t>friend</a:t>
            </a:r>
          </a:p>
        </p:txBody>
      </p:sp>
    </p:spTree>
    <p:extLst>
      <p:ext uri="{BB962C8B-B14F-4D97-AF65-F5344CB8AC3E}">
        <p14:creationId xmlns:p14="http://schemas.microsoft.com/office/powerpoint/2010/main" val="194718867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left)">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wipe(left)">
                                      <p:cBhvr>
                                        <p:cTn id="12" dur="500"/>
                                        <p:tgtEl>
                                          <p:spTgt spid="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animEffect transition="in" filter="wipe(left)">
                                      <p:cBhvr>
                                        <p:cTn id="17"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848600" y="4885339"/>
            <a:ext cx="312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Luke 11:9-10</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346597" y="1303337"/>
            <a:ext cx="9498806"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9</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“So I say to you: Ask and it will be given to you; seek and you will find; knock and the door will be opened to you. </a:t>
            </a:r>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10</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For everyone who asks receives; he who seeks finds; and to him who knocks, the door will be opened.</a:t>
            </a:r>
          </a:p>
        </p:txBody>
      </p:sp>
    </p:spTree>
    <p:extLst>
      <p:ext uri="{BB962C8B-B14F-4D97-AF65-F5344CB8AC3E}">
        <p14:creationId xmlns:p14="http://schemas.microsoft.com/office/powerpoint/2010/main" val="77366925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6"/>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What is Fasting</a:t>
            </a:r>
          </a:p>
        </p:txBody>
      </p:sp>
      <p:sp>
        <p:nvSpPr>
          <p:cNvPr id="7" name="Content Placeholder 2"/>
          <p:cNvSpPr txBox="1">
            <a:spLocks/>
          </p:cNvSpPr>
          <p:nvPr/>
        </p:nvSpPr>
        <p:spPr bwMode="auto">
          <a:xfrm>
            <a:off x="1473994" y="2667000"/>
            <a:ext cx="9244013"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spcBef>
                <a:spcPct val="50000"/>
              </a:spcBef>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Fasting is a </a:t>
            </a:r>
            <a:r>
              <a:rPr lang="en-US" dirty="0">
                <a:ln w="0"/>
                <a:solidFill>
                  <a:srgbClr val="FFFF0B"/>
                </a:solidFill>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VOLUNTARY</a:t>
            </a: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denial of the normal function for the sake of intense spiritual activity.</a:t>
            </a:r>
          </a:p>
        </p:txBody>
      </p:sp>
    </p:spTree>
    <p:extLst>
      <p:ext uri="{BB962C8B-B14F-4D97-AF65-F5344CB8AC3E}">
        <p14:creationId xmlns:p14="http://schemas.microsoft.com/office/powerpoint/2010/main" val="4199267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66800" y="4114800"/>
            <a:ext cx="1800225" cy="5334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6" name="Title 1"/>
          <p:cNvSpPr txBox="1">
            <a:spLocks/>
          </p:cNvSpPr>
          <p:nvPr/>
        </p:nvSpPr>
        <p:spPr bwMode="auto">
          <a:xfrm>
            <a:off x="6705600" y="4885339"/>
            <a:ext cx="426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Matthew 14:22-23</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019175" y="2743200"/>
            <a:ext cx="1015365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23</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After he had dismissed them, he went up on a mountainside by himself to pray. When evening came, he was there alone,</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B"/>
                </a:solidFill>
                <a:effectLst/>
                <a:latin typeface="Franklin Gothic Book" panose="020B0503020102020204" pitchFamily="34" charset="0"/>
                <a:cs typeface="Tahoma" pitchFamily="34" charset="0"/>
              </a:rPr>
              <a:t>Evening Prayer</a:t>
            </a:r>
          </a:p>
        </p:txBody>
      </p:sp>
    </p:spTree>
    <p:extLst>
      <p:ext uri="{BB962C8B-B14F-4D97-AF65-F5344CB8AC3E}">
        <p14:creationId xmlns:p14="http://schemas.microsoft.com/office/powerpoint/2010/main" val="98748525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build="p"/>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6"/>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Why is Fasting important?</a:t>
            </a:r>
          </a:p>
        </p:txBody>
      </p:sp>
      <p:sp>
        <p:nvSpPr>
          <p:cNvPr id="7" name="Content Placeholder 2"/>
          <p:cNvSpPr txBox="1">
            <a:spLocks/>
          </p:cNvSpPr>
          <p:nvPr/>
        </p:nvSpPr>
        <p:spPr bwMode="auto">
          <a:xfrm>
            <a:off x="1143000" y="2234569"/>
            <a:ext cx="105918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742950" indent="-742950" algn="l" eaLnBrk="1" hangingPunct="1">
              <a:spcBef>
                <a:spcPct val="50000"/>
              </a:spcBef>
              <a:buFont typeface="+mj-lt"/>
              <a:buAutoNum type="alphaUcPeriod"/>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Fasting </a:t>
            </a:r>
            <a:r>
              <a:rPr lang="en-US" dirty="0">
                <a:ln w="0"/>
                <a:solidFill>
                  <a:srgbClr val="FFFF0B"/>
                </a:solidFill>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GLORIFIES</a:t>
            </a: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God.</a:t>
            </a:r>
          </a:p>
          <a:p>
            <a:pPr marL="742950" indent="-742950" algn="l" eaLnBrk="1" hangingPunct="1">
              <a:spcBef>
                <a:spcPct val="50000"/>
              </a:spcBef>
              <a:buFont typeface="+mj-lt"/>
              <a:buAutoNum type="alphaUcPeriod"/>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Fasting </a:t>
            </a:r>
            <a:r>
              <a:rPr lang="en-US" dirty="0">
                <a:ln w="0"/>
                <a:solidFill>
                  <a:srgbClr val="FFFF0B"/>
                </a:solidFill>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REVEALS</a:t>
            </a: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the things that control us.</a:t>
            </a:r>
          </a:p>
          <a:p>
            <a:pPr marL="742950" indent="-742950" algn="l" eaLnBrk="1" hangingPunct="1">
              <a:spcBef>
                <a:spcPct val="50000"/>
              </a:spcBef>
              <a:buFont typeface="+mj-lt"/>
              <a:buAutoNum type="alphaUcPeriod"/>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Fasting keeps our </a:t>
            </a:r>
            <a:r>
              <a:rPr lang="en-US" dirty="0">
                <a:ln w="0"/>
                <a:solidFill>
                  <a:srgbClr val="FFFF0B"/>
                </a:solidFill>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DESIRES</a:t>
            </a: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under control.</a:t>
            </a:r>
          </a:p>
          <a:p>
            <a:pPr marL="742950" indent="-742950" algn="l" eaLnBrk="1" hangingPunct="1">
              <a:spcBef>
                <a:spcPct val="50000"/>
              </a:spcBef>
              <a:buFont typeface="+mj-lt"/>
              <a:buAutoNum type="alphaUcPeriod"/>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Fasting can bring about spiritual </a:t>
            </a:r>
            <a:r>
              <a:rPr lang="en-US" dirty="0">
                <a:ln w="0"/>
                <a:solidFill>
                  <a:srgbClr val="FFFF0B"/>
                </a:solidFill>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BREAKTHROUGH.</a:t>
            </a:r>
          </a:p>
        </p:txBody>
      </p:sp>
    </p:spTree>
    <p:extLst>
      <p:ext uri="{BB962C8B-B14F-4D97-AF65-F5344CB8AC3E}">
        <p14:creationId xmlns:p14="http://schemas.microsoft.com/office/powerpoint/2010/main" val="207002025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wipe(left)">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wipe(left)">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wipe(left)">
                                      <p:cBhvr>
                                        <p:cTn id="2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4605171"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VALUE FORMATION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6"/>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Why is Fasting important?</a:t>
            </a:r>
          </a:p>
        </p:txBody>
      </p:sp>
      <p:sp>
        <p:nvSpPr>
          <p:cNvPr id="7" name="Content Placeholder 2"/>
          <p:cNvSpPr txBox="1">
            <a:spLocks/>
          </p:cNvSpPr>
          <p:nvPr/>
        </p:nvSpPr>
        <p:spPr bwMode="auto">
          <a:xfrm>
            <a:off x="1143000" y="2234569"/>
            <a:ext cx="102870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spcBef>
                <a:spcPct val="50000"/>
              </a:spcBef>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Do we have difficulty in praying? What are our hindrances in prayer?</a:t>
            </a:r>
          </a:p>
          <a:p>
            <a:pPr algn="l" eaLnBrk="1" hangingPunct="1">
              <a:spcBef>
                <a:spcPct val="50000"/>
              </a:spcBef>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Make list of three things/people you will intercede for this week and share any results of your perseverance.</a:t>
            </a:r>
          </a:p>
        </p:txBody>
      </p:sp>
    </p:spTree>
    <p:extLst>
      <p:ext uri="{BB962C8B-B14F-4D97-AF65-F5344CB8AC3E}">
        <p14:creationId xmlns:p14="http://schemas.microsoft.com/office/powerpoint/2010/main" val="6087092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wipe(left)">
                                      <p:cBhvr>
                                        <p:cTn id="24"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4605171" cy="584775"/>
          </a:xfrm>
          <a:prstGeom prst="rect">
            <a:avLst/>
          </a:prstGeom>
          <a:noFill/>
        </p:spPr>
        <p:txBody>
          <a:bodyPr wrap="none" rtlCol="0">
            <a:spAutoFit/>
          </a:bodyPr>
          <a:lstStyle/>
          <a:p>
            <a:r>
              <a:rPr lang="en-US" sz="3200" b="1" spc="600">
                <a:solidFill>
                  <a:srgbClr val="221F6B"/>
                </a:solidFill>
                <a:latin typeface="Franklin Gothic Book" panose="020B0503020102020204" pitchFamily="34" charset="0"/>
                <a:cs typeface="Times New Roman" panose="02020603050405020304" pitchFamily="18" charset="0"/>
              </a:rPr>
              <a:t>VALUE FORMATION</a:t>
            </a:r>
            <a:endParaRPr lang="en-US" sz="3200" b="1" spc="600" dirty="0">
              <a:solidFill>
                <a:srgbClr val="221F6B"/>
              </a:solidFill>
              <a:latin typeface="Franklin Gothic Book" panose="020B0503020102020204" pitchFamily="34" charset="0"/>
              <a:cs typeface="Times New Roman" panose="02020603050405020304" pitchFamily="18" charset="0"/>
            </a:endParaRP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6"/>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Why is Fasting important?</a:t>
            </a:r>
          </a:p>
        </p:txBody>
      </p:sp>
      <p:sp>
        <p:nvSpPr>
          <p:cNvPr id="7" name="Content Placeholder 2"/>
          <p:cNvSpPr txBox="1">
            <a:spLocks/>
          </p:cNvSpPr>
          <p:nvPr/>
        </p:nvSpPr>
        <p:spPr bwMode="auto">
          <a:xfrm>
            <a:off x="1143000" y="2234569"/>
            <a:ext cx="102870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lnSpc>
                <a:spcPct val="110000"/>
              </a:lnSpc>
              <a:spcBef>
                <a:spcPct val="50000"/>
              </a:spcBef>
              <a:defRPr/>
            </a:pP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What do you think you need to fast from to help you grow in your spiritual </a:t>
            </a:r>
            <a:r>
              <a:rPr lang="en-US" dirty="0" err="1">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lifeand</a:t>
            </a:r>
            <a:r>
              <a:rPr 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make your prayers more effective? Resolve to do that at a certain time everyday this week?</a:t>
            </a:r>
          </a:p>
        </p:txBody>
      </p:sp>
    </p:spTree>
    <p:extLst>
      <p:ext uri="{BB962C8B-B14F-4D97-AF65-F5344CB8AC3E}">
        <p14:creationId xmlns:p14="http://schemas.microsoft.com/office/powerpoint/2010/main" val="110585848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0" y="2794462"/>
            <a:ext cx="5562600" cy="6096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6" name="Title 1"/>
          <p:cNvSpPr txBox="1">
            <a:spLocks/>
          </p:cNvSpPr>
          <p:nvPr/>
        </p:nvSpPr>
        <p:spPr bwMode="auto">
          <a:xfrm>
            <a:off x="8458200" y="4885339"/>
            <a:ext cx="2514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a:latin typeface="Franklin Gothic Book" panose="020B0503020102020204" pitchFamily="34" charset="0"/>
              </a:rPr>
              <a:t>Mark 1:35</a:t>
            </a:r>
            <a:endParaRPr lang="en-US" altLang="en-US" kern="0" dirty="0">
              <a:latin typeface="Franklin Gothic Book" panose="020B0503020102020204" pitchFamily="34" charset="0"/>
            </a:endParaRPr>
          </a:p>
        </p:txBody>
      </p:sp>
      <p:sp>
        <p:nvSpPr>
          <p:cNvPr id="7" name="Content Placeholder 2"/>
          <p:cNvSpPr txBox="1">
            <a:spLocks/>
          </p:cNvSpPr>
          <p:nvPr/>
        </p:nvSpPr>
        <p:spPr bwMode="auto">
          <a:xfrm>
            <a:off x="1019175" y="2743200"/>
            <a:ext cx="1015365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35 </a:t>
            </a:r>
            <a:r>
              <a:rPr lang="en-US" altLang="en-US">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Very early in the morning, while it was still dark, Jesus got up, left the house and went off to a solitary place, where he prayed.</a:t>
            </a:r>
            <a:endPar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endParaRP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B"/>
                </a:solidFill>
                <a:effectLst/>
                <a:latin typeface="Franklin Gothic Book" panose="020B0503020102020204" pitchFamily="34" charset="0"/>
                <a:cs typeface="Tahoma" pitchFamily="34" charset="0"/>
              </a:rPr>
              <a:t>Dawn Watch Prayer</a:t>
            </a:r>
          </a:p>
        </p:txBody>
      </p:sp>
    </p:spTree>
    <p:extLst>
      <p:ext uri="{BB962C8B-B14F-4D97-AF65-F5344CB8AC3E}">
        <p14:creationId xmlns:p14="http://schemas.microsoft.com/office/powerpoint/2010/main" val="20644257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build="p"/>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066800" y="4038600"/>
            <a:ext cx="1647825" cy="6096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2" name="Rounded Rectangle 1"/>
          <p:cNvSpPr/>
          <p:nvPr/>
        </p:nvSpPr>
        <p:spPr>
          <a:xfrm>
            <a:off x="6742174" y="3429000"/>
            <a:ext cx="3316226" cy="6096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6" name="Title 1"/>
          <p:cNvSpPr txBox="1">
            <a:spLocks/>
          </p:cNvSpPr>
          <p:nvPr/>
        </p:nvSpPr>
        <p:spPr bwMode="auto">
          <a:xfrm>
            <a:off x="8458200" y="4885339"/>
            <a:ext cx="2514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lnSpc>
                <a:spcPct val="85000"/>
              </a:lnSpc>
            </a:pPr>
            <a:r>
              <a:rPr lang="en-US" altLang="en-US" kern="0" dirty="0">
                <a:latin typeface="Franklin Gothic Book" panose="020B0503020102020204" pitchFamily="34" charset="0"/>
              </a:rPr>
              <a:t>Luke 6:12</a:t>
            </a:r>
          </a:p>
        </p:txBody>
      </p:sp>
      <p:sp>
        <p:nvSpPr>
          <p:cNvPr id="7" name="Content Placeholder 2"/>
          <p:cNvSpPr txBox="1">
            <a:spLocks/>
          </p:cNvSpPr>
          <p:nvPr/>
        </p:nvSpPr>
        <p:spPr bwMode="auto">
          <a:xfrm>
            <a:off x="1019174" y="2743200"/>
            <a:ext cx="9769657"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eaLnBrk="1" hangingPunct="1"/>
            <a:r>
              <a:rPr lang="en-US" altLang="en-US" baseline="30000"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12</a:t>
            </a:r>
            <a:r>
              <a:rPr lang="en-US" altLang="en-US" dirty="0">
                <a:ln w="0"/>
                <a:effectLst>
                  <a:outerShdw blurRad="38100" dist="19050" dir="2700000" algn="tl" rotWithShape="0">
                    <a:schemeClr val="dk1">
                      <a:alpha val="40000"/>
                    </a:schemeClr>
                  </a:outerShdw>
                </a:effectLst>
                <a:latin typeface="Franklin Gothic Book" panose="020B0503020102020204" pitchFamily="34" charset="0"/>
                <a:ea typeface="Gadugi" charset="0"/>
                <a:cs typeface="Gadugi" charset="0"/>
              </a:rPr>
              <a:t> One of those days Jesus went out to a mountainside to pray, and spent the night praying to God.</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rgbClr val="FFFF0B"/>
                </a:solidFill>
                <a:effectLst/>
                <a:latin typeface="Franklin Gothic Book" panose="020B0503020102020204" pitchFamily="34" charset="0"/>
                <a:cs typeface="Tahoma" pitchFamily="34" charset="0"/>
              </a:rPr>
              <a:t>Over Night Prayer</a:t>
            </a:r>
          </a:p>
        </p:txBody>
      </p:sp>
    </p:spTree>
    <p:extLst>
      <p:ext uri="{BB962C8B-B14F-4D97-AF65-F5344CB8AC3E}">
        <p14:creationId xmlns:p14="http://schemas.microsoft.com/office/powerpoint/2010/main" val="121692207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6" grpId="0"/>
      <p:bldP spid="7" grpId="0" build="p"/>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Why Pray?</a:t>
            </a:r>
          </a:p>
        </p:txBody>
      </p:sp>
      <p:sp>
        <p:nvSpPr>
          <p:cNvPr id="10" name="Text Box 3"/>
          <p:cNvSpPr txBox="1">
            <a:spLocks noChangeArrowheads="1"/>
          </p:cNvSpPr>
          <p:nvPr/>
        </p:nvSpPr>
        <p:spPr bwMode="auto">
          <a:xfrm>
            <a:off x="723900" y="2438400"/>
            <a:ext cx="10325100" cy="2616101"/>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Prayer helps us </a:t>
            </a:r>
            <a:r>
              <a:rPr lang="en-US" altLang="en-US" sz="4000" dirty="0">
                <a:solidFill>
                  <a:srgbClr val="FFFF0B"/>
                </a:solidFill>
                <a:latin typeface="Franklin Gothic Book" panose="020B0503020102020204" pitchFamily="34" charset="0"/>
                <a:cs typeface="Tahoma" panose="020B0604030504040204" pitchFamily="34" charset="0"/>
              </a:rPr>
              <a:t>RESIST</a:t>
            </a:r>
            <a:r>
              <a:rPr lang="en-US" altLang="en-US" sz="4000" dirty="0">
                <a:solidFill>
                  <a:schemeClr val="bg1"/>
                </a:solidFill>
                <a:latin typeface="Franklin Gothic Book" panose="020B0503020102020204" pitchFamily="34" charset="0"/>
                <a:cs typeface="Tahoma" panose="020B0604030504040204" pitchFamily="34" charset="0"/>
              </a:rPr>
              <a:t> the devil. (Ephesians </a:t>
            </a:r>
            <a:r>
              <a:rPr lang="en-US" altLang="en-US" sz="4000" dirty="0" smtClean="0">
                <a:solidFill>
                  <a:schemeClr val="bg1"/>
                </a:solidFill>
                <a:latin typeface="Franklin Gothic Book" panose="020B0503020102020204" pitchFamily="34" charset="0"/>
                <a:cs typeface="Tahoma" panose="020B0604030504040204" pitchFamily="34" charset="0"/>
              </a:rPr>
              <a:t>6:12-13, 18</a:t>
            </a:r>
            <a:r>
              <a:rPr lang="en-US" altLang="en-US" sz="4000" dirty="0">
                <a:solidFill>
                  <a:schemeClr val="bg1"/>
                </a:solidFill>
                <a:latin typeface="Franklin Gothic Book" panose="020B0503020102020204" pitchFamily="34" charset="0"/>
                <a:cs typeface="Tahoma" panose="020B0604030504040204" pitchFamily="34" charset="0"/>
              </a:rPr>
              <a:t>)</a:t>
            </a:r>
          </a:p>
          <a:p>
            <a:pPr marL="742950" indent="-742950" eaLnBrk="1" hangingPunct="1">
              <a:lnSpc>
                <a:spcPct val="90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In prayer, we can </a:t>
            </a:r>
            <a:r>
              <a:rPr lang="en-US" altLang="en-US" sz="4000" dirty="0">
                <a:solidFill>
                  <a:srgbClr val="FFFF0B"/>
                </a:solidFill>
                <a:latin typeface="Franklin Gothic Book" panose="020B0503020102020204" pitchFamily="34" charset="0"/>
                <a:cs typeface="Tahoma" panose="020B0604030504040204" pitchFamily="34" charset="0"/>
              </a:rPr>
              <a:t>ASK</a:t>
            </a:r>
            <a:r>
              <a:rPr lang="en-US" altLang="en-US" sz="4000" dirty="0">
                <a:solidFill>
                  <a:schemeClr val="bg1"/>
                </a:solidFill>
                <a:latin typeface="Franklin Gothic Book" panose="020B0503020102020204" pitchFamily="34" charset="0"/>
                <a:cs typeface="Tahoma" panose="020B0604030504040204" pitchFamily="34" charset="0"/>
              </a:rPr>
              <a:t> God for what we need. (James 4:2)</a:t>
            </a:r>
            <a:endParaRPr lang="en-US" altLang="en-US" sz="3200" dirty="0">
              <a:solidFill>
                <a:schemeClr val="bg1"/>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34646224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Why Pray?</a:t>
            </a:r>
          </a:p>
        </p:txBody>
      </p:sp>
      <p:sp>
        <p:nvSpPr>
          <p:cNvPr id="10" name="Text Box 3"/>
          <p:cNvSpPr txBox="1">
            <a:spLocks noChangeArrowheads="1"/>
          </p:cNvSpPr>
          <p:nvPr/>
        </p:nvSpPr>
        <p:spPr bwMode="auto">
          <a:xfrm>
            <a:off x="723900" y="2438400"/>
            <a:ext cx="9867900" cy="3170099"/>
          </a:xfrm>
          <a:prstGeom prst="rect">
            <a:avLst/>
          </a:prstGeom>
          <a:noFill/>
          <a:ln w="9525">
            <a:noFill/>
            <a:miter lim="800000"/>
            <a:headEnd/>
            <a:tailEnd/>
          </a:ln>
          <a:effectLst/>
        </p:spPr>
        <p:txBody>
          <a:bodyPr wrap="square">
            <a:spAutoFit/>
          </a:bodyPr>
          <a:lstStyle/>
          <a:p>
            <a:pPr marL="742950" indent="-742950" eaLnBrk="1" hangingPunct="1">
              <a:lnSpc>
                <a:spcPct val="90000"/>
              </a:lnSpc>
              <a:spcBef>
                <a:spcPct val="50000"/>
              </a:spcBef>
              <a:buFont typeface="+mj-lt"/>
              <a:buAutoNum type="alphaUcPeriod" startAt="3"/>
            </a:pPr>
            <a:r>
              <a:rPr lang="en-US" altLang="en-US" sz="4000" dirty="0">
                <a:solidFill>
                  <a:schemeClr val="bg1"/>
                </a:solidFill>
                <a:latin typeface="Franklin Gothic Book" panose="020B0503020102020204" pitchFamily="34" charset="0"/>
                <a:cs typeface="Tahoma" panose="020B0604030504040204" pitchFamily="34" charset="0"/>
              </a:rPr>
              <a:t>When we pray in our times of need, God will grant </a:t>
            </a:r>
            <a:r>
              <a:rPr lang="en-US" altLang="en-US" sz="4000" dirty="0">
                <a:solidFill>
                  <a:srgbClr val="FFFF0B"/>
                </a:solidFill>
                <a:latin typeface="Franklin Gothic Book" panose="020B0503020102020204" pitchFamily="34" charset="0"/>
                <a:cs typeface="Tahoma" panose="020B0604030504040204" pitchFamily="34" charset="0"/>
              </a:rPr>
              <a:t>MERCY</a:t>
            </a:r>
            <a:r>
              <a:rPr lang="en-US" altLang="en-US" sz="4000" dirty="0">
                <a:solidFill>
                  <a:schemeClr val="bg1"/>
                </a:solidFill>
                <a:latin typeface="Franklin Gothic Book" panose="020B0503020102020204" pitchFamily="34" charset="0"/>
                <a:cs typeface="Tahoma" panose="020B0604030504040204" pitchFamily="34" charset="0"/>
              </a:rPr>
              <a:t> and </a:t>
            </a:r>
            <a:r>
              <a:rPr lang="en-US" altLang="en-US" sz="4000" dirty="0">
                <a:solidFill>
                  <a:srgbClr val="FFFF0B"/>
                </a:solidFill>
                <a:latin typeface="Franklin Gothic Book" panose="020B0503020102020204" pitchFamily="34" charset="0"/>
                <a:cs typeface="Tahoma" panose="020B0604030504040204" pitchFamily="34" charset="0"/>
              </a:rPr>
              <a:t>GRACE</a:t>
            </a:r>
            <a:r>
              <a:rPr lang="en-US" altLang="en-US" sz="4000" dirty="0">
                <a:solidFill>
                  <a:schemeClr val="bg1"/>
                </a:solidFill>
                <a:latin typeface="Franklin Gothic Book" panose="020B0503020102020204" pitchFamily="34" charset="0"/>
                <a:cs typeface="Tahoma" panose="020B0604030504040204" pitchFamily="34" charset="0"/>
              </a:rPr>
              <a:t> </a:t>
            </a:r>
            <a:br>
              <a:rPr lang="en-US" altLang="en-US" sz="4000" dirty="0">
                <a:solidFill>
                  <a:schemeClr val="bg1"/>
                </a:solidFill>
                <a:latin typeface="Franklin Gothic Book" panose="020B0503020102020204" pitchFamily="34" charset="0"/>
                <a:cs typeface="Tahoma" panose="020B0604030504040204" pitchFamily="34" charset="0"/>
              </a:rPr>
            </a:br>
            <a:r>
              <a:rPr lang="en-US" altLang="en-US" sz="4000" dirty="0">
                <a:solidFill>
                  <a:schemeClr val="bg1"/>
                </a:solidFill>
                <a:latin typeface="Franklin Gothic Book" panose="020B0503020102020204" pitchFamily="34" charset="0"/>
                <a:cs typeface="Tahoma" panose="020B0604030504040204" pitchFamily="34" charset="0"/>
              </a:rPr>
              <a:t>(Hebrews 4:16)</a:t>
            </a:r>
          </a:p>
          <a:p>
            <a:pPr marL="742950" indent="-742950" eaLnBrk="1" hangingPunct="1">
              <a:lnSpc>
                <a:spcPct val="90000"/>
              </a:lnSpc>
              <a:spcBef>
                <a:spcPct val="50000"/>
              </a:spcBef>
              <a:buFont typeface="+mj-lt"/>
              <a:buAutoNum type="alphaUcPeriod" startAt="3"/>
            </a:pPr>
            <a:r>
              <a:rPr lang="en-US" altLang="en-US" sz="4000" dirty="0">
                <a:solidFill>
                  <a:schemeClr val="bg1"/>
                </a:solidFill>
                <a:latin typeface="Franklin Gothic Book" panose="020B0503020102020204" pitchFamily="34" charset="0"/>
                <a:cs typeface="Tahoma" panose="020B0604030504040204" pitchFamily="34" charset="0"/>
              </a:rPr>
              <a:t>In thankful prayer, our anxieties are turned into </a:t>
            </a:r>
            <a:r>
              <a:rPr lang="en-US" altLang="en-US" sz="4000" dirty="0">
                <a:solidFill>
                  <a:srgbClr val="FFFF0B"/>
                </a:solidFill>
                <a:latin typeface="Franklin Gothic Book" panose="020B0503020102020204" pitchFamily="34" charset="0"/>
                <a:cs typeface="Tahoma" panose="020B0604030504040204" pitchFamily="34" charset="0"/>
              </a:rPr>
              <a:t>PEACE.</a:t>
            </a:r>
            <a:r>
              <a:rPr lang="en-US" altLang="en-US" sz="4000" dirty="0">
                <a:solidFill>
                  <a:schemeClr val="bg1"/>
                </a:solidFill>
                <a:latin typeface="Franklin Gothic Book" panose="020B0503020102020204" pitchFamily="34" charset="0"/>
                <a:cs typeface="Tahoma" panose="020B0604030504040204" pitchFamily="34" charset="0"/>
              </a:rPr>
              <a:t> (Philippians 4:6-7)</a:t>
            </a:r>
            <a:endParaRPr lang="en-US" altLang="en-US" sz="3200" dirty="0">
              <a:solidFill>
                <a:schemeClr val="bg1"/>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56987783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3" y="306732"/>
            <a:ext cx="14355827"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97435" cy="584775"/>
          </a:xfrm>
          <a:prstGeom prst="rect">
            <a:avLst/>
          </a:prstGeom>
          <a:noFill/>
        </p:spPr>
        <p:txBody>
          <a:bodyPr wrap="squar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2" y="1399285"/>
            <a:ext cx="11424058"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2"/>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Hindrances to Prayer?</a:t>
            </a:r>
          </a:p>
        </p:txBody>
      </p:sp>
      <p:sp>
        <p:nvSpPr>
          <p:cNvPr id="10" name="Text Box 3"/>
          <p:cNvSpPr txBox="1">
            <a:spLocks noChangeArrowheads="1"/>
          </p:cNvSpPr>
          <p:nvPr/>
        </p:nvSpPr>
        <p:spPr bwMode="auto">
          <a:xfrm>
            <a:off x="723900" y="2438400"/>
            <a:ext cx="9639300" cy="4093428"/>
          </a:xfrm>
          <a:prstGeom prst="rect">
            <a:avLst/>
          </a:prstGeom>
          <a:noFill/>
          <a:ln w="9525">
            <a:noFill/>
            <a:miter lim="800000"/>
            <a:headEnd/>
            <a:tailEnd/>
          </a:ln>
          <a:effectLst/>
        </p:spPr>
        <p:txBody>
          <a:bodyPr wrap="square">
            <a:spAutoFit/>
          </a:bodyPr>
          <a:lstStyle/>
          <a:p>
            <a:pPr marL="742950" indent="-742950" eaLnBrk="1" hangingPunct="1">
              <a:lnSpc>
                <a:spcPct val="75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Resentment or unforgiving spirit </a:t>
            </a:r>
            <a:br>
              <a:rPr lang="en-US" altLang="en-US" sz="4000" dirty="0">
                <a:solidFill>
                  <a:schemeClr val="bg1"/>
                </a:solidFill>
                <a:latin typeface="Franklin Gothic Book" panose="020B0503020102020204" pitchFamily="34" charset="0"/>
                <a:cs typeface="Tahoma" panose="020B0604030504040204" pitchFamily="34" charset="0"/>
              </a:rPr>
            </a:br>
            <a:r>
              <a:rPr lang="en-US" altLang="en-US" sz="4000" dirty="0">
                <a:solidFill>
                  <a:schemeClr val="bg1"/>
                </a:solidFill>
                <a:latin typeface="Franklin Gothic Book" panose="020B0503020102020204" pitchFamily="34" charset="0"/>
                <a:cs typeface="Tahoma" panose="020B0604030504040204" pitchFamily="34" charset="0"/>
              </a:rPr>
              <a:t>(Mark 11:24-25)</a:t>
            </a:r>
          </a:p>
          <a:p>
            <a:pPr marL="742950" indent="-742950" eaLnBrk="1" hangingPunct="1">
              <a:lnSpc>
                <a:spcPct val="75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Sin or guilt (Isaiah 59:2)</a:t>
            </a:r>
          </a:p>
          <a:p>
            <a:pPr marL="742950" indent="-742950" eaLnBrk="1" hangingPunct="1">
              <a:lnSpc>
                <a:spcPct val="75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Doubt (James </a:t>
            </a:r>
            <a:r>
              <a:rPr lang="en-US" altLang="en-US" sz="4000" dirty="0" smtClean="0">
                <a:solidFill>
                  <a:schemeClr val="bg1"/>
                </a:solidFill>
                <a:latin typeface="Franklin Gothic Book" panose="020B0503020102020204" pitchFamily="34" charset="0"/>
                <a:cs typeface="Tahoma" panose="020B0604030504040204" pitchFamily="34" charset="0"/>
              </a:rPr>
              <a:t>1:6-7</a:t>
            </a:r>
            <a:r>
              <a:rPr lang="en-US" altLang="en-US" sz="4000" dirty="0">
                <a:solidFill>
                  <a:schemeClr val="bg1"/>
                </a:solidFill>
                <a:latin typeface="Franklin Gothic Book" panose="020B0503020102020204" pitchFamily="34" charset="0"/>
                <a:cs typeface="Tahoma" panose="020B0604030504040204" pitchFamily="34" charset="0"/>
              </a:rPr>
              <a:t>)</a:t>
            </a:r>
          </a:p>
          <a:p>
            <a:pPr marL="742950" indent="-742950" eaLnBrk="1" hangingPunct="1">
              <a:lnSpc>
                <a:spcPct val="75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Not God’s will (1 John 5:14)</a:t>
            </a:r>
          </a:p>
          <a:p>
            <a:pPr marL="742950" indent="-742950" eaLnBrk="1" hangingPunct="1">
              <a:lnSpc>
                <a:spcPct val="75000"/>
              </a:lnSpc>
              <a:spcBef>
                <a:spcPct val="50000"/>
              </a:spcBef>
              <a:buFont typeface="+mj-lt"/>
              <a:buAutoNum type="alphaUcPeriod"/>
            </a:pPr>
            <a:r>
              <a:rPr lang="en-US" altLang="en-US" sz="4000" dirty="0">
                <a:solidFill>
                  <a:schemeClr val="bg1"/>
                </a:solidFill>
                <a:latin typeface="Franklin Gothic Book" panose="020B0503020102020204" pitchFamily="34" charset="0"/>
                <a:cs typeface="Tahoma" panose="020B0604030504040204" pitchFamily="34" charset="0"/>
              </a:rPr>
              <a:t>Pride (Luke 18:10-14)</a:t>
            </a:r>
            <a:endParaRPr lang="en-US" altLang="en-US" sz="3200" dirty="0">
              <a:solidFill>
                <a:schemeClr val="bg1"/>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91634935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5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500"/>
                                        <p:tgtEl>
                                          <p:spTgt spid="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wipe(left)">
                                      <p:cBhvr>
                                        <p:cTn id="27" dur="500"/>
                                        <p:tgtEl>
                                          <p:spTgt spid="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wipe(left)">
                                      <p:cBhvr>
                                        <p:cTn id="3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TextBox 4"/>
          <p:cNvSpPr txBox="1"/>
          <p:nvPr/>
        </p:nvSpPr>
        <p:spPr>
          <a:xfrm>
            <a:off x="401051" y="496923"/>
            <a:ext cx="9620775"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LESSON 9: PRAYER AND INTERCESSION</a:t>
            </a:r>
          </a:p>
        </p:txBody>
      </p:sp>
      <p:sp>
        <p:nvSpPr>
          <p:cNvPr id="8" name="Text Box 2"/>
          <p:cNvSpPr txBox="1">
            <a:spLocks noChangeArrowheads="1"/>
          </p:cNvSpPr>
          <p:nvPr/>
        </p:nvSpPr>
        <p:spPr bwMode="auto">
          <a:xfrm>
            <a:off x="401051" y="1399285"/>
            <a:ext cx="11333749" cy="707886"/>
          </a:xfrm>
          <a:prstGeom prst="rect">
            <a:avLst/>
          </a:prstGeom>
          <a:noFill/>
          <a:ln w="9525">
            <a:noFill/>
            <a:miter lim="800000"/>
            <a:headEnd/>
            <a:tailEnd/>
          </a:ln>
          <a:effectLst/>
        </p:spPr>
        <p:txBody>
          <a:bodyPr wrap="square">
            <a:spAutoFit/>
          </a:bodyPr>
          <a:lstStyle/>
          <a:p>
            <a:pPr marL="857250" marR="0" lvl="0" indent="-857250" defTabSz="914400" eaLnBrk="1" fontAlgn="auto" latinLnBrk="0" hangingPunct="1">
              <a:lnSpc>
                <a:spcPct val="100000"/>
              </a:lnSpc>
              <a:spcBef>
                <a:spcPct val="50000"/>
              </a:spcBef>
              <a:spcAft>
                <a:spcPts val="0"/>
              </a:spcAft>
              <a:buClrTx/>
              <a:buSzTx/>
              <a:buFont typeface="+mj-lt"/>
              <a:buAutoNum type="romanUcPeriod" startAt="3"/>
              <a:tabLst/>
              <a:defRPr/>
            </a:pPr>
            <a:r>
              <a:rPr lang="en-US" sz="4000" dirty="0">
                <a:ln w="12700" cmpd="sng">
                  <a:noFill/>
                  <a:prstDash val="solid"/>
                </a:ln>
                <a:solidFill>
                  <a:srgbClr val="FFFF0B"/>
                </a:solidFill>
                <a:effectLst/>
                <a:latin typeface="Franklin Gothic Book" panose="020B0503020102020204" pitchFamily="34" charset="0"/>
                <a:cs typeface="Tahoma" pitchFamily="34" charset="0"/>
              </a:rPr>
              <a:t>What is Prayer?</a:t>
            </a:r>
          </a:p>
        </p:txBody>
      </p:sp>
      <p:sp>
        <p:nvSpPr>
          <p:cNvPr id="10" name="Text Box 3"/>
          <p:cNvSpPr txBox="1">
            <a:spLocks noChangeArrowheads="1"/>
          </p:cNvSpPr>
          <p:nvPr/>
        </p:nvSpPr>
        <p:spPr bwMode="auto">
          <a:xfrm>
            <a:off x="1063535" y="2438400"/>
            <a:ext cx="10064931" cy="1938992"/>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4000" dirty="0">
                <a:solidFill>
                  <a:schemeClr val="bg1"/>
                </a:solidFill>
                <a:latin typeface="Franklin Gothic Book" panose="020B0503020102020204" pitchFamily="34" charset="0"/>
                <a:cs typeface="Tahoma" panose="020B0604030504040204" pitchFamily="34" charset="0"/>
              </a:rPr>
              <a:t>Prayer is mainly creating an </a:t>
            </a:r>
            <a:r>
              <a:rPr lang="en-US" altLang="en-US" sz="4000" dirty="0">
                <a:solidFill>
                  <a:srgbClr val="FFFF0B"/>
                </a:solidFill>
                <a:latin typeface="Franklin Gothic Book" panose="020B0503020102020204" pitchFamily="34" charset="0"/>
                <a:cs typeface="Tahoma" panose="020B0604030504040204" pitchFamily="34" charset="0"/>
              </a:rPr>
              <a:t>OPEN</a:t>
            </a:r>
            <a:r>
              <a:rPr lang="en-US" altLang="en-US" sz="4000" dirty="0">
                <a:solidFill>
                  <a:schemeClr val="bg1"/>
                </a:solidFill>
                <a:latin typeface="Franklin Gothic Book" panose="020B0503020102020204" pitchFamily="34" charset="0"/>
                <a:cs typeface="Tahoma" panose="020B0604030504040204" pitchFamily="34" charset="0"/>
              </a:rPr>
              <a:t>, </a:t>
            </a:r>
            <a:r>
              <a:rPr lang="en-US" altLang="en-US" sz="4000" dirty="0">
                <a:solidFill>
                  <a:srgbClr val="FFFF0B"/>
                </a:solidFill>
                <a:latin typeface="Franklin Gothic Book" panose="020B0503020102020204" pitchFamily="34" charset="0"/>
                <a:cs typeface="Tahoma" panose="020B0604030504040204" pitchFamily="34" charset="0"/>
              </a:rPr>
              <a:t>EMPTY</a:t>
            </a:r>
            <a:r>
              <a:rPr lang="en-US" altLang="en-US" sz="4000" dirty="0">
                <a:solidFill>
                  <a:schemeClr val="bg1"/>
                </a:solidFill>
                <a:latin typeface="Franklin Gothic Book" panose="020B0503020102020204" pitchFamily="34" charset="0"/>
                <a:cs typeface="Tahoma" panose="020B0604030504040204" pitchFamily="34" charset="0"/>
              </a:rPr>
              <a:t> space where God can </a:t>
            </a:r>
            <a:r>
              <a:rPr lang="en-US" altLang="en-US" sz="4000" dirty="0">
                <a:solidFill>
                  <a:srgbClr val="FFFF0B"/>
                </a:solidFill>
                <a:latin typeface="Franklin Gothic Book" panose="020B0503020102020204" pitchFamily="34" charset="0"/>
                <a:cs typeface="Tahoma" panose="020B0604030504040204" pitchFamily="34" charset="0"/>
              </a:rPr>
              <a:t>COME IN </a:t>
            </a:r>
            <a:r>
              <a:rPr lang="en-US" altLang="en-US" sz="4000" dirty="0">
                <a:solidFill>
                  <a:schemeClr val="bg1"/>
                </a:solidFill>
                <a:latin typeface="Franklin Gothic Book" panose="020B0503020102020204" pitchFamily="34" charset="0"/>
                <a:cs typeface="Tahoma" panose="020B0604030504040204" pitchFamily="34" charset="0"/>
              </a:rPr>
              <a:t>and be our </a:t>
            </a:r>
            <a:r>
              <a:rPr lang="en-US" altLang="en-US" sz="4000" dirty="0">
                <a:solidFill>
                  <a:srgbClr val="FFFF0B"/>
                </a:solidFill>
                <a:latin typeface="Franklin Gothic Book" panose="020B0503020102020204" pitchFamily="34" charset="0"/>
                <a:cs typeface="Tahoma" panose="020B0604030504040204" pitchFamily="34" charset="0"/>
              </a:rPr>
              <a:t>FRIEND.</a:t>
            </a:r>
            <a:endParaRPr lang="en-US" altLang="en-US" sz="3200" dirty="0">
              <a:solidFill>
                <a:srgbClr val="FFFF0B"/>
              </a:solidFill>
              <a:latin typeface="Franklin Gothic Book" panose="020B0503020102020204" pitchFamily="34" charset="0"/>
              <a:cs typeface="Tahoma" panose="020B0604030504040204" pitchFamily="34" charset="0"/>
            </a:endParaRPr>
          </a:p>
        </p:txBody>
      </p:sp>
    </p:spTree>
    <p:extLst>
      <p:ext uri="{BB962C8B-B14F-4D97-AF65-F5344CB8AC3E}">
        <p14:creationId xmlns:p14="http://schemas.microsoft.com/office/powerpoint/2010/main" val="171426849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3181</TotalTime>
  <Words>1029</Words>
  <Application>Microsoft Office PowerPoint</Application>
  <PresentationFormat>Widescreen</PresentationFormat>
  <Paragraphs>135</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Calibri</vt:lpstr>
      <vt:lpstr>Franklin Gothic Book</vt:lpstr>
      <vt:lpstr>Gadugi</vt:lpstr>
      <vt:lpstr>Gisha</vt:lpstr>
      <vt:lpstr>GulimChe</vt:lpstr>
      <vt:lpstr>Lucida Bright</vt:lpstr>
      <vt:lpstr>Tahoma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Seven days without PRAYER makes one WEAK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Home</cp:lastModifiedBy>
  <cp:revision>214</cp:revision>
  <dcterms:created xsi:type="dcterms:W3CDTF">2007-03-17T08:30:58Z</dcterms:created>
  <dcterms:modified xsi:type="dcterms:W3CDTF">2018-01-29T13:46:09Z</dcterms:modified>
</cp:coreProperties>
</file>