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6" r:id="rId5"/>
    <p:sldId id="287" r:id="rId6"/>
    <p:sldId id="322" r:id="rId7"/>
    <p:sldId id="321" r:id="rId8"/>
    <p:sldId id="323" r:id="rId9"/>
    <p:sldId id="324" r:id="rId10"/>
    <p:sldId id="325" r:id="rId11"/>
    <p:sldId id="289" r:id="rId12"/>
    <p:sldId id="328" r:id="rId13"/>
    <p:sldId id="341" r:id="rId14"/>
    <p:sldId id="329" r:id="rId15"/>
    <p:sldId id="331" r:id="rId16"/>
    <p:sldId id="332" r:id="rId17"/>
    <p:sldId id="333" r:id="rId18"/>
    <p:sldId id="342" r:id="rId19"/>
    <p:sldId id="330" r:id="rId20"/>
    <p:sldId id="334" r:id="rId21"/>
    <p:sldId id="335" r:id="rId22"/>
    <p:sldId id="336" r:id="rId23"/>
    <p:sldId id="337" r:id="rId24"/>
    <p:sldId id="338" r:id="rId25"/>
    <p:sldId id="327" r:id="rId26"/>
    <p:sldId id="340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D"/>
    <a:srgbClr val="22206B"/>
    <a:srgbClr val="F9FF0D"/>
    <a:srgbClr val="009999"/>
    <a:srgbClr val="FFFF99"/>
    <a:srgbClr val="006699"/>
    <a:srgbClr val="FFFF3F"/>
    <a:srgbClr val="FF00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00" autoAdjust="0"/>
    <p:restoredTop sz="94720"/>
  </p:normalViewPr>
  <p:slideViewPr>
    <p:cSldViewPr showGuides="1">
      <p:cViewPr varScale="1">
        <p:scale>
          <a:sx n="67" d="100"/>
          <a:sy n="67" d="100"/>
        </p:scale>
        <p:origin x="480" y="66"/>
      </p:cViewPr>
      <p:guideLst>
        <p:guide orient="horz" pos="201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D8EA2-8A5A-4D8E-9BAC-3F324B7A1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1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E53EF-6405-43B3-BF55-58B8D60F7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3011-C12C-4057-B597-283AF3C98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F7DB-8615-4FC6-930E-34D392848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43DB1-C26D-4F18-A29A-56A0551A8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0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7DF1D-4D35-4AF4-B9D2-922BE05C6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8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8A9C5-848B-4F55-9DD1-CE238394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B8631-6F9A-4541-A7B9-7D502E61B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8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46E37-9330-4231-9968-F4D83F98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2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52EA9-1920-4B3F-9EFD-4E3B47B5E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4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P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B1FF5-B619-4D1B-B62B-35D93E304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AD4DC26-F84F-42B3-BE52-56F61E9C0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721895" y="-1299411"/>
            <a:ext cx="13427242" cy="8157411"/>
          </a:xfrm>
          <a:prstGeom prst="rtTriangle">
            <a:avLst/>
          </a:prstGeom>
          <a:solidFill>
            <a:srgbClr val="221F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>
            <a:off x="-721895" y="-1491916"/>
            <a:ext cx="14117052" cy="8349916"/>
          </a:xfrm>
          <a:prstGeom prst="rtTriangle">
            <a:avLst/>
          </a:prstGeom>
          <a:solidFill>
            <a:srgbClr val="221F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942414"/>
            <a:ext cx="42242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pc="600" dirty="0">
                <a:solidFill>
                  <a:srgbClr val="FFFF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LESSON 5: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54979" y="4846208"/>
            <a:ext cx="3482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spc="600" dirty="0">
                <a:solidFill>
                  <a:schemeClr val="bg1"/>
                </a:solidFill>
                <a:latin typeface="Lucida Bright" panose="02040602050505020304" pitchFamily="18" charset="0"/>
                <a:ea typeface="GulimChe" panose="020B0609000101010101" pitchFamily="49" charset="-127"/>
                <a:cs typeface="Gisha" panose="020B0502040204020203" pitchFamily="34" charset="-79"/>
              </a:rPr>
              <a:t>WATER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87992" y="5411450"/>
            <a:ext cx="58817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spc="600" dirty="0">
                <a:solidFill>
                  <a:schemeClr val="bg1"/>
                </a:solidFill>
                <a:latin typeface="Lucida Bright" panose="02040602050505020304" pitchFamily="18" charset="0"/>
                <a:ea typeface="GulimChe" panose="020B0609000101010101" pitchFamily="49" charset="-127"/>
                <a:cs typeface="Gisha" panose="020B0502040204020203" pitchFamily="34" charset="-79"/>
              </a:rPr>
              <a:t>BAPTISM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1133374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lphaUcPeriod" startAt="5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PUBLIC TESTIMONY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that one is willing to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DIE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for Christ.</a:t>
            </a:r>
          </a:p>
          <a:p>
            <a:pPr marL="742950" indent="-742950" eaLnBrk="1" hangingPunct="1">
              <a:spcBef>
                <a:spcPct val="50000"/>
              </a:spcBef>
              <a:buFont typeface="+mj-lt"/>
              <a:buAutoNum type="alphaUcPeriod" startAt="5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ATTENDING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one’s own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FUNERAL SERVICE.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4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I. UNDERSTANDING WATER BAPTISM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43000" y="3886200"/>
            <a:ext cx="10287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A funeral service must follow since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DEATH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took place when we got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BORN AGAIN.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E5ABD1A1-70FD-BA41-918B-C3014D4C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51" y="5326675"/>
            <a:ext cx="11333749" cy="90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lnSpc>
                <a:spcPct val="150000"/>
              </a:lnSpc>
              <a:spcBef>
                <a:spcPct val="50000"/>
              </a:spcBef>
              <a:buFont typeface="+mj-lt"/>
              <a:buAutoNum type="alphaUcPeriod" startAt="7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RESURRECTION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to new life.</a:t>
            </a:r>
          </a:p>
        </p:txBody>
      </p:sp>
    </p:spTree>
    <p:extLst>
      <p:ext uri="{BB962C8B-B14F-4D97-AF65-F5344CB8AC3E}">
        <p14:creationId xmlns:p14="http://schemas.microsoft.com/office/powerpoint/2010/main" val="364309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400" y="4106863"/>
            <a:ext cx="35814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dirty="0"/>
              <a:t>Romans 6:8-11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447800"/>
            <a:ext cx="10706100" cy="21256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baseline="30000" dirty="0"/>
              <a:t>8</a:t>
            </a:r>
            <a:r>
              <a:rPr lang="en-US" altLang="en-US" dirty="0"/>
              <a:t> Now if we died with Christ, we believe that we will also live with him. </a:t>
            </a:r>
            <a:r>
              <a:rPr lang="en-US" altLang="en-US" baseline="30000" dirty="0"/>
              <a:t>9 </a:t>
            </a:r>
            <a:r>
              <a:rPr lang="en-US" altLang="en-US" dirty="0"/>
              <a:t>For we know that since Christ was raised from the dead, he cannot die again; death no longer has mastery over him.</a:t>
            </a:r>
          </a:p>
        </p:txBody>
      </p:sp>
    </p:spTree>
    <p:extLst>
      <p:ext uri="{BB962C8B-B14F-4D97-AF65-F5344CB8AC3E}">
        <p14:creationId xmlns:p14="http://schemas.microsoft.com/office/powerpoint/2010/main" val="363103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400" y="4106863"/>
            <a:ext cx="35814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dirty="0"/>
              <a:t>Romans 6:8-11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524000"/>
            <a:ext cx="10706100" cy="21256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baseline="30000" dirty="0"/>
              <a:t>10</a:t>
            </a:r>
            <a:r>
              <a:rPr lang="en-US" altLang="en-US" dirty="0"/>
              <a:t> The death he died, he died to sin once for all; but the life he lives, he lives to God.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baseline="30000" dirty="0"/>
              <a:t>11</a:t>
            </a:r>
            <a:r>
              <a:rPr lang="en-US" altLang="en-US" dirty="0"/>
              <a:t> In the same way, count yourselves dead to sin but alive to God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163680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11333749" cy="139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lnSpc>
                <a:spcPct val="110000"/>
              </a:lnSpc>
              <a:spcBef>
                <a:spcPts val="0"/>
              </a:spcBef>
              <a:buFont typeface="+mj-lt"/>
              <a:buAutoNum type="alphaUcPeriod" startAt="8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panose="020B0503020102020204" pitchFamily="34" charset="0"/>
                <a:cs typeface="Tahoma" pitchFamily="34" charset="0"/>
              </a:rPr>
              <a:t>a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panose="020B0503020102020204" pitchFamily="34" charset="0"/>
                <a:cs typeface="Tahoma" pitchFamily="34" charset="0"/>
              </a:rPr>
              <a:t> SYMBOL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panose="020B0503020102020204" pitchFamily="34" charset="0"/>
                <a:cs typeface="Tahoma" pitchFamily="34" charset="0"/>
              </a:rPr>
              <a:t>of cleansing from sin after sincere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panose="020B0503020102020204" pitchFamily="34" charset="0"/>
                <a:cs typeface="Tahoma" pitchFamily="34" charset="0"/>
              </a:rPr>
              <a:t>REPENTANCE.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5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I. UNDERSTANDING WATER BAPTISM</a:t>
            </a:r>
          </a:p>
        </p:txBody>
      </p:sp>
    </p:spTree>
    <p:extLst>
      <p:ext uri="{BB962C8B-B14F-4D97-AF65-F5344CB8AC3E}">
        <p14:creationId xmlns:p14="http://schemas.microsoft.com/office/powerpoint/2010/main" val="15199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II. THE PURPOSE OF JESUS’ BAPTISM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58000" y="48768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kern="0" dirty="0">
                <a:latin typeface="Franklin Gothic Book" charset="0"/>
                <a:ea typeface="Franklin Gothic Book" charset="0"/>
                <a:cs typeface="Franklin Gothic Book" charset="0"/>
              </a:rPr>
              <a:t>Matthew 3:13-17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42950" y="1964724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>
                <a:latin typeface="Franklin Gothic Book" charset="0"/>
                <a:ea typeface="Franklin Gothic Book" charset="0"/>
                <a:cs typeface="Franklin Gothic Book" charset="0"/>
              </a:rPr>
              <a:t>13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 Then Jesus came from Galilee to the Jordan to be baptized by John. </a:t>
            </a:r>
            <a:r>
              <a:rPr lang="en-US" altLang="en-US" baseline="30000" dirty="0">
                <a:latin typeface="Franklin Gothic Book" charset="0"/>
                <a:ea typeface="Franklin Gothic Book" charset="0"/>
                <a:cs typeface="Franklin Gothic Book" charset="0"/>
              </a:rPr>
              <a:t>14 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But John tried to deter him, saying, "I need to be baptized by you, and do you come to me?" </a:t>
            </a:r>
          </a:p>
        </p:txBody>
      </p:sp>
    </p:spTree>
    <p:extLst>
      <p:ext uri="{BB962C8B-B14F-4D97-AF65-F5344CB8AC3E}">
        <p14:creationId xmlns:p14="http://schemas.microsoft.com/office/powerpoint/2010/main" val="33738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3" grpId="0"/>
      <p:bldP spid="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0" y="4876800"/>
            <a:ext cx="41148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dirty="0"/>
              <a:t>Matthew 3:13-17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2560948"/>
            <a:ext cx="10706100" cy="21256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baseline="30000" dirty="0"/>
              <a:t>15</a:t>
            </a:r>
            <a:r>
              <a:rPr lang="en-US" altLang="en-US" dirty="0"/>
              <a:t> Jesus replied, "Let it be so now; it is proper for us to do this to fulfill all righteousness." </a:t>
            </a:r>
            <a:br>
              <a:rPr lang="en-US" altLang="en-US" dirty="0"/>
            </a:br>
            <a:r>
              <a:rPr lang="en-US" altLang="en-US" dirty="0"/>
              <a:t>Then John consented. 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051" y="496923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II. THE PURPOSE OF JESUS’ BAPTISM</a:t>
            </a:r>
          </a:p>
        </p:txBody>
      </p:sp>
    </p:spTree>
    <p:extLst>
      <p:ext uri="{BB962C8B-B14F-4D97-AF65-F5344CB8AC3E}">
        <p14:creationId xmlns:p14="http://schemas.microsoft.com/office/powerpoint/2010/main" val="36313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0" y="4876800"/>
            <a:ext cx="41148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dirty="0"/>
              <a:t>Matthew 3:13-17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964724"/>
            <a:ext cx="10706100" cy="21256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baseline="30000" dirty="0"/>
              <a:t>16</a:t>
            </a:r>
            <a:r>
              <a:rPr lang="en-US" altLang="en-US" dirty="0"/>
              <a:t> As soon as Jesus was baptized, he went up out of the water. At that moment heaven was opened, and he saw the Spirit of God descending like a dove and lighting on him.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051" y="496923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II. THE PURPOSE OF JESUS’ BAPTISM</a:t>
            </a:r>
          </a:p>
        </p:txBody>
      </p:sp>
    </p:spTree>
    <p:extLst>
      <p:ext uri="{BB962C8B-B14F-4D97-AF65-F5344CB8AC3E}">
        <p14:creationId xmlns:p14="http://schemas.microsoft.com/office/powerpoint/2010/main" val="334667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0" y="4876800"/>
            <a:ext cx="41148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dirty="0"/>
              <a:t>Matthew 3:13-17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2757763"/>
            <a:ext cx="10706100" cy="21256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baseline="30000" dirty="0"/>
              <a:t>17</a:t>
            </a:r>
            <a:r>
              <a:rPr lang="en-US" altLang="en-US" dirty="0"/>
              <a:t> And a voice from heaven said, "This is my Son, whom I love; with him I am well pleased." 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051" y="496923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II. THE PURPOSE OF JESUS’ BAPTISM</a:t>
            </a:r>
          </a:p>
        </p:txBody>
      </p:sp>
    </p:spTree>
    <p:extLst>
      <p:ext uri="{BB962C8B-B14F-4D97-AF65-F5344CB8AC3E}">
        <p14:creationId xmlns:p14="http://schemas.microsoft.com/office/powerpoint/2010/main" val="649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051" y="496923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II. THE PURPOSE OF JESUS’ BAPTISM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428750" y="2151728"/>
            <a:ext cx="9334500" cy="3426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The baptism of Jesus indicates that He was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CONSECRATED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to God and officially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APPROVED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by Him, as especially shown in the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DESCENT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of the Holy Spirit and the words of the Father.</a:t>
            </a:r>
          </a:p>
        </p:txBody>
      </p:sp>
    </p:spTree>
    <p:extLst>
      <p:ext uri="{BB962C8B-B14F-4D97-AF65-F5344CB8AC3E}">
        <p14:creationId xmlns:p14="http://schemas.microsoft.com/office/powerpoint/2010/main" val="10645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624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III. A TYPE IN THE OLD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0" y="50292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Genesis 17:12-13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1626543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For the generations to come every male among you who is eight days old must be circumcised, including those born in your household or bought with money from a foreigner </a:t>
            </a:r>
            <a:r>
              <a:rPr lang="mr-IN" altLang="en-US" dirty="0">
                <a:latin typeface="Franklin Gothic Book" charset="0"/>
                <a:ea typeface="Franklin Gothic Book" charset="0"/>
                <a:cs typeface="Franklin Gothic Book" charset="0"/>
              </a:rPr>
              <a:t>–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 those who are not your offspring.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8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6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19472" y="1462078"/>
            <a:ext cx="11086727" cy="20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Baptism comes from the Greek word </a:t>
            </a:r>
            <a:r>
              <a:rPr lang="en-US" altLang="en-US" sz="36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BAPTIZO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which means to dip, immerse or whelm, that is to cover </a:t>
            </a:r>
            <a:r>
              <a:rPr lang="en-US" altLang="en-US" sz="36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WHOLLY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with fluid or to dye a garment.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782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LESSON 5: WATER BAPTISM</a:t>
            </a:r>
          </a:p>
        </p:txBody>
      </p:sp>
    </p:spTree>
    <p:extLst>
      <p:ext uri="{BB962C8B-B14F-4D97-AF65-F5344CB8AC3E}">
        <p14:creationId xmlns:p14="http://schemas.microsoft.com/office/powerpoint/2010/main" val="116757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627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III. A TYPE IN THE OLD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0" y="50292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panose="020B0503020102020204" pitchFamily="34" charset="0"/>
              </a:rPr>
              <a:t>Genesis 17:12-13</a:t>
            </a:r>
            <a:endParaRPr lang="en-US" altLang="en-US" kern="0" dirty="0">
              <a:latin typeface="Franklin Gothic Book" panose="020B05030201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1800950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>
                <a:latin typeface="Franklin Gothic Book" panose="020B0503020102020204" pitchFamily="34" charset="0"/>
              </a:rPr>
              <a:t>13</a:t>
            </a:r>
            <a:r>
              <a:rPr lang="en-US" altLang="en-US" dirty="0">
                <a:latin typeface="Franklin Gothic Book" panose="020B0503020102020204" pitchFamily="34" charset="0"/>
              </a:rPr>
              <a:t> Whether born in your household or bought with your money, they must be circumcised. My covenant in your flesh is to be an everlasting covenant.</a:t>
            </a:r>
          </a:p>
        </p:txBody>
      </p:sp>
    </p:spTree>
    <p:extLst>
      <p:ext uri="{BB962C8B-B14F-4D97-AF65-F5344CB8AC3E}">
        <p14:creationId xmlns:p14="http://schemas.microsoft.com/office/powerpoint/2010/main" val="306577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726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III. A TYPE IN THE NEW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553200" y="5029200"/>
            <a:ext cx="441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Colossians 2:11-12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1981200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>
                <a:latin typeface="Franklin Gothic Book" charset="0"/>
                <a:ea typeface="Franklin Gothic Book" charset="0"/>
                <a:cs typeface="Franklin Gothic Book" charset="0"/>
              </a:rPr>
              <a:t>11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 “In him you were also circumcised, in the putting off of the sinful nature, not with a circumcision done by the hands of men but with the circumcision done by Christ,</a:t>
            </a:r>
          </a:p>
        </p:txBody>
      </p:sp>
    </p:spTree>
    <p:extLst>
      <p:ext uri="{BB962C8B-B14F-4D97-AF65-F5344CB8AC3E}">
        <p14:creationId xmlns:p14="http://schemas.microsoft.com/office/powerpoint/2010/main" val="314004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6" grpId="0"/>
      <p:bldP spid="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726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III. A TYPE IN THE NEW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553200" y="5029200"/>
            <a:ext cx="441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Colossians 2:11-12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2514600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>
                <a:latin typeface="Franklin Gothic Book" charset="0"/>
                <a:ea typeface="Franklin Gothic Book" charset="0"/>
                <a:cs typeface="Franklin Gothic Book" charset="0"/>
              </a:rPr>
              <a:t>12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 having been buried with him in baptism and raised with him through your faith in the power </a:t>
            </a:r>
            <a:b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</a:b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of God, who raised him from the dead.”</a:t>
            </a:r>
          </a:p>
        </p:txBody>
      </p:sp>
    </p:spTree>
    <p:extLst>
      <p:ext uri="{BB962C8B-B14F-4D97-AF65-F5344CB8AC3E}">
        <p14:creationId xmlns:p14="http://schemas.microsoft.com/office/powerpoint/2010/main" val="7006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726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III. A TYPE IN THE NEW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5029200"/>
            <a:ext cx="388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Romans 2:28-29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2827337"/>
            <a:ext cx="1076325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 smtClean="0">
                <a:latin typeface="Franklin Gothic Book" charset="0"/>
                <a:ea typeface="Franklin Gothic Book" charset="0"/>
                <a:cs typeface="Franklin Gothic Book" charset="0"/>
              </a:rPr>
              <a:t>28</a:t>
            </a:r>
            <a:r>
              <a:rPr lang="en-US" altLang="en-US" dirty="0" smtClean="0">
                <a:latin typeface="Franklin Gothic Book" charset="0"/>
                <a:ea typeface="Franklin Gothic Book" charset="0"/>
                <a:cs typeface="Franklin Gothic Book" charset="0"/>
              </a:rPr>
              <a:t> “A 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man is not a Jew if he is only one outwardly, nor is circumcision merely outward and physical.</a:t>
            </a:r>
          </a:p>
        </p:txBody>
      </p:sp>
    </p:spTree>
    <p:extLst>
      <p:ext uri="{BB962C8B-B14F-4D97-AF65-F5344CB8AC3E}">
        <p14:creationId xmlns:p14="http://schemas.microsoft.com/office/powerpoint/2010/main" val="117892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726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III. A TYPE IN THE NEW TESTAMENT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5029200"/>
            <a:ext cx="388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Romans 2:28-29</a:t>
            </a:r>
            <a:endParaRPr lang="en-US" altLang="en-US" kern="0" dirty="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42950" y="1981200"/>
            <a:ext cx="10706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baseline="30000" dirty="0" smtClean="0">
                <a:latin typeface="Franklin Gothic Book" charset="0"/>
                <a:ea typeface="Franklin Gothic Book" charset="0"/>
                <a:cs typeface="Franklin Gothic Book" charset="0"/>
              </a:rPr>
              <a:t>29</a:t>
            </a:r>
            <a:r>
              <a:rPr lang="en-US" altLang="en-US" dirty="0" smtClean="0">
                <a:latin typeface="Franklin Gothic Book" charset="0"/>
                <a:ea typeface="Franklin Gothic Book" charset="0"/>
                <a:cs typeface="Franklin Gothic Book" charset="0"/>
              </a:rPr>
              <a:t> No</a:t>
            </a:r>
            <a:r>
              <a:rPr lang="en-US" altLang="en-US" dirty="0">
                <a:latin typeface="Franklin Gothic Book" charset="0"/>
                <a:ea typeface="Franklin Gothic Book" charset="0"/>
                <a:cs typeface="Franklin Gothic Book" charset="0"/>
              </a:rPr>
              <a:t>, a man is a Jew if he is one inwardly; and circumcision is circumcision of the heart, by the Spirit, not by the written code. Such a man's praise is not from men, but from God.”</a:t>
            </a:r>
          </a:p>
        </p:txBody>
      </p:sp>
    </p:spTree>
    <p:extLst>
      <p:ext uri="{BB962C8B-B14F-4D97-AF65-F5344CB8AC3E}">
        <p14:creationId xmlns:p14="http://schemas.microsoft.com/office/powerpoint/2010/main" val="99009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4114800" cy="1143000"/>
          </a:xfrm>
        </p:spPr>
        <p:txBody>
          <a:bodyPr/>
          <a:lstStyle/>
          <a:p>
            <a:r>
              <a:rPr lang="en-US" dirty="0"/>
              <a:t>Genesis 17:12-13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8200" y="3304129"/>
            <a:ext cx="502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Circumcision </a:t>
            </a:r>
            <a:b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</a:b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– the cutting off of the foreskin of the males’ sex organ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162800" y="609600"/>
            <a:ext cx="449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charset="0"/>
                <a:ea typeface="Franklin Gothic Book" charset="0"/>
                <a:cs typeface="Franklin Gothic Book" charset="0"/>
              </a:rPr>
              <a:t>Colossians 2:11-12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162800" y="2393042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Water Baptism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7155543" y="1501321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charset="0"/>
                <a:ea typeface="Franklin Gothic Book" charset="0"/>
                <a:cs typeface="Franklin Gothic Book" charset="0"/>
              </a:rPr>
              <a:t>Romans 2:28-29</a:t>
            </a:r>
          </a:p>
        </p:txBody>
      </p:sp>
    </p:spTree>
    <p:extLst>
      <p:ext uri="{BB962C8B-B14F-4D97-AF65-F5344CB8AC3E}">
        <p14:creationId xmlns:p14="http://schemas.microsoft.com/office/powerpoint/2010/main" val="41528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4114800" cy="1143000"/>
          </a:xfrm>
        </p:spPr>
        <p:txBody>
          <a:bodyPr/>
          <a:lstStyle/>
          <a:p>
            <a:r>
              <a:rPr lang="en-US" dirty="0"/>
              <a:t>Circumcision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38200" y="2964543"/>
            <a:ext cx="502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signified the responsibility to faithfully serve God as a holy people in the midst of a pagan world.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315200" y="609600"/>
            <a:ext cx="3543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charset="0"/>
                <a:ea typeface="Franklin Gothic Book" charset="0"/>
                <a:cs typeface="Franklin Gothic Book" charset="0"/>
              </a:rPr>
              <a:t>Water Baptism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477000" y="3536043"/>
            <a:ext cx="533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the </a:t>
            </a:r>
            <a:r>
              <a:rPr lang="en-US" altLang="en-US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CIRCUMCISION</a:t>
            </a: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of the heart, a cutting away of </a:t>
            </a:r>
            <a:r>
              <a:rPr lang="en-US" altLang="en-US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SIN</a:t>
            </a: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and a change of </a:t>
            </a:r>
            <a:r>
              <a:rPr lang="en-US" altLang="en-US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HEART.</a:t>
            </a: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What is buried by faith in baptism is dead and </a:t>
            </a:r>
            <a:r>
              <a:rPr lang="en-US" altLang="en-US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POWERLESS</a:t>
            </a:r>
            <a:r>
              <a:rPr lang="en-US" altLang="en-US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to control our lives any longer.</a:t>
            </a:r>
          </a:p>
        </p:txBody>
      </p:sp>
    </p:spTree>
    <p:extLst>
      <p:ext uri="{BB962C8B-B14F-4D97-AF65-F5344CB8AC3E}">
        <p14:creationId xmlns:p14="http://schemas.microsoft.com/office/powerpoint/2010/main" val="2407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294668" y="2022021"/>
            <a:ext cx="3602665" cy="3602665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899063" y="1067263"/>
            <a:ext cx="2559789" cy="1358900"/>
            <a:chOff x="3504" y="2137"/>
            <a:chExt cx="1296" cy="960"/>
          </a:xfrm>
          <a:solidFill>
            <a:srgbClr val="FFFF00"/>
          </a:solidFill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504" y="2137"/>
              <a:ext cx="1296" cy="960"/>
            </a:xfrm>
            <a:prstGeom prst="flowChartPunchedTape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552" y="2352"/>
              <a:ext cx="1200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  </a:t>
              </a:r>
              <a:r>
                <a:rPr lang="en-US" sz="2400" b="1" dirty="0">
                  <a:latin typeface="Tahoma" pitchFamily="34" charset="0"/>
                  <a:cs typeface="Tahoma" pitchFamily="34" charset="0"/>
                </a:rPr>
                <a:t>to dip, immerse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663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8.33333E-7 0.35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983955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It is identifying with the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DEATH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 and 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RESURRECTION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 of Jesus Christ.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5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I. UNDERSTANDING WATER BAPTISM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3000" y="3048000"/>
            <a:ext cx="10287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t>	In general, it refers to the act of identifying one thing to another thing in such a way that its nature or character is </a:t>
            </a:r>
            <a:r>
              <a:rPr lang="en-US" altLang="en-US" sz="3200" dirty="0">
                <a:solidFill>
                  <a:schemeClr val="bg1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t>CHANGED.</a:t>
            </a:r>
          </a:p>
        </p:txBody>
      </p:sp>
    </p:spTree>
    <p:extLst>
      <p:ext uri="{BB962C8B-B14F-4D97-AF65-F5344CB8AC3E}">
        <p14:creationId xmlns:p14="http://schemas.microsoft.com/office/powerpoint/2010/main" val="363652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7" grpId="0" animBg="1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8972550" y="3429000"/>
            <a:ext cx="2057400" cy="1092200"/>
          </a:xfrm>
          <a:prstGeom prst="flowChartPunchedTape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162050" y="2324100"/>
            <a:ext cx="2895600" cy="28956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581150" y="914400"/>
            <a:ext cx="2057400" cy="1092200"/>
          </a:xfrm>
          <a:prstGeom prst="flowChartPunchedTape">
            <a:avLst/>
          </a:prstGeom>
          <a:solidFill>
            <a:schemeClr val="tx1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8553450" y="2324100"/>
            <a:ext cx="2895600" cy="28956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10100" y="1228398"/>
            <a:ext cx="2971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The banner was identified to the drum of dye and has changed its color</a:t>
            </a:r>
          </a:p>
        </p:txBody>
      </p:sp>
    </p:spTree>
    <p:extLst>
      <p:ext uri="{BB962C8B-B14F-4D97-AF65-F5344CB8AC3E}">
        <p14:creationId xmlns:p14="http://schemas.microsoft.com/office/powerpoint/2010/main" val="28864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2500" decel="87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2.5E-6 0.375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12500" decel="87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-2.5E-6 -0.368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1133374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AutoNum type="alphaU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ORDINANCE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or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SACRAMENT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ordained by Christ.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4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I. UNDERSTANDING WATER BAPTISM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143000" y="2850122"/>
            <a:ext cx="10591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The aim of this sacrament is to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REPRESENT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the believers’ entrance into the kingdom of God through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REGENERATION.</a:t>
            </a:r>
          </a:p>
        </p:txBody>
      </p:sp>
    </p:spTree>
    <p:extLst>
      <p:ext uri="{BB962C8B-B14F-4D97-AF65-F5344CB8AC3E}">
        <p14:creationId xmlns:p14="http://schemas.microsoft.com/office/powerpoint/2010/main" val="40312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113337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lphaUcPeriod" startAt="3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an act of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OBEDIENCE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to God.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</a:t>
            </a:r>
            <a:endParaRPr lang="en-US" sz="4000" spc="50" dirty="0">
              <a:ln w="12700" cmpd="sng">
                <a:noFill/>
                <a:prstDash val="solid"/>
              </a:ln>
              <a:solidFill>
                <a:srgbClr val="FFFF0D"/>
              </a:solidFill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4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I. UNDERSTANDING WATER BAPTISM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52500" y="2438400"/>
            <a:ext cx="10287000" cy="274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In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Matthew 28:18-20</a:t>
            </a:r>
            <a:r>
              <a:rPr lang="en-US" altLang="en-US" sz="4000" kern="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, 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Jesus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COMMANDED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us to make disciples of all nations by baptizing them in the name of the FATHER and of the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SON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and of the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HOLY</a:t>
            </a:r>
            <a:r>
              <a:rPr lang="en-US" altLang="en-US" sz="4000" dirty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</a:t>
            </a:r>
            <a:r>
              <a:rPr lang="en-US" altLang="en-US" sz="4000" dirty="0"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SPIRIT.</a:t>
            </a:r>
          </a:p>
        </p:txBody>
      </p:sp>
    </p:spTree>
    <p:extLst>
      <p:ext uri="{BB962C8B-B14F-4D97-AF65-F5344CB8AC3E}">
        <p14:creationId xmlns:p14="http://schemas.microsoft.com/office/powerpoint/2010/main" val="312323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950494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lphaUcPeriod" startAt="4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It is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TESTIMONY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to others that a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TRANSFORMATION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has occurred.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	</a:t>
            </a:r>
            <a:endParaRPr lang="en-US" sz="4000" spc="50" dirty="0">
              <a:ln w="12700" cmpd="sng">
                <a:noFill/>
                <a:prstDash val="solid"/>
              </a:ln>
              <a:solidFill>
                <a:srgbClr val="FFFF0D"/>
              </a:solidFill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8814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600" dirty="0">
                <a:solidFill>
                  <a:srgbClr val="221F6B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I. UNDERSTANDING WATER BAPTISM</a:t>
            </a:r>
          </a:p>
        </p:txBody>
      </p:sp>
    </p:spTree>
    <p:extLst>
      <p:ext uri="{BB962C8B-B14F-4D97-AF65-F5344CB8AC3E}">
        <p14:creationId xmlns:p14="http://schemas.microsoft.com/office/powerpoint/2010/main" val="333036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11333749" cy="459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lnSpc>
                <a:spcPct val="15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He died…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 DIED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with Him.</a:t>
            </a:r>
          </a:p>
          <a:p>
            <a:pPr marL="742950" indent="-742950" eaLnBrk="1" hangingPunct="1">
              <a:lnSpc>
                <a:spcPct val="15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He was buried… I was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BURIED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with Him.</a:t>
            </a:r>
          </a:p>
          <a:p>
            <a:pPr marL="742950" indent="-742950" eaLnBrk="1" hangingPunct="1">
              <a:lnSpc>
                <a:spcPct val="15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He was raised… I have a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NEW LIFE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in Him.</a:t>
            </a:r>
          </a:p>
          <a:p>
            <a:pPr marL="742950" indent="-742950" eaLnBrk="1" hangingPunct="1">
              <a:lnSpc>
                <a:spcPct val="15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He Ascended… I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rgbClr val="FFFF0D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ASCENDED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 in Him.</a:t>
            </a:r>
            <a:endParaRPr lang="en-US" sz="4000" spc="50" dirty="0">
              <a:ln w="12700" cmpd="sng">
                <a:noFill/>
                <a:prstDash val="solid"/>
              </a:ln>
              <a:solidFill>
                <a:srgbClr val="FFFF0D"/>
              </a:solidFill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10388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b="1" spc="50" dirty="0">
                <a:ln w="12700" cmpd="sng">
                  <a:noFill/>
                  <a:prstDash val="solid"/>
                </a:ln>
                <a:solidFill>
                  <a:srgbClr val="FFFF00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Four (4) Stages of Christ’s Work Picture in Water Baptism</a:t>
            </a:r>
          </a:p>
        </p:txBody>
      </p:sp>
    </p:spTree>
    <p:extLst>
      <p:ext uri="{BB962C8B-B14F-4D97-AF65-F5344CB8AC3E}">
        <p14:creationId xmlns:p14="http://schemas.microsoft.com/office/powerpoint/2010/main" val="401941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815</Words>
  <Application>Microsoft Office PowerPoint</Application>
  <PresentationFormat>Widescreen</PresentationFormat>
  <Paragraphs>76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Franklin Gothic Book</vt:lpstr>
      <vt:lpstr>Gisha</vt:lpstr>
      <vt:lpstr>GulimChe</vt:lpstr>
      <vt:lpstr>Lucida Bright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Romans 6:8-11</vt:lpstr>
      <vt:lpstr>Romans 6:8-11</vt:lpstr>
      <vt:lpstr>PowerPoint Presentation</vt:lpstr>
      <vt:lpstr>PowerPoint Presentation</vt:lpstr>
      <vt:lpstr>Matthew 3:13-17</vt:lpstr>
      <vt:lpstr>Matthew 3:13-17</vt:lpstr>
      <vt:lpstr>Matthew 3:13-17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Genesis 17:12-13</vt:lpstr>
      <vt:lpstr>Circumcision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Home</cp:lastModifiedBy>
  <cp:revision>189</cp:revision>
  <dcterms:created xsi:type="dcterms:W3CDTF">2007-03-17T08:30:58Z</dcterms:created>
  <dcterms:modified xsi:type="dcterms:W3CDTF">2018-01-29T13:13:20Z</dcterms:modified>
</cp:coreProperties>
</file>