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430" r:id="rId3"/>
    <p:sldId id="256" r:id="rId4"/>
    <p:sldId id="284" r:id="rId5"/>
    <p:sldId id="322" r:id="rId6"/>
    <p:sldId id="323" r:id="rId7"/>
    <p:sldId id="324" r:id="rId8"/>
    <p:sldId id="319" r:id="rId9"/>
    <p:sldId id="325" r:id="rId10"/>
    <p:sldId id="287" r:id="rId11"/>
    <p:sldId id="355" r:id="rId12"/>
    <p:sldId id="356" r:id="rId13"/>
    <p:sldId id="327" r:id="rId14"/>
    <p:sldId id="328" r:id="rId15"/>
    <p:sldId id="329" r:id="rId16"/>
    <p:sldId id="330" r:id="rId17"/>
    <p:sldId id="331" r:id="rId18"/>
    <p:sldId id="332"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60" r:id="rId37"/>
    <p:sldId id="357" r:id="rId38"/>
    <p:sldId id="372" r:id="rId39"/>
    <p:sldId id="359" r:id="rId40"/>
    <p:sldId id="371" r:id="rId41"/>
    <p:sldId id="361" r:id="rId42"/>
    <p:sldId id="362" r:id="rId43"/>
    <p:sldId id="363" r:id="rId44"/>
    <p:sldId id="364" r:id="rId45"/>
    <p:sldId id="365" r:id="rId46"/>
    <p:sldId id="366" r:id="rId47"/>
    <p:sldId id="367" r:id="rId48"/>
    <p:sldId id="368" r:id="rId49"/>
    <p:sldId id="369" r:id="rId50"/>
    <p:sldId id="373" r:id="rId51"/>
    <p:sldId id="396" r:id="rId52"/>
    <p:sldId id="397" r:id="rId53"/>
    <p:sldId id="398" r:id="rId54"/>
    <p:sldId id="399" r:id="rId55"/>
    <p:sldId id="400" r:id="rId56"/>
    <p:sldId id="401" r:id="rId57"/>
    <p:sldId id="403" r:id="rId58"/>
    <p:sldId id="404" r:id="rId59"/>
    <p:sldId id="405" r:id="rId60"/>
    <p:sldId id="406" r:id="rId61"/>
    <p:sldId id="407" r:id="rId62"/>
    <p:sldId id="408" r:id="rId63"/>
    <p:sldId id="409" r:id="rId64"/>
    <p:sldId id="410" r:id="rId65"/>
    <p:sldId id="411" r:id="rId66"/>
    <p:sldId id="412" r:id="rId67"/>
    <p:sldId id="413" r:id="rId68"/>
    <p:sldId id="414" r:id="rId69"/>
    <p:sldId id="416" r:id="rId70"/>
    <p:sldId id="417" r:id="rId71"/>
    <p:sldId id="432" r:id="rId72"/>
    <p:sldId id="431" r:id="rId73"/>
    <p:sldId id="433" r:id="rId74"/>
    <p:sldId id="420" r:id="rId75"/>
    <p:sldId id="421" r:id="rId76"/>
    <p:sldId id="422" r:id="rId77"/>
    <p:sldId id="423" r:id="rId78"/>
    <p:sldId id="424" r:id="rId79"/>
    <p:sldId id="425" r:id="rId80"/>
    <p:sldId id="426" r:id="rId81"/>
    <p:sldId id="354" r:id="rId82"/>
    <p:sldId id="427" r:id="rId83"/>
    <p:sldId id="428" r:id="rId84"/>
    <p:sldId id="429" r:id="rId85"/>
    <p:sldId id="281" r:id="rId8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D"/>
    <a:srgbClr val="009999"/>
    <a:srgbClr val="FFFF99"/>
    <a:srgbClr val="006699"/>
    <a:srgbClr val="FFFF3F"/>
    <a:srgbClr val="FF00FF"/>
    <a:srgbClr val="FFFF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59" autoAdjust="0"/>
    <p:restoredTop sz="94720"/>
  </p:normalViewPr>
  <p:slideViewPr>
    <p:cSldViewPr showGuides="1">
      <p:cViewPr varScale="1">
        <p:scale>
          <a:sx n="95" d="100"/>
          <a:sy n="95" d="100"/>
        </p:scale>
        <p:origin x="208" y="23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presProps" Target="presProps.xml"/><Relationship Id="rId88" Type="http://schemas.openxmlformats.org/officeDocument/2006/relationships/viewProps" Target="viewProps.xml"/><Relationship Id="rId8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PH"/>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D8EA2-8A5A-4D8E-9BAC-3F324B7A1A68}" type="slidenum">
              <a:rPr lang="en-US"/>
              <a:pPr>
                <a:defRPr/>
              </a:pPr>
              <a:t>‹#›</a:t>
            </a:fld>
            <a:endParaRPr lang="en-US"/>
          </a:p>
        </p:txBody>
      </p:sp>
    </p:spTree>
    <p:extLst>
      <p:ext uri="{BB962C8B-B14F-4D97-AF65-F5344CB8AC3E}">
        <p14:creationId xmlns:p14="http://schemas.microsoft.com/office/powerpoint/2010/main" val="414581573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FE53EF-6405-43B3-BF55-58B8D60F7C58}" type="slidenum">
              <a:rPr lang="en-US"/>
              <a:pPr>
                <a:defRPr/>
              </a:pPr>
              <a:t>‹#›</a:t>
            </a:fld>
            <a:endParaRPr lang="en-US"/>
          </a:p>
        </p:txBody>
      </p:sp>
    </p:spTree>
    <p:extLst>
      <p:ext uri="{BB962C8B-B14F-4D97-AF65-F5344CB8AC3E}">
        <p14:creationId xmlns:p14="http://schemas.microsoft.com/office/powerpoint/2010/main" val="17663845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PH"/>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D03011-C12C-4057-B597-283AF3C98268}" type="slidenum">
              <a:rPr lang="en-US"/>
              <a:pPr>
                <a:defRPr/>
              </a:pPr>
              <a:t>‹#›</a:t>
            </a:fld>
            <a:endParaRPr lang="en-US"/>
          </a:p>
        </p:txBody>
      </p:sp>
    </p:spTree>
    <p:extLst>
      <p:ext uri="{BB962C8B-B14F-4D97-AF65-F5344CB8AC3E}">
        <p14:creationId xmlns:p14="http://schemas.microsoft.com/office/powerpoint/2010/main" val="40704068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EAF7DB-8615-4FC6-930E-34D392848DEB}" type="slidenum">
              <a:rPr lang="en-US"/>
              <a:pPr>
                <a:defRPr/>
              </a:pPr>
              <a:t>‹#›</a:t>
            </a:fld>
            <a:endParaRPr lang="en-US"/>
          </a:p>
        </p:txBody>
      </p:sp>
    </p:spTree>
    <p:extLst>
      <p:ext uri="{BB962C8B-B14F-4D97-AF65-F5344CB8AC3E}">
        <p14:creationId xmlns:p14="http://schemas.microsoft.com/office/powerpoint/2010/main" val="318877942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PH"/>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243DB1-C26D-4F18-A29A-56A0551A8F3F}" type="slidenum">
              <a:rPr lang="en-US"/>
              <a:pPr>
                <a:defRPr/>
              </a:pPr>
              <a:t>‹#›</a:t>
            </a:fld>
            <a:endParaRPr lang="en-US"/>
          </a:p>
        </p:txBody>
      </p:sp>
    </p:spTree>
    <p:extLst>
      <p:ext uri="{BB962C8B-B14F-4D97-AF65-F5344CB8AC3E}">
        <p14:creationId xmlns:p14="http://schemas.microsoft.com/office/powerpoint/2010/main" val="231540232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47DF1D-4D35-4AF4-B9D2-922BE05C65B8}" type="slidenum">
              <a:rPr lang="en-US"/>
              <a:pPr>
                <a:defRPr/>
              </a:pPr>
              <a:t>‹#›</a:t>
            </a:fld>
            <a:endParaRPr lang="en-US"/>
          </a:p>
        </p:txBody>
      </p:sp>
    </p:spTree>
    <p:extLst>
      <p:ext uri="{BB962C8B-B14F-4D97-AF65-F5344CB8AC3E}">
        <p14:creationId xmlns:p14="http://schemas.microsoft.com/office/powerpoint/2010/main" val="56488223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968A9C5-848B-4F55-9DD1-CE2383940CA6}" type="slidenum">
              <a:rPr lang="en-US"/>
              <a:pPr>
                <a:defRPr/>
              </a:pPr>
              <a:t>‹#›</a:t>
            </a:fld>
            <a:endParaRPr lang="en-US"/>
          </a:p>
        </p:txBody>
      </p:sp>
    </p:spTree>
    <p:extLst>
      <p:ext uri="{BB962C8B-B14F-4D97-AF65-F5344CB8AC3E}">
        <p14:creationId xmlns:p14="http://schemas.microsoft.com/office/powerpoint/2010/main" val="413855447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BB8631-6F9A-4541-A7B9-7D502E61B9E3}" type="slidenum">
              <a:rPr lang="en-US"/>
              <a:pPr>
                <a:defRPr/>
              </a:pPr>
              <a:t>‹#›</a:t>
            </a:fld>
            <a:endParaRPr lang="en-US"/>
          </a:p>
        </p:txBody>
      </p:sp>
    </p:spTree>
    <p:extLst>
      <p:ext uri="{BB962C8B-B14F-4D97-AF65-F5344CB8AC3E}">
        <p14:creationId xmlns:p14="http://schemas.microsoft.com/office/powerpoint/2010/main" val="24495898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246E37-9330-4231-9968-F4D83F9802C9}" type="slidenum">
              <a:rPr lang="en-US"/>
              <a:pPr>
                <a:defRPr/>
              </a:pPr>
              <a:t>‹#›</a:t>
            </a:fld>
            <a:endParaRPr lang="en-US"/>
          </a:p>
        </p:txBody>
      </p:sp>
    </p:spTree>
    <p:extLst>
      <p:ext uri="{BB962C8B-B14F-4D97-AF65-F5344CB8AC3E}">
        <p14:creationId xmlns:p14="http://schemas.microsoft.com/office/powerpoint/2010/main" val="323742486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52EA9-1920-4B3F-9EFD-4E3B47B5E2EF}" type="slidenum">
              <a:rPr lang="en-US"/>
              <a:pPr>
                <a:defRPr/>
              </a:pPr>
              <a:t>‹#›</a:t>
            </a:fld>
            <a:endParaRPr lang="en-US"/>
          </a:p>
        </p:txBody>
      </p:sp>
    </p:spTree>
    <p:extLst>
      <p:ext uri="{BB962C8B-B14F-4D97-AF65-F5344CB8AC3E}">
        <p14:creationId xmlns:p14="http://schemas.microsoft.com/office/powerpoint/2010/main" val="105564876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PH"/>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PH"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5B1FF5-B619-4D1B-B62B-35D93E304E41}" type="slidenum">
              <a:rPr lang="en-US"/>
              <a:pPr>
                <a:defRPr/>
              </a:pPr>
              <a:t>‹#›</a:t>
            </a:fld>
            <a:endParaRPr lang="en-US"/>
          </a:p>
        </p:txBody>
      </p:sp>
    </p:spTree>
    <p:extLst>
      <p:ext uri="{BB962C8B-B14F-4D97-AF65-F5344CB8AC3E}">
        <p14:creationId xmlns:p14="http://schemas.microsoft.com/office/powerpoint/2010/main" val="26319819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Franklin Gothic Book" charset="0"/>
                <a:ea typeface="Franklin Gothic Book" charset="0"/>
                <a:cs typeface="Franklin Gothic Book"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Franklin Gothic Book" charset="0"/>
                <a:ea typeface="Franklin Gothic Book" charset="0"/>
                <a:cs typeface="Franklin Gothic Book"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Franklin Gothic Book" charset="0"/>
                <a:ea typeface="Franklin Gothic Book" charset="0"/>
                <a:cs typeface="Franklin Gothic Book" charset="0"/>
              </a:defRPr>
            </a:lvl1pPr>
          </a:lstStyle>
          <a:p>
            <a:pPr>
              <a:defRPr/>
            </a:pPr>
            <a:fld id="{7AD4DC26-F84F-42B3-BE52-56F61E9C0C6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xStyles>
    <p:titleStyle>
      <a:lvl1pPr algn="l" rtl="0" eaLnBrk="0" fontAlgn="base" hangingPunct="0">
        <a:spcBef>
          <a:spcPct val="0"/>
        </a:spcBef>
        <a:spcAft>
          <a:spcPct val="0"/>
        </a:spcAft>
        <a:defRPr sz="4000">
          <a:solidFill>
            <a:srgbClr val="FFFF00"/>
          </a:solidFill>
          <a:latin typeface="Franklin Gothic Book" charset="0"/>
          <a:ea typeface="Franklin Gothic Book" charset="0"/>
          <a:cs typeface="Franklin Gothic Book"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4000">
          <a:solidFill>
            <a:schemeClr val="bg1"/>
          </a:solidFill>
          <a:latin typeface="Franklin Gothic Book" charset="0"/>
          <a:ea typeface="Franklin Gothic Book" charset="0"/>
          <a:cs typeface="Franklin Gothic Book" charset="0"/>
        </a:defRPr>
      </a:lvl1pPr>
      <a:lvl2pPr marL="742950" indent="-285750" algn="l" rtl="0" eaLnBrk="0" fontAlgn="base" hangingPunct="0">
        <a:spcBef>
          <a:spcPct val="20000"/>
        </a:spcBef>
        <a:spcAft>
          <a:spcPct val="0"/>
        </a:spcAft>
        <a:buChar char="–"/>
        <a:defRPr sz="4000">
          <a:solidFill>
            <a:schemeClr val="bg1"/>
          </a:solidFill>
          <a:latin typeface="Franklin Gothic Book" charset="0"/>
          <a:ea typeface="Franklin Gothic Book" charset="0"/>
          <a:cs typeface="Franklin Gothic Book" charset="0"/>
        </a:defRPr>
      </a:lvl2pPr>
      <a:lvl3pPr marL="1143000" indent="-228600" algn="l" rtl="0" eaLnBrk="0" fontAlgn="base" hangingPunct="0">
        <a:spcBef>
          <a:spcPct val="20000"/>
        </a:spcBef>
        <a:spcAft>
          <a:spcPct val="0"/>
        </a:spcAft>
        <a:buChar char="•"/>
        <a:defRPr sz="4000">
          <a:solidFill>
            <a:schemeClr val="bg1"/>
          </a:solidFill>
          <a:latin typeface="Franklin Gothic Book" charset="0"/>
          <a:ea typeface="Franklin Gothic Book" charset="0"/>
          <a:cs typeface="Franklin Gothic Book" charset="0"/>
        </a:defRPr>
      </a:lvl3pPr>
      <a:lvl4pPr marL="1600200" indent="-228600" algn="l" rtl="0" eaLnBrk="0" fontAlgn="base" hangingPunct="0">
        <a:spcBef>
          <a:spcPct val="20000"/>
        </a:spcBef>
        <a:spcAft>
          <a:spcPct val="0"/>
        </a:spcAft>
        <a:buChar char="–"/>
        <a:defRPr sz="4000">
          <a:solidFill>
            <a:schemeClr val="bg1"/>
          </a:solidFill>
          <a:latin typeface="Franklin Gothic Book" charset="0"/>
          <a:ea typeface="Franklin Gothic Book" charset="0"/>
          <a:cs typeface="Franklin Gothic Book" charset="0"/>
        </a:defRPr>
      </a:lvl4pPr>
      <a:lvl5pPr marL="2057400" indent="-228600" algn="l" rtl="0" eaLnBrk="0" fontAlgn="base" hangingPunct="0">
        <a:spcBef>
          <a:spcPct val="20000"/>
        </a:spcBef>
        <a:spcAft>
          <a:spcPct val="0"/>
        </a:spcAft>
        <a:buChar char="»"/>
        <a:defRPr sz="4000">
          <a:solidFill>
            <a:schemeClr val="bg1"/>
          </a:solidFill>
          <a:latin typeface="Franklin Gothic Book" charset="0"/>
          <a:ea typeface="Franklin Gothic Book" charset="0"/>
          <a:cs typeface="Franklin Gothic Book"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rallelogram 6"/>
          <p:cNvSpPr/>
          <p:nvPr/>
        </p:nvSpPr>
        <p:spPr>
          <a:xfrm>
            <a:off x="-1752600" y="79100"/>
            <a:ext cx="14242342" cy="455268"/>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505200" y="0"/>
            <a:ext cx="4698722" cy="523220"/>
          </a:xfrm>
          <a:prstGeom prst="rect">
            <a:avLst/>
          </a:prstGeom>
          <a:noFill/>
        </p:spPr>
        <p:txBody>
          <a:bodyPr wrap="none" rtlCol="0">
            <a:spAutoFit/>
          </a:bodyPr>
          <a:lstStyle/>
          <a:p>
            <a:r>
              <a:rPr lang="en-US" sz="2800" b="1" spc="600" dirty="0">
                <a:solidFill>
                  <a:srgbClr val="221F6B"/>
                </a:solidFill>
                <a:latin typeface="Gadugi" panose="020B0502040204020203" pitchFamily="34" charset="0"/>
                <a:cs typeface="Times New Roman" panose="02020603050405020304" pitchFamily="18" charset="0"/>
              </a:rPr>
              <a:t>Quiz 1 (Lesson1-3)</a:t>
            </a:r>
          </a:p>
        </p:txBody>
      </p:sp>
      <p:sp>
        <p:nvSpPr>
          <p:cNvPr id="3" name="TextBox 2"/>
          <p:cNvSpPr txBox="1"/>
          <p:nvPr/>
        </p:nvSpPr>
        <p:spPr>
          <a:xfrm>
            <a:off x="152400" y="914400"/>
            <a:ext cx="12165892" cy="5693866"/>
          </a:xfrm>
          <a:prstGeom prst="rect">
            <a:avLst/>
          </a:prstGeom>
          <a:noFill/>
        </p:spPr>
        <p:txBody>
          <a:bodyPr wrap="square" rtlCol="0">
            <a:spAutoFit/>
          </a:bodyPr>
          <a:lstStyle/>
          <a:p>
            <a:pPr marL="457200" indent="-457200">
              <a:lnSpc>
                <a:spcPct val="130000"/>
              </a:lnSpc>
              <a:buFont typeface="+mj-lt"/>
              <a:buAutoNum type="arabicPeriod"/>
            </a:pPr>
            <a:r>
              <a:rPr lang="en-US" sz="4000" dirty="0">
                <a:solidFill>
                  <a:schemeClr val="bg1"/>
                </a:solidFill>
              </a:rPr>
              <a:t> Unless one is born-again he will not see God.</a:t>
            </a:r>
          </a:p>
          <a:p>
            <a:pPr marL="457200" indent="-457200">
              <a:lnSpc>
                <a:spcPct val="130000"/>
              </a:lnSpc>
              <a:buFont typeface="+mj-lt"/>
              <a:buAutoNum type="arabicPeriod"/>
            </a:pPr>
            <a:r>
              <a:rPr lang="en-US" sz="4000" dirty="0">
                <a:solidFill>
                  <a:schemeClr val="bg1"/>
                </a:solidFill>
              </a:rPr>
              <a:t> It is by _____ we have been saved</a:t>
            </a:r>
          </a:p>
          <a:p>
            <a:pPr marL="457200" indent="-457200">
              <a:lnSpc>
                <a:spcPct val="130000"/>
              </a:lnSpc>
              <a:buFont typeface="+mj-lt"/>
              <a:buAutoNum type="arabicPeriod"/>
            </a:pPr>
            <a:r>
              <a:rPr lang="en-US" sz="4000" dirty="0">
                <a:solidFill>
                  <a:schemeClr val="bg1"/>
                </a:solidFill>
              </a:rPr>
              <a:t> and not by _____</a:t>
            </a:r>
          </a:p>
          <a:p>
            <a:pPr marL="457200" indent="-457200">
              <a:lnSpc>
                <a:spcPct val="130000"/>
              </a:lnSpc>
              <a:buFont typeface="+mj-lt"/>
              <a:buAutoNum type="arabicPeriod"/>
            </a:pPr>
            <a:r>
              <a:rPr lang="en-US" sz="4000" dirty="0">
                <a:solidFill>
                  <a:schemeClr val="bg1"/>
                </a:solidFill>
              </a:rPr>
              <a:t> We must believe in Jesus Christ as our Lord and  Savior.</a:t>
            </a:r>
          </a:p>
          <a:p>
            <a:pPr marL="457200" indent="-457200">
              <a:lnSpc>
                <a:spcPct val="130000"/>
              </a:lnSpc>
              <a:buFont typeface="+mj-lt"/>
              <a:buAutoNum type="arabicPeriod"/>
            </a:pPr>
            <a:r>
              <a:rPr lang="en-US" sz="4000" dirty="0">
                <a:solidFill>
                  <a:schemeClr val="bg1"/>
                </a:solidFill>
              </a:rPr>
              <a:t> The reason of salvation is that God so loved the  world that He gave His only Son.</a:t>
            </a:r>
          </a:p>
        </p:txBody>
      </p:sp>
    </p:spTree>
    <p:extLst>
      <p:ext uri="{BB962C8B-B14F-4D97-AF65-F5344CB8AC3E}">
        <p14:creationId xmlns:p14="http://schemas.microsoft.com/office/powerpoint/2010/main" val="116757955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67002" y="2853532"/>
            <a:ext cx="3704998"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4" name="Rounded Rectangle 3"/>
          <p:cNvSpPr/>
          <p:nvPr/>
        </p:nvSpPr>
        <p:spPr>
          <a:xfrm>
            <a:off x="9067800" y="2243932"/>
            <a:ext cx="15240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2" name="Title 1"/>
          <p:cNvSpPr>
            <a:spLocks noGrp="1"/>
          </p:cNvSpPr>
          <p:nvPr>
            <p:ph type="title"/>
          </p:nvPr>
        </p:nvSpPr>
        <p:spPr>
          <a:xfrm>
            <a:off x="7848600" y="4106863"/>
            <a:ext cx="3124200" cy="1143000"/>
          </a:xfrm>
        </p:spPr>
        <p:txBody>
          <a:bodyPr/>
          <a:lstStyle/>
          <a:p>
            <a:r>
              <a:rPr lang="en-US" altLang="en-US" dirty="0">
                <a:solidFill>
                  <a:srgbClr val="FFFF0D"/>
                </a:solidFill>
              </a:rPr>
              <a:t>1 John 4:14</a:t>
            </a:r>
            <a:endParaRPr lang="en-US" dirty="0"/>
          </a:p>
        </p:txBody>
      </p:sp>
      <p:sp>
        <p:nvSpPr>
          <p:cNvPr id="3" name="Content Placeholder 2"/>
          <p:cNvSpPr>
            <a:spLocks noGrp="1"/>
          </p:cNvSpPr>
          <p:nvPr>
            <p:ph idx="1"/>
          </p:nvPr>
        </p:nvSpPr>
        <p:spPr>
          <a:xfrm>
            <a:off x="852488" y="2209800"/>
            <a:ext cx="10487025" cy="2125663"/>
          </a:xfrm>
        </p:spPr>
        <p:txBody>
          <a:bodyPr/>
          <a:lstStyle/>
          <a:p>
            <a:pPr marL="0" indent="0" eaLnBrk="1" hangingPunct="1">
              <a:buNone/>
            </a:pPr>
            <a:r>
              <a:rPr lang="en-US" altLang="en-US" dirty="0"/>
              <a:t>And we have seen and testify that the Father has sent his Son to be the Savior of the world.</a:t>
            </a:r>
          </a:p>
        </p:txBody>
      </p:sp>
    </p:spTree>
    <p:extLst>
      <p:ext uri="{BB962C8B-B14F-4D97-AF65-F5344CB8AC3E}">
        <p14:creationId xmlns:p14="http://schemas.microsoft.com/office/powerpoint/2010/main" val="288640077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107171"/>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effectLst/>
                <a:latin typeface="Franklin Gothic Book" charset="0"/>
                <a:ea typeface="Franklin Gothic Book" charset="0"/>
                <a:cs typeface="Franklin Gothic Book" charset="0"/>
              </a:rPr>
              <a:t>B. </a:t>
            </a:r>
            <a:r>
              <a:rPr lang="en-US" sz="4000" spc="50" dirty="0">
                <a:ln w="12700" cmpd="sng">
                  <a:noFill/>
                  <a:prstDash val="solid"/>
                </a:ln>
                <a:solidFill>
                  <a:schemeClr val="accent6">
                    <a:tint val="1000"/>
                  </a:schemeClr>
                </a:solidFill>
                <a:effectLst/>
                <a:latin typeface="Franklin Gothic Book" charset="0"/>
                <a:ea typeface="Franklin Gothic Book" charset="0"/>
                <a:cs typeface="Franklin Gothic Book" charset="0"/>
              </a:rPr>
              <a:t>The Fatherhood of God</a:t>
            </a:r>
            <a:endParaRPr lang="en-US" sz="3600" spc="50" dirty="0">
              <a:ln w="12700" cmpd="sng">
                <a:noFill/>
                <a:prstDash val="solid"/>
              </a:ln>
              <a:solidFill>
                <a:schemeClr val="accent6">
                  <a:tint val="1000"/>
                </a:schemeClr>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2815057"/>
            <a:ext cx="9626353" cy="1323439"/>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is Father of our </a:t>
            </a:r>
            <a:r>
              <a:rPr lang="en-US" sz="4000" dirty="0">
                <a:solidFill>
                  <a:srgbClr val="FFFF00"/>
                </a:solidFill>
                <a:latin typeface="Franklin Gothic Book" charset="0"/>
                <a:ea typeface="Franklin Gothic Book" charset="0"/>
                <a:cs typeface="Franklin Gothic Book" charset="0"/>
              </a:rPr>
              <a:t>LORD JESUS CHRIST</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is Father of all </a:t>
            </a:r>
            <a:r>
              <a:rPr lang="en-US" sz="4000" dirty="0">
                <a:solidFill>
                  <a:srgbClr val="FFFF0D"/>
                </a:solidFill>
                <a:latin typeface="Franklin Gothic Book" charset="0"/>
                <a:ea typeface="Franklin Gothic Book" charset="0"/>
                <a:cs typeface="Franklin Gothic Book" charset="0"/>
              </a:rPr>
              <a:t>BELIEVERS</a:t>
            </a:r>
            <a:endParaRPr lang="en-US" sz="4000" dirty="0">
              <a:solidFill>
                <a:srgbClr val="FFFF00"/>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355088165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914400" y="3531396"/>
            <a:ext cx="51816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429000" y="2887664"/>
            <a:ext cx="71628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6324600" y="2243932"/>
            <a:ext cx="15240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48600" y="4106863"/>
            <a:ext cx="3124200" cy="1143000"/>
          </a:xfrm>
        </p:spPr>
        <p:txBody>
          <a:bodyPr/>
          <a:lstStyle/>
          <a:p>
            <a:pPr eaLnBrk="1" hangingPunct="1"/>
            <a:r>
              <a:rPr lang="en-US" altLang="en-US" dirty="0">
                <a:solidFill>
                  <a:srgbClr val="FFFF0D"/>
                </a:solidFill>
              </a:rPr>
              <a:t>1 John 3:1</a:t>
            </a:r>
          </a:p>
        </p:txBody>
      </p:sp>
      <p:sp>
        <p:nvSpPr>
          <p:cNvPr id="3" name="Content Placeholder 2"/>
          <p:cNvSpPr>
            <a:spLocks noGrp="1"/>
          </p:cNvSpPr>
          <p:nvPr>
            <p:ph idx="1"/>
          </p:nvPr>
        </p:nvSpPr>
        <p:spPr>
          <a:xfrm>
            <a:off x="852488" y="2209800"/>
            <a:ext cx="10487025" cy="2125663"/>
          </a:xfrm>
        </p:spPr>
        <p:txBody>
          <a:bodyPr/>
          <a:lstStyle/>
          <a:p>
            <a:pPr marL="0" indent="0" eaLnBrk="1" hangingPunct="1">
              <a:buNone/>
            </a:pPr>
            <a:r>
              <a:rPr lang="en-US" altLang="en-US" dirty="0"/>
              <a:t>How great is the love the Father has lavished on us, that we should be called children of God! And that is what we are!</a:t>
            </a:r>
          </a:p>
        </p:txBody>
      </p:sp>
    </p:spTree>
    <p:extLst>
      <p:ext uri="{BB962C8B-B14F-4D97-AF65-F5344CB8AC3E}">
        <p14:creationId xmlns:p14="http://schemas.microsoft.com/office/powerpoint/2010/main" val="190717806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4" grpId="0" animBg="1"/>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107171"/>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effectLst/>
                <a:latin typeface="Franklin Gothic Book" charset="0"/>
                <a:ea typeface="Franklin Gothic Book" charset="0"/>
                <a:cs typeface="Franklin Gothic Book" charset="0"/>
              </a:rPr>
              <a:t>C.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Father’s Desire</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2815057"/>
            <a:ext cx="2493888" cy="707886"/>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Worship</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80425751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ipe(left)">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0" y="4106863"/>
            <a:ext cx="3505200" cy="1143000"/>
          </a:xfrm>
        </p:spPr>
        <p:txBody>
          <a:bodyPr/>
          <a:lstStyle/>
          <a:p>
            <a:r>
              <a:rPr lang="en-US" dirty="0"/>
              <a:t>John 4:19-24</a:t>
            </a:r>
          </a:p>
        </p:txBody>
      </p:sp>
      <p:sp>
        <p:nvSpPr>
          <p:cNvPr id="3" name="Content Placeholder 2"/>
          <p:cNvSpPr>
            <a:spLocks noGrp="1"/>
          </p:cNvSpPr>
          <p:nvPr>
            <p:ph idx="1"/>
          </p:nvPr>
        </p:nvSpPr>
        <p:spPr>
          <a:xfrm>
            <a:off x="1066800" y="1066800"/>
            <a:ext cx="10210800" cy="2125663"/>
          </a:xfrm>
        </p:spPr>
        <p:txBody>
          <a:bodyPr/>
          <a:lstStyle/>
          <a:p>
            <a:pPr algn="ctr" eaLnBrk="1" hangingPunct="1">
              <a:lnSpc>
                <a:spcPct val="110000"/>
              </a:lnSpc>
              <a:spcBef>
                <a:spcPct val="0"/>
              </a:spcBef>
              <a:buFontTx/>
              <a:buNone/>
            </a:pPr>
            <a:r>
              <a:rPr lang="en-US" altLang="en-US" baseline="30000" dirty="0"/>
              <a:t>19</a:t>
            </a:r>
            <a:r>
              <a:rPr lang="en-US" altLang="en-US" dirty="0"/>
              <a:t> “Sir,” the woman said, “I can see that you are a prophet. </a:t>
            </a:r>
            <a:r>
              <a:rPr lang="en-US" altLang="en-US" baseline="30000" dirty="0"/>
              <a:t>20</a:t>
            </a:r>
            <a:r>
              <a:rPr lang="en-US" altLang="en-US" dirty="0"/>
              <a:t> Our fathers worshiped on this mountain, but you Jews claim that the place where we must worship is in Jerusalem.”</a:t>
            </a:r>
          </a:p>
        </p:txBody>
      </p:sp>
    </p:spTree>
    <p:extLst>
      <p:ext uri="{BB962C8B-B14F-4D97-AF65-F5344CB8AC3E}">
        <p14:creationId xmlns:p14="http://schemas.microsoft.com/office/powerpoint/2010/main" val="382105676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0" y="4106863"/>
            <a:ext cx="3505200" cy="1143000"/>
          </a:xfrm>
        </p:spPr>
        <p:txBody>
          <a:bodyPr/>
          <a:lstStyle/>
          <a:p>
            <a:r>
              <a:rPr lang="en-US" dirty="0"/>
              <a:t>John 4:19-24</a:t>
            </a:r>
          </a:p>
        </p:txBody>
      </p:sp>
      <p:sp>
        <p:nvSpPr>
          <p:cNvPr id="3" name="Content Placeholder 2"/>
          <p:cNvSpPr>
            <a:spLocks noGrp="1"/>
          </p:cNvSpPr>
          <p:nvPr>
            <p:ph idx="1"/>
          </p:nvPr>
        </p:nvSpPr>
        <p:spPr>
          <a:xfrm>
            <a:off x="228600" y="838200"/>
            <a:ext cx="11811000" cy="2125663"/>
          </a:xfrm>
        </p:spPr>
        <p:txBody>
          <a:bodyPr/>
          <a:lstStyle/>
          <a:p>
            <a:pPr algn="ctr" eaLnBrk="1" hangingPunct="1">
              <a:lnSpc>
                <a:spcPct val="110000"/>
              </a:lnSpc>
              <a:spcBef>
                <a:spcPct val="0"/>
              </a:spcBef>
              <a:buFontTx/>
              <a:buNone/>
            </a:pPr>
            <a:r>
              <a:rPr lang="en-US" altLang="en-US" baseline="30000" dirty="0"/>
              <a:t>21 </a:t>
            </a:r>
            <a:r>
              <a:rPr lang="en-US" altLang="en-US" dirty="0"/>
              <a:t>Jesus declared, “Believe me, woman, a time is coming when you will worship the Father neither on this mountain nor in Jerusalem. </a:t>
            </a:r>
            <a:r>
              <a:rPr lang="en-US" altLang="en-US" baseline="30000" dirty="0"/>
              <a:t>22</a:t>
            </a:r>
            <a:r>
              <a:rPr lang="en-US" altLang="en-US" dirty="0"/>
              <a:t> You Samaritans worship what you do not know; we worship what we do know, for salvation is from the Jews. </a:t>
            </a:r>
          </a:p>
        </p:txBody>
      </p:sp>
    </p:spTree>
    <p:extLst>
      <p:ext uri="{BB962C8B-B14F-4D97-AF65-F5344CB8AC3E}">
        <p14:creationId xmlns:p14="http://schemas.microsoft.com/office/powerpoint/2010/main" val="233172761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791200" y="2286000"/>
            <a:ext cx="57150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990600" y="2895600"/>
            <a:ext cx="3048000" cy="53492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467600" y="4106863"/>
            <a:ext cx="3505200" cy="1143000"/>
          </a:xfrm>
        </p:spPr>
        <p:txBody>
          <a:bodyPr/>
          <a:lstStyle/>
          <a:p>
            <a:r>
              <a:rPr lang="en-US" dirty="0"/>
              <a:t>John 4:19-24</a:t>
            </a:r>
          </a:p>
        </p:txBody>
      </p:sp>
      <p:sp>
        <p:nvSpPr>
          <p:cNvPr id="3" name="Content Placeholder 2"/>
          <p:cNvSpPr>
            <a:spLocks noGrp="1"/>
          </p:cNvSpPr>
          <p:nvPr>
            <p:ph idx="1"/>
          </p:nvPr>
        </p:nvSpPr>
        <p:spPr>
          <a:xfrm>
            <a:off x="457200" y="998537"/>
            <a:ext cx="11277600" cy="2125663"/>
          </a:xfrm>
        </p:spPr>
        <p:txBody>
          <a:bodyPr/>
          <a:lstStyle/>
          <a:p>
            <a:pPr algn="ctr" eaLnBrk="1" hangingPunct="1">
              <a:spcBef>
                <a:spcPct val="0"/>
              </a:spcBef>
              <a:buFontTx/>
              <a:buNone/>
            </a:pPr>
            <a:r>
              <a:rPr lang="en-US" altLang="en-US" baseline="30000" dirty="0"/>
              <a:t>23</a:t>
            </a:r>
            <a:r>
              <a:rPr lang="en-US" altLang="en-US" dirty="0"/>
              <a:t> Yet a time is coming and has now come when the true worshipers will worship the Father in spirit and truth, for they are the kind of worshipers the Father seeks. </a:t>
            </a:r>
            <a:r>
              <a:rPr lang="en-US" altLang="en-US" baseline="30000" dirty="0"/>
              <a:t>24</a:t>
            </a:r>
            <a:r>
              <a:rPr lang="en-US" altLang="en-US" dirty="0"/>
              <a:t> God is spirit, and his worshipers must worship in spirit and in truth.”</a:t>
            </a:r>
          </a:p>
        </p:txBody>
      </p:sp>
    </p:spTree>
    <p:extLst>
      <p:ext uri="{BB962C8B-B14F-4D97-AF65-F5344CB8AC3E}">
        <p14:creationId xmlns:p14="http://schemas.microsoft.com/office/powerpoint/2010/main" val="324848824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107171"/>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effectLst/>
                <a:latin typeface="Franklin Gothic Book" charset="0"/>
                <a:ea typeface="Franklin Gothic Book" charset="0"/>
                <a:cs typeface="Franklin Gothic Book" charset="0"/>
              </a:rPr>
              <a:t>C.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Father’s Desire</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2815057"/>
            <a:ext cx="2493888" cy="1323439"/>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Worship</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Prayer</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342335000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0" y="4106863"/>
            <a:ext cx="3733800" cy="1143000"/>
          </a:xfrm>
        </p:spPr>
        <p:txBody>
          <a:bodyPr/>
          <a:lstStyle/>
          <a:p>
            <a:r>
              <a:rPr lang="en-US" dirty="0"/>
              <a:t>Matthew 6:5-13</a:t>
            </a:r>
          </a:p>
        </p:txBody>
      </p:sp>
      <p:sp>
        <p:nvSpPr>
          <p:cNvPr id="3" name="Content Placeholder 2"/>
          <p:cNvSpPr>
            <a:spLocks noGrp="1"/>
          </p:cNvSpPr>
          <p:nvPr>
            <p:ph idx="1"/>
          </p:nvPr>
        </p:nvSpPr>
        <p:spPr>
          <a:xfrm>
            <a:off x="266700" y="1371600"/>
            <a:ext cx="11658600" cy="2125663"/>
          </a:xfrm>
        </p:spPr>
        <p:txBody>
          <a:bodyPr/>
          <a:lstStyle/>
          <a:p>
            <a:pPr algn="ctr" eaLnBrk="1" hangingPunct="1">
              <a:spcBef>
                <a:spcPct val="0"/>
              </a:spcBef>
              <a:buFontTx/>
              <a:buNone/>
            </a:pPr>
            <a:r>
              <a:rPr lang="en-US" altLang="en-US" baseline="30000" dirty="0"/>
              <a:t>5</a:t>
            </a:r>
            <a:r>
              <a:rPr lang="en-US" altLang="en-US" dirty="0"/>
              <a:t> “And when you pray, do not be like the hypocrites, for they love to pray standing in the synagogues and on the street corners to be seen by men. I tell you the truth, they have received their reward in full.</a:t>
            </a:r>
          </a:p>
        </p:txBody>
      </p:sp>
    </p:spTree>
    <p:extLst>
      <p:ext uri="{BB962C8B-B14F-4D97-AF65-F5344CB8AC3E}">
        <p14:creationId xmlns:p14="http://schemas.microsoft.com/office/powerpoint/2010/main" val="326229310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0" y="4106863"/>
            <a:ext cx="3733800" cy="1143000"/>
          </a:xfrm>
        </p:spPr>
        <p:txBody>
          <a:bodyPr/>
          <a:lstStyle/>
          <a:p>
            <a:r>
              <a:rPr lang="en-US" dirty="0"/>
              <a:t>Matthew 6:5-13</a:t>
            </a:r>
          </a:p>
        </p:txBody>
      </p:sp>
      <p:sp>
        <p:nvSpPr>
          <p:cNvPr id="3" name="Content Placeholder 2"/>
          <p:cNvSpPr>
            <a:spLocks noGrp="1"/>
          </p:cNvSpPr>
          <p:nvPr>
            <p:ph idx="1"/>
          </p:nvPr>
        </p:nvSpPr>
        <p:spPr>
          <a:xfrm>
            <a:off x="609600" y="1676400"/>
            <a:ext cx="10820400" cy="2125663"/>
          </a:xfrm>
        </p:spPr>
        <p:txBody>
          <a:bodyPr/>
          <a:lstStyle/>
          <a:p>
            <a:pPr algn="ctr" eaLnBrk="1" hangingPunct="1">
              <a:spcBef>
                <a:spcPct val="0"/>
              </a:spcBef>
              <a:buFontTx/>
              <a:buNone/>
            </a:pPr>
            <a:r>
              <a:rPr lang="en-US" altLang="en-US" baseline="30000" dirty="0"/>
              <a:t>6</a:t>
            </a:r>
            <a:r>
              <a:rPr lang="en-US" altLang="en-US" dirty="0"/>
              <a:t> But when you pray, go into your room, close the door and pray to your Father, who is unseen. Then your Father, who sees what is done in secret, will reward you.</a:t>
            </a:r>
          </a:p>
        </p:txBody>
      </p:sp>
    </p:spTree>
    <p:extLst>
      <p:ext uri="{BB962C8B-B14F-4D97-AF65-F5344CB8AC3E}">
        <p14:creationId xmlns:p14="http://schemas.microsoft.com/office/powerpoint/2010/main" val="304101550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rallelogram 6"/>
          <p:cNvSpPr/>
          <p:nvPr/>
        </p:nvSpPr>
        <p:spPr>
          <a:xfrm>
            <a:off x="-1752600" y="79100"/>
            <a:ext cx="14242342" cy="455268"/>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505200" y="0"/>
            <a:ext cx="4698722" cy="523220"/>
          </a:xfrm>
          <a:prstGeom prst="rect">
            <a:avLst/>
          </a:prstGeom>
          <a:noFill/>
        </p:spPr>
        <p:txBody>
          <a:bodyPr wrap="none" rtlCol="0">
            <a:spAutoFit/>
          </a:bodyPr>
          <a:lstStyle/>
          <a:p>
            <a:r>
              <a:rPr lang="en-US" sz="2800" b="1" spc="600" dirty="0">
                <a:solidFill>
                  <a:srgbClr val="221F6B"/>
                </a:solidFill>
                <a:latin typeface="Gadugi" panose="020B0502040204020203" pitchFamily="34" charset="0"/>
                <a:cs typeface="Times New Roman" panose="02020603050405020304" pitchFamily="18" charset="0"/>
              </a:rPr>
              <a:t>Quiz 1 (Lesson1-3)</a:t>
            </a:r>
          </a:p>
        </p:txBody>
      </p:sp>
      <p:sp>
        <p:nvSpPr>
          <p:cNvPr id="3" name="TextBox 2"/>
          <p:cNvSpPr txBox="1"/>
          <p:nvPr/>
        </p:nvSpPr>
        <p:spPr>
          <a:xfrm>
            <a:off x="152400" y="762000"/>
            <a:ext cx="11868150" cy="6075509"/>
          </a:xfrm>
          <a:prstGeom prst="rect">
            <a:avLst/>
          </a:prstGeom>
          <a:noFill/>
        </p:spPr>
        <p:txBody>
          <a:bodyPr wrap="square" rtlCol="0">
            <a:spAutoFit/>
          </a:bodyPr>
          <a:lstStyle/>
          <a:p>
            <a:pPr marL="457200" indent="-457200">
              <a:lnSpc>
                <a:spcPct val="120000"/>
              </a:lnSpc>
              <a:buFont typeface="+mj-lt"/>
              <a:buAutoNum type="arabicPeriod" startAt="6"/>
            </a:pPr>
            <a:r>
              <a:rPr lang="en-US" sz="3600" dirty="0">
                <a:solidFill>
                  <a:schemeClr val="bg1"/>
                </a:solidFill>
              </a:rPr>
              <a:t>Repentance is turning away from sin, disobedience or rebellion and turning back to God.</a:t>
            </a:r>
          </a:p>
          <a:p>
            <a:pPr marL="457200" indent="-457200">
              <a:lnSpc>
                <a:spcPct val="120000"/>
              </a:lnSpc>
              <a:buFont typeface="+mj-lt"/>
              <a:buAutoNum type="arabicPeriod" startAt="6"/>
            </a:pPr>
            <a:r>
              <a:rPr lang="en-US" sz="3600" dirty="0">
                <a:solidFill>
                  <a:schemeClr val="bg1"/>
                </a:solidFill>
              </a:rPr>
              <a:t>Hebrews 11:6 says that faith is needed to please God.</a:t>
            </a:r>
          </a:p>
          <a:p>
            <a:pPr marL="457200" indent="-457200">
              <a:lnSpc>
                <a:spcPct val="120000"/>
              </a:lnSpc>
              <a:buFont typeface="+mj-lt"/>
              <a:buAutoNum type="arabicPeriod" startAt="6"/>
            </a:pPr>
            <a:r>
              <a:rPr lang="en-US" sz="3600" dirty="0">
                <a:solidFill>
                  <a:schemeClr val="bg1"/>
                </a:solidFill>
              </a:rPr>
              <a:t>In justification, God declares the sinner righteous admitting him to reconciliation and peace.</a:t>
            </a:r>
          </a:p>
          <a:p>
            <a:pPr marL="457200" indent="-457200">
              <a:lnSpc>
                <a:spcPct val="120000"/>
              </a:lnSpc>
              <a:buFont typeface="+mj-lt"/>
              <a:buAutoNum type="arabicPeriod" startAt="6"/>
            </a:pPr>
            <a:r>
              <a:rPr lang="en-US" sz="3600" dirty="0">
                <a:solidFill>
                  <a:schemeClr val="bg1"/>
                </a:solidFill>
              </a:rPr>
              <a:t>In sanctification, the sinner is set apart and dedicated to God.</a:t>
            </a:r>
          </a:p>
          <a:p>
            <a:pPr marL="457200" indent="-457200">
              <a:lnSpc>
                <a:spcPct val="120000"/>
              </a:lnSpc>
              <a:buFont typeface="+mj-lt"/>
              <a:buAutoNum type="arabicPeriod" startAt="6"/>
            </a:pPr>
            <a:r>
              <a:rPr lang="en-US" sz="3600" dirty="0">
                <a:solidFill>
                  <a:schemeClr val="bg1"/>
                </a:solidFill>
              </a:rPr>
              <a:t> In adoption, the justified and sanctified believer is received into the family of God.</a:t>
            </a:r>
          </a:p>
        </p:txBody>
      </p:sp>
    </p:spTree>
    <p:extLst>
      <p:ext uri="{BB962C8B-B14F-4D97-AF65-F5344CB8AC3E}">
        <p14:creationId xmlns:p14="http://schemas.microsoft.com/office/powerpoint/2010/main" val="106433158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0" y="4106863"/>
            <a:ext cx="3733800" cy="1143000"/>
          </a:xfrm>
        </p:spPr>
        <p:txBody>
          <a:bodyPr/>
          <a:lstStyle/>
          <a:p>
            <a:r>
              <a:rPr lang="en-US" dirty="0"/>
              <a:t>Matthew 6:5-13</a:t>
            </a:r>
          </a:p>
        </p:txBody>
      </p:sp>
      <p:sp>
        <p:nvSpPr>
          <p:cNvPr id="3" name="Content Placeholder 2"/>
          <p:cNvSpPr>
            <a:spLocks noGrp="1"/>
          </p:cNvSpPr>
          <p:nvPr>
            <p:ph idx="1"/>
          </p:nvPr>
        </p:nvSpPr>
        <p:spPr>
          <a:xfrm>
            <a:off x="304800" y="1447800"/>
            <a:ext cx="11353800" cy="2125663"/>
          </a:xfrm>
        </p:spPr>
        <p:txBody>
          <a:bodyPr/>
          <a:lstStyle/>
          <a:p>
            <a:pPr algn="ctr" eaLnBrk="1" hangingPunct="1">
              <a:spcBef>
                <a:spcPct val="0"/>
              </a:spcBef>
              <a:buFontTx/>
              <a:buNone/>
            </a:pPr>
            <a:r>
              <a:rPr lang="en-US" altLang="en-US" baseline="30000" dirty="0"/>
              <a:t>7</a:t>
            </a:r>
            <a:r>
              <a:rPr lang="en-US" altLang="en-US" dirty="0"/>
              <a:t> And when you pray, do not keep on babbling like pagans, for they think they will be heard because of their many words. </a:t>
            </a:r>
            <a:r>
              <a:rPr lang="en-US" altLang="en-US" baseline="30000" dirty="0"/>
              <a:t>8 </a:t>
            </a:r>
            <a:r>
              <a:rPr lang="en-US" altLang="en-US" dirty="0"/>
              <a:t>Do not be like them, for your Father knows what you need before you ask him. </a:t>
            </a:r>
          </a:p>
        </p:txBody>
      </p:sp>
    </p:spTree>
    <p:extLst>
      <p:ext uri="{BB962C8B-B14F-4D97-AF65-F5344CB8AC3E}">
        <p14:creationId xmlns:p14="http://schemas.microsoft.com/office/powerpoint/2010/main" val="313798886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0" y="4106863"/>
            <a:ext cx="3733800" cy="1143000"/>
          </a:xfrm>
        </p:spPr>
        <p:txBody>
          <a:bodyPr/>
          <a:lstStyle/>
          <a:p>
            <a:r>
              <a:rPr lang="en-US" dirty="0"/>
              <a:t>Matthew 6:5-13</a:t>
            </a:r>
          </a:p>
        </p:txBody>
      </p:sp>
      <p:sp>
        <p:nvSpPr>
          <p:cNvPr id="3" name="Content Placeholder 2"/>
          <p:cNvSpPr>
            <a:spLocks noGrp="1"/>
          </p:cNvSpPr>
          <p:nvPr>
            <p:ph idx="1"/>
          </p:nvPr>
        </p:nvSpPr>
        <p:spPr>
          <a:xfrm>
            <a:off x="1066800" y="762000"/>
            <a:ext cx="10058400" cy="2125663"/>
          </a:xfrm>
        </p:spPr>
        <p:txBody>
          <a:bodyPr/>
          <a:lstStyle/>
          <a:p>
            <a:pPr algn="ctr" eaLnBrk="1" hangingPunct="1">
              <a:spcBef>
                <a:spcPct val="0"/>
              </a:spcBef>
              <a:buFontTx/>
              <a:buNone/>
            </a:pPr>
            <a:r>
              <a:rPr lang="en-US" altLang="en-US" baseline="30000" dirty="0"/>
              <a:t>9</a:t>
            </a:r>
            <a:r>
              <a:rPr lang="en-US" altLang="en-US" dirty="0"/>
              <a:t> “This, then, is how you should pray: </a:t>
            </a:r>
            <a:br>
              <a:rPr lang="en-US" altLang="en-US" dirty="0"/>
            </a:br>
            <a:endParaRPr lang="en-US" altLang="en-US" dirty="0"/>
          </a:p>
          <a:p>
            <a:pPr algn="ctr" eaLnBrk="1" hangingPunct="1">
              <a:spcBef>
                <a:spcPct val="0"/>
              </a:spcBef>
              <a:buFontTx/>
              <a:buNone/>
            </a:pPr>
            <a:r>
              <a:rPr lang="en-US" altLang="en-US" dirty="0" smtClean="0"/>
              <a:t>‘</a:t>
            </a:r>
            <a:r>
              <a:rPr lang="en-US" altLang="en-US" dirty="0"/>
              <a:t>Our Father in heaven, hallowed be </a:t>
            </a:r>
            <a:r>
              <a:rPr lang="en-US" altLang="en-US" dirty="0" smtClean="0"/>
              <a:t>your name</a:t>
            </a:r>
            <a:r>
              <a:rPr lang="en-US" altLang="en-US" dirty="0"/>
              <a:t>, </a:t>
            </a:r>
            <a:r>
              <a:rPr lang="en-US" altLang="en-US" baseline="30000" dirty="0"/>
              <a:t>10</a:t>
            </a:r>
            <a:r>
              <a:rPr lang="en-US" altLang="en-US" dirty="0"/>
              <a:t> your kingdom come, </a:t>
            </a:r>
            <a:br>
              <a:rPr lang="en-US" altLang="en-US" dirty="0"/>
            </a:br>
            <a:r>
              <a:rPr lang="en-US" altLang="en-US" dirty="0"/>
              <a:t>your will be done on earth as it is in heaven.</a:t>
            </a:r>
          </a:p>
        </p:txBody>
      </p:sp>
    </p:spTree>
    <p:extLst>
      <p:ext uri="{BB962C8B-B14F-4D97-AF65-F5344CB8AC3E}">
        <p14:creationId xmlns:p14="http://schemas.microsoft.com/office/powerpoint/2010/main" val="300825555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0" y="4106863"/>
            <a:ext cx="3733800" cy="1143000"/>
          </a:xfrm>
        </p:spPr>
        <p:txBody>
          <a:bodyPr/>
          <a:lstStyle/>
          <a:p>
            <a:r>
              <a:rPr lang="en-US" dirty="0"/>
              <a:t>Matthew 6:5-13</a:t>
            </a:r>
          </a:p>
        </p:txBody>
      </p:sp>
      <p:sp>
        <p:nvSpPr>
          <p:cNvPr id="3" name="Content Placeholder 2"/>
          <p:cNvSpPr>
            <a:spLocks noGrp="1"/>
          </p:cNvSpPr>
          <p:nvPr>
            <p:ph idx="1"/>
          </p:nvPr>
        </p:nvSpPr>
        <p:spPr>
          <a:xfrm>
            <a:off x="838200" y="1524000"/>
            <a:ext cx="10515600" cy="2125663"/>
          </a:xfrm>
        </p:spPr>
        <p:txBody>
          <a:bodyPr/>
          <a:lstStyle/>
          <a:p>
            <a:pPr algn="ctr" eaLnBrk="1" hangingPunct="1">
              <a:spcBef>
                <a:spcPct val="0"/>
              </a:spcBef>
              <a:buFontTx/>
              <a:buNone/>
            </a:pPr>
            <a:r>
              <a:rPr lang="en-US" altLang="en-US" baseline="30000" dirty="0"/>
              <a:t>11</a:t>
            </a:r>
            <a:r>
              <a:rPr lang="en-US" altLang="en-US" dirty="0"/>
              <a:t> Give us today our daily </a:t>
            </a:r>
            <a:r>
              <a:rPr lang="en-US" altLang="en-US"/>
              <a:t>bread. </a:t>
            </a:r>
            <a:r>
              <a:rPr lang="en-US" altLang="en-US" baseline="30000" dirty="0"/>
              <a:t>12</a:t>
            </a:r>
            <a:r>
              <a:rPr lang="en-US" altLang="en-US" dirty="0"/>
              <a:t> Forgive us our debts, as we also have forgiven our debtors. </a:t>
            </a:r>
            <a:r>
              <a:rPr lang="en-US" altLang="en-US" baseline="30000" dirty="0"/>
              <a:t>13 </a:t>
            </a:r>
            <a:r>
              <a:rPr lang="en-US" altLang="en-US" dirty="0"/>
              <a:t>And lead us not into temptation, but deliver us from the evil one.’</a:t>
            </a:r>
          </a:p>
        </p:txBody>
      </p:sp>
    </p:spTree>
    <p:extLst>
      <p:ext uri="{BB962C8B-B14F-4D97-AF65-F5344CB8AC3E}">
        <p14:creationId xmlns:p14="http://schemas.microsoft.com/office/powerpoint/2010/main" val="353024819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107171"/>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effectLst/>
                <a:latin typeface="Franklin Gothic Book" charset="0"/>
                <a:ea typeface="Franklin Gothic Book" charset="0"/>
                <a:cs typeface="Franklin Gothic Book" charset="0"/>
              </a:rPr>
              <a:t>C.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Father’s Desire</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2815057"/>
            <a:ext cx="2493888" cy="1938992"/>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Worship</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Prayer</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Faith</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280158757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Matthew 6:25-34</a:t>
            </a:r>
          </a:p>
        </p:txBody>
      </p:sp>
      <p:sp>
        <p:nvSpPr>
          <p:cNvPr id="3" name="Content Placeholder 2"/>
          <p:cNvSpPr>
            <a:spLocks noGrp="1"/>
          </p:cNvSpPr>
          <p:nvPr>
            <p:ph idx="1"/>
          </p:nvPr>
        </p:nvSpPr>
        <p:spPr>
          <a:xfrm>
            <a:off x="838200" y="1227137"/>
            <a:ext cx="10515600" cy="2125663"/>
          </a:xfrm>
        </p:spPr>
        <p:txBody>
          <a:bodyPr/>
          <a:lstStyle/>
          <a:p>
            <a:pPr algn="ctr" eaLnBrk="1" hangingPunct="1">
              <a:spcBef>
                <a:spcPct val="0"/>
              </a:spcBef>
              <a:buFontTx/>
              <a:buNone/>
            </a:pPr>
            <a:r>
              <a:rPr lang="en-US" altLang="en-US" baseline="30000" dirty="0"/>
              <a:t>25 “</a:t>
            </a:r>
            <a:r>
              <a:rPr lang="en-US" altLang="en-US" dirty="0"/>
              <a:t>Therefore I tell you, do not worry about your life, what you will eat or drink; or about your body, what you will wear. Is not life more important than food, and the body more important than clothes?</a:t>
            </a:r>
          </a:p>
        </p:txBody>
      </p:sp>
    </p:spTree>
    <p:extLst>
      <p:ext uri="{BB962C8B-B14F-4D97-AF65-F5344CB8AC3E}">
        <p14:creationId xmlns:p14="http://schemas.microsoft.com/office/powerpoint/2010/main" val="40188451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Matthew 6:25-34</a:t>
            </a:r>
          </a:p>
        </p:txBody>
      </p:sp>
      <p:sp>
        <p:nvSpPr>
          <p:cNvPr id="3" name="Content Placeholder 2"/>
          <p:cNvSpPr>
            <a:spLocks noGrp="1"/>
          </p:cNvSpPr>
          <p:nvPr>
            <p:ph idx="1"/>
          </p:nvPr>
        </p:nvSpPr>
        <p:spPr>
          <a:xfrm>
            <a:off x="533400" y="1066800"/>
            <a:ext cx="11125200" cy="2125663"/>
          </a:xfrm>
        </p:spPr>
        <p:txBody>
          <a:bodyPr/>
          <a:lstStyle/>
          <a:p>
            <a:pPr algn="ctr" eaLnBrk="1" hangingPunct="1">
              <a:spcBef>
                <a:spcPct val="0"/>
              </a:spcBef>
              <a:buFontTx/>
              <a:buNone/>
            </a:pPr>
            <a:r>
              <a:rPr lang="en-US" altLang="en-US" baseline="30000" dirty="0"/>
              <a:t>26</a:t>
            </a:r>
            <a:r>
              <a:rPr lang="en-US" altLang="en-US" dirty="0"/>
              <a:t> Look at the birds of the air; they do not sow or reap or store away in barns, and yet your heavenly Father feeds them. Are you not much more valuable than they? </a:t>
            </a:r>
            <a:r>
              <a:rPr lang="en-US" altLang="en-US" baseline="30000" dirty="0"/>
              <a:t>27</a:t>
            </a:r>
            <a:r>
              <a:rPr lang="en-US" altLang="en-US" dirty="0"/>
              <a:t> Who of you by worrying can add a single hour to his life?</a:t>
            </a:r>
          </a:p>
        </p:txBody>
      </p:sp>
    </p:spTree>
    <p:extLst>
      <p:ext uri="{BB962C8B-B14F-4D97-AF65-F5344CB8AC3E}">
        <p14:creationId xmlns:p14="http://schemas.microsoft.com/office/powerpoint/2010/main" val="22212201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Matthew 6:25-34</a:t>
            </a:r>
          </a:p>
        </p:txBody>
      </p:sp>
      <p:sp>
        <p:nvSpPr>
          <p:cNvPr id="3" name="Content Placeholder 2"/>
          <p:cNvSpPr>
            <a:spLocks noGrp="1"/>
          </p:cNvSpPr>
          <p:nvPr>
            <p:ph idx="1"/>
          </p:nvPr>
        </p:nvSpPr>
        <p:spPr>
          <a:xfrm>
            <a:off x="685800" y="1447800"/>
            <a:ext cx="10820400" cy="2125663"/>
          </a:xfrm>
        </p:spPr>
        <p:txBody>
          <a:bodyPr/>
          <a:lstStyle/>
          <a:p>
            <a:pPr algn="ctr" eaLnBrk="1" hangingPunct="1">
              <a:spcBef>
                <a:spcPct val="0"/>
              </a:spcBef>
              <a:buFontTx/>
              <a:buNone/>
            </a:pPr>
            <a:r>
              <a:rPr lang="en-US" altLang="en-US" baseline="30000" dirty="0"/>
              <a:t>28</a:t>
            </a:r>
            <a:r>
              <a:rPr lang="en-US" altLang="en-US" dirty="0"/>
              <a:t> “And why do you worry about clothes? See how the lilies of the field grow. They do not labor or spin. </a:t>
            </a:r>
            <a:r>
              <a:rPr lang="en-US" altLang="en-US" baseline="30000" dirty="0"/>
              <a:t>29</a:t>
            </a:r>
            <a:r>
              <a:rPr lang="en-US" altLang="en-US" dirty="0"/>
              <a:t> Yet I tell you that not even Solomon in all his splendor was dressed like one of these.</a:t>
            </a:r>
          </a:p>
        </p:txBody>
      </p:sp>
    </p:spTree>
    <p:extLst>
      <p:ext uri="{BB962C8B-B14F-4D97-AF65-F5344CB8AC3E}">
        <p14:creationId xmlns:p14="http://schemas.microsoft.com/office/powerpoint/2010/main" val="373208670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Matthew 6:25-34</a:t>
            </a:r>
          </a:p>
        </p:txBody>
      </p:sp>
      <p:sp>
        <p:nvSpPr>
          <p:cNvPr id="3" name="Content Placeholder 2"/>
          <p:cNvSpPr>
            <a:spLocks noGrp="1"/>
          </p:cNvSpPr>
          <p:nvPr>
            <p:ph idx="1"/>
          </p:nvPr>
        </p:nvSpPr>
        <p:spPr>
          <a:xfrm>
            <a:off x="710184" y="1303337"/>
            <a:ext cx="10287000" cy="2125663"/>
          </a:xfrm>
        </p:spPr>
        <p:txBody>
          <a:bodyPr/>
          <a:lstStyle/>
          <a:p>
            <a:pPr algn="ctr" eaLnBrk="1" hangingPunct="1">
              <a:spcBef>
                <a:spcPct val="0"/>
              </a:spcBef>
              <a:buFontTx/>
              <a:buNone/>
            </a:pPr>
            <a:r>
              <a:rPr lang="en-US" altLang="en-US" baseline="30000" dirty="0"/>
              <a:t>30</a:t>
            </a:r>
            <a:r>
              <a:rPr lang="en-US" altLang="en-US" dirty="0"/>
              <a:t> If that is how God clothes the grass of the field, which is here today and tomorrow is thrown into the fire, will he not much more clothe you, O you of little faith?</a:t>
            </a:r>
          </a:p>
        </p:txBody>
      </p:sp>
    </p:spTree>
    <p:extLst>
      <p:ext uri="{BB962C8B-B14F-4D97-AF65-F5344CB8AC3E}">
        <p14:creationId xmlns:p14="http://schemas.microsoft.com/office/powerpoint/2010/main" val="360665844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Matthew 6:25-34</a:t>
            </a:r>
          </a:p>
        </p:txBody>
      </p:sp>
      <p:sp>
        <p:nvSpPr>
          <p:cNvPr id="3" name="Content Placeholder 2"/>
          <p:cNvSpPr>
            <a:spLocks noGrp="1"/>
          </p:cNvSpPr>
          <p:nvPr>
            <p:ph idx="1"/>
          </p:nvPr>
        </p:nvSpPr>
        <p:spPr>
          <a:xfrm>
            <a:off x="381000" y="2286000"/>
            <a:ext cx="10896600" cy="2125663"/>
          </a:xfrm>
        </p:spPr>
        <p:txBody>
          <a:bodyPr/>
          <a:lstStyle/>
          <a:p>
            <a:pPr algn="ctr" eaLnBrk="1" hangingPunct="1">
              <a:spcBef>
                <a:spcPct val="0"/>
              </a:spcBef>
              <a:buFontTx/>
              <a:buNone/>
            </a:pPr>
            <a:r>
              <a:rPr lang="en-US" altLang="en-US" baseline="30000" dirty="0"/>
              <a:t>31</a:t>
            </a:r>
            <a:r>
              <a:rPr lang="en-US" altLang="en-US" dirty="0"/>
              <a:t> So do not worry, saying, ‘What shall we eat?’ or ‘What shall we drink?’ or ‘What shall we wear?’</a:t>
            </a:r>
          </a:p>
        </p:txBody>
      </p:sp>
    </p:spTree>
    <p:extLst>
      <p:ext uri="{BB962C8B-B14F-4D97-AF65-F5344CB8AC3E}">
        <p14:creationId xmlns:p14="http://schemas.microsoft.com/office/powerpoint/2010/main" val="228863046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Matthew 6:25-34</a:t>
            </a:r>
          </a:p>
        </p:txBody>
      </p:sp>
      <p:sp>
        <p:nvSpPr>
          <p:cNvPr id="3" name="Content Placeholder 2"/>
          <p:cNvSpPr>
            <a:spLocks noGrp="1"/>
          </p:cNvSpPr>
          <p:nvPr>
            <p:ph idx="1"/>
          </p:nvPr>
        </p:nvSpPr>
        <p:spPr>
          <a:xfrm>
            <a:off x="609600" y="1143000"/>
            <a:ext cx="10972800" cy="2125663"/>
          </a:xfrm>
        </p:spPr>
        <p:txBody>
          <a:bodyPr/>
          <a:lstStyle/>
          <a:p>
            <a:pPr algn="ctr" eaLnBrk="1" hangingPunct="1">
              <a:spcBef>
                <a:spcPct val="0"/>
              </a:spcBef>
              <a:buFontTx/>
              <a:buNone/>
            </a:pPr>
            <a:r>
              <a:rPr lang="en-US" altLang="en-US" baseline="30000" dirty="0"/>
              <a:t>32</a:t>
            </a:r>
            <a:r>
              <a:rPr lang="en-US" altLang="en-US" dirty="0"/>
              <a:t> For the pagans run after all these things, and your heavenly Father knows that you need them. </a:t>
            </a:r>
            <a:r>
              <a:rPr lang="en-US" altLang="en-US" baseline="30000" dirty="0"/>
              <a:t>33</a:t>
            </a:r>
            <a:r>
              <a:rPr lang="en-US" altLang="en-US" dirty="0"/>
              <a:t> But seek first his kingdom and his righteousness, and all these things will be given to you as well.</a:t>
            </a:r>
          </a:p>
        </p:txBody>
      </p:sp>
    </p:spTree>
    <p:extLst>
      <p:ext uri="{BB962C8B-B14F-4D97-AF65-F5344CB8AC3E}">
        <p14:creationId xmlns:p14="http://schemas.microsoft.com/office/powerpoint/2010/main" val="137002309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0" name="Right Triangle 9"/>
          <p:cNvSpPr/>
          <p:nvPr/>
        </p:nvSpPr>
        <p:spPr>
          <a:xfrm>
            <a:off x="-721895" y="-1299411"/>
            <a:ext cx="13427242" cy="8157411"/>
          </a:xfrm>
          <a:prstGeom prst="rtTriangle">
            <a:avLst/>
          </a:prstGeom>
          <a:solidFill>
            <a:srgbClr val="221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a:off x="-721895" y="-1491916"/>
            <a:ext cx="14117052" cy="8349916"/>
          </a:xfrm>
          <a:prstGeom prst="rtTriangle">
            <a:avLst/>
          </a:prstGeom>
          <a:solidFill>
            <a:srgbClr val="221F6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0" y="3942414"/>
            <a:ext cx="4224233" cy="923330"/>
          </a:xfrm>
          <a:prstGeom prst="rect">
            <a:avLst/>
          </a:prstGeom>
          <a:noFill/>
        </p:spPr>
        <p:txBody>
          <a:bodyPr wrap="none" rtlCol="0">
            <a:spAutoFit/>
          </a:bodyPr>
          <a:lstStyle/>
          <a:p>
            <a:r>
              <a:rPr lang="en-US" sz="5400" b="1" spc="600" dirty="0">
                <a:solidFill>
                  <a:srgbClr val="FFFF00"/>
                </a:solidFill>
                <a:latin typeface="Gisha" panose="020B0502040204020203" pitchFamily="34" charset="-79"/>
                <a:cs typeface="Gisha" panose="020B0502040204020203" pitchFamily="34" charset="-79"/>
              </a:rPr>
              <a:t>LESSON 4:</a:t>
            </a:r>
          </a:p>
        </p:txBody>
      </p:sp>
      <p:sp>
        <p:nvSpPr>
          <p:cNvPr id="13" name="TextBox 12"/>
          <p:cNvSpPr txBox="1"/>
          <p:nvPr/>
        </p:nvSpPr>
        <p:spPr>
          <a:xfrm>
            <a:off x="2789602" y="4846208"/>
            <a:ext cx="4716356" cy="1015663"/>
          </a:xfrm>
          <a:prstGeom prst="rect">
            <a:avLst/>
          </a:prstGeom>
          <a:noFill/>
        </p:spPr>
        <p:txBody>
          <a:bodyPr wrap="none" rtlCol="0">
            <a:spAutoFit/>
          </a:bodyPr>
          <a:lstStyle/>
          <a:p>
            <a:r>
              <a:rPr lang="en-US" sz="6000" b="1" spc="600" dirty="0">
                <a:solidFill>
                  <a:schemeClr val="bg1"/>
                </a:solidFill>
                <a:latin typeface="Lucida Bright" panose="02040602050505020304" pitchFamily="18" charset="0"/>
                <a:ea typeface="GulimChe" panose="020B0609000101010101" pitchFamily="49" charset="-127"/>
                <a:cs typeface="Gisha" panose="020B0502040204020203" pitchFamily="34" charset="-79"/>
              </a:rPr>
              <a:t>KNOWING</a:t>
            </a:r>
          </a:p>
        </p:txBody>
      </p:sp>
      <p:sp>
        <p:nvSpPr>
          <p:cNvPr id="14" name="TextBox 13"/>
          <p:cNvSpPr txBox="1"/>
          <p:nvPr/>
        </p:nvSpPr>
        <p:spPr>
          <a:xfrm>
            <a:off x="3610339" y="5411450"/>
            <a:ext cx="3074881" cy="1446550"/>
          </a:xfrm>
          <a:prstGeom prst="rect">
            <a:avLst/>
          </a:prstGeom>
          <a:noFill/>
        </p:spPr>
        <p:txBody>
          <a:bodyPr wrap="none" rtlCol="0">
            <a:spAutoFit/>
          </a:bodyPr>
          <a:lstStyle/>
          <a:p>
            <a:r>
              <a:rPr lang="en-US" sz="8800" b="1" spc="600" dirty="0">
                <a:solidFill>
                  <a:schemeClr val="bg1"/>
                </a:solidFill>
                <a:latin typeface="Lucida Bright" panose="02040602050505020304" pitchFamily="18" charset="0"/>
                <a:ea typeface="GulimChe" panose="020B0609000101010101" pitchFamily="49" charset="-127"/>
                <a:cs typeface="Gisha" panose="020B0502040204020203" pitchFamily="34" charset="-79"/>
              </a:rPr>
              <a:t>GOD</a:t>
            </a:r>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Matthew 6:25-34</a:t>
            </a:r>
          </a:p>
        </p:txBody>
      </p:sp>
      <p:sp>
        <p:nvSpPr>
          <p:cNvPr id="3" name="Content Placeholder 2"/>
          <p:cNvSpPr>
            <a:spLocks noGrp="1"/>
          </p:cNvSpPr>
          <p:nvPr>
            <p:ph idx="1"/>
          </p:nvPr>
        </p:nvSpPr>
        <p:spPr>
          <a:xfrm>
            <a:off x="838200" y="1676400"/>
            <a:ext cx="10287000" cy="2125663"/>
          </a:xfrm>
        </p:spPr>
        <p:txBody>
          <a:bodyPr/>
          <a:lstStyle/>
          <a:p>
            <a:pPr algn="ctr" eaLnBrk="1" hangingPunct="1">
              <a:spcBef>
                <a:spcPct val="0"/>
              </a:spcBef>
              <a:buFontTx/>
              <a:buNone/>
            </a:pPr>
            <a:r>
              <a:rPr lang="en-US" altLang="en-US" baseline="30000" dirty="0"/>
              <a:t>34</a:t>
            </a:r>
            <a:r>
              <a:rPr lang="en-US" altLang="en-US" dirty="0"/>
              <a:t> Therefore do not worry about tomorrow, for tomorrow will worry about itself. Each day has enough trouble of its own.</a:t>
            </a:r>
          </a:p>
        </p:txBody>
      </p:sp>
    </p:spTree>
    <p:extLst>
      <p:ext uri="{BB962C8B-B14F-4D97-AF65-F5344CB8AC3E}">
        <p14:creationId xmlns:p14="http://schemas.microsoft.com/office/powerpoint/2010/main" val="75544047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107171"/>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effectLst/>
                <a:latin typeface="Franklin Gothic Book" charset="0"/>
                <a:ea typeface="Franklin Gothic Book" charset="0"/>
                <a:cs typeface="Franklin Gothic Book" charset="0"/>
              </a:rPr>
              <a:t>C.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Father’s Desire</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2815057"/>
            <a:ext cx="3658374" cy="2554545"/>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Worship</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Prayer</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Faith</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True </a:t>
            </a:r>
            <a:r>
              <a:rPr lang="en-US" sz="4000" dirty="0" err="1">
                <a:solidFill>
                  <a:schemeClr val="bg1"/>
                </a:solidFill>
                <a:latin typeface="Franklin Gothic Book" charset="0"/>
                <a:ea typeface="Franklin Gothic Book" charset="0"/>
                <a:cs typeface="Franklin Gothic Book" charset="0"/>
              </a:rPr>
              <a:t>Sonship</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325886079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Romans 8:12-17</a:t>
            </a:r>
          </a:p>
        </p:txBody>
      </p:sp>
      <p:sp>
        <p:nvSpPr>
          <p:cNvPr id="3" name="Content Placeholder 2"/>
          <p:cNvSpPr>
            <a:spLocks noGrp="1"/>
          </p:cNvSpPr>
          <p:nvPr>
            <p:ph idx="1"/>
          </p:nvPr>
        </p:nvSpPr>
        <p:spPr>
          <a:xfrm>
            <a:off x="838200" y="1981200"/>
            <a:ext cx="10287000" cy="2125663"/>
          </a:xfrm>
        </p:spPr>
        <p:txBody>
          <a:bodyPr/>
          <a:lstStyle/>
          <a:p>
            <a:pPr algn="ctr" eaLnBrk="1" hangingPunct="1">
              <a:spcBef>
                <a:spcPct val="0"/>
              </a:spcBef>
              <a:buFontTx/>
              <a:buNone/>
            </a:pPr>
            <a:r>
              <a:rPr lang="en-US" altLang="en-US" baseline="30000" dirty="0"/>
              <a:t>12</a:t>
            </a:r>
            <a:r>
              <a:rPr lang="en-US" altLang="en-US" dirty="0"/>
              <a:t> Therefore, brothers, we have an </a:t>
            </a:r>
            <a:r>
              <a:rPr lang="en-US" altLang="en-US" dirty="0" smtClean="0"/>
              <a:t>obligation but </a:t>
            </a:r>
            <a:r>
              <a:rPr lang="en-US" altLang="en-US" dirty="0"/>
              <a:t>it is not to the sinful nature, to live according to it.</a:t>
            </a:r>
          </a:p>
        </p:txBody>
      </p:sp>
    </p:spTree>
    <p:extLst>
      <p:ext uri="{BB962C8B-B14F-4D97-AF65-F5344CB8AC3E}">
        <p14:creationId xmlns:p14="http://schemas.microsoft.com/office/powerpoint/2010/main" val="348420085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Romans 8:12-17</a:t>
            </a:r>
          </a:p>
        </p:txBody>
      </p:sp>
      <p:sp>
        <p:nvSpPr>
          <p:cNvPr id="3" name="Content Placeholder 2"/>
          <p:cNvSpPr>
            <a:spLocks noGrp="1"/>
          </p:cNvSpPr>
          <p:nvPr>
            <p:ph idx="1"/>
          </p:nvPr>
        </p:nvSpPr>
        <p:spPr>
          <a:xfrm>
            <a:off x="838200" y="1303337"/>
            <a:ext cx="10287000" cy="2125663"/>
          </a:xfrm>
        </p:spPr>
        <p:txBody>
          <a:bodyPr/>
          <a:lstStyle/>
          <a:p>
            <a:pPr algn="ctr" eaLnBrk="1" hangingPunct="1">
              <a:spcBef>
                <a:spcPct val="0"/>
              </a:spcBef>
              <a:buFontTx/>
              <a:buNone/>
            </a:pPr>
            <a:r>
              <a:rPr lang="en-US" altLang="en-US" baseline="30000" dirty="0"/>
              <a:t>13 </a:t>
            </a:r>
            <a:r>
              <a:rPr lang="en-US" altLang="en-US" dirty="0"/>
              <a:t>For if you live according to the sinful nature, you will die; but if by the Spirit you put to death the misdeeds of the body, you will live, </a:t>
            </a:r>
            <a:r>
              <a:rPr lang="en-US" altLang="en-US" baseline="30000" dirty="0"/>
              <a:t>14 </a:t>
            </a:r>
            <a:r>
              <a:rPr lang="en-US" altLang="en-US" dirty="0"/>
              <a:t>because those who are led by the Spirit of God are sons of God. </a:t>
            </a:r>
          </a:p>
        </p:txBody>
      </p:sp>
    </p:spTree>
    <p:extLst>
      <p:ext uri="{BB962C8B-B14F-4D97-AF65-F5344CB8AC3E}">
        <p14:creationId xmlns:p14="http://schemas.microsoft.com/office/powerpoint/2010/main" val="426347882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Romans 8:12-17</a:t>
            </a:r>
          </a:p>
        </p:txBody>
      </p:sp>
      <p:sp>
        <p:nvSpPr>
          <p:cNvPr id="3" name="Content Placeholder 2"/>
          <p:cNvSpPr>
            <a:spLocks noGrp="1"/>
          </p:cNvSpPr>
          <p:nvPr>
            <p:ph idx="1"/>
          </p:nvPr>
        </p:nvSpPr>
        <p:spPr>
          <a:xfrm>
            <a:off x="838200" y="1531937"/>
            <a:ext cx="10287000" cy="2125663"/>
          </a:xfrm>
        </p:spPr>
        <p:txBody>
          <a:bodyPr/>
          <a:lstStyle/>
          <a:p>
            <a:pPr algn="ctr" eaLnBrk="1" hangingPunct="1">
              <a:spcBef>
                <a:spcPct val="0"/>
              </a:spcBef>
              <a:buFontTx/>
              <a:buNone/>
            </a:pPr>
            <a:r>
              <a:rPr lang="en-US" altLang="en-US" baseline="30000" dirty="0"/>
              <a:t>15</a:t>
            </a:r>
            <a:r>
              <a:rPr lang="en-US" altLang="en-US" dirty="0"/>
              <a:t> For you did not receive a spirit that makes you a slave again to fear, but you received the Spirit of </a:t>
            </a:r>
            <a:r>
              <a:rPr lang="en-US" altLang="en-US" dirty="0" err="1"/>
              <a:t>sonship</a:t>
            </a:r>
            <a:r>
              <a:rPr lang="en-US" altLang="en-US" dirty="0"/>
              <a:t>. And by him we cry, “Abba, Father.</a:t>
            </a:r>
          </a:p>
        </p:txBody>
      </p:sp>
    </p:spTree>
    <p:extLst>
      <p:ext uri="{BB962C8B-B14F-4D97-AF65-F5344CB8AC3E}">
        <p14:creationId xmlns:p14="http://schemas.microsoft.com/office/powerpoint/2010/main" val="156296977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Romans 8:12-17</a:t>
            </a:r>
          </a:p>
        </p:txBody>
      </p:sp>
      <p:sp>
        <p:nvSpPr>
          <p:cNvPr id="3" name="Content Placeholder 2"/>
          <p:cNvSpPr>
            <a:spLocks noGrp="1"/>
          </p:cNvSpPr>
          <p:nvPr>
            <p:ph idx="1"/>
          </p:nvPr>
        </p:nvSpPr>
        <p:spPr>
          <a:xfrm>
            <a:off x="838200" y="1066800"/>
            <a:ext cx="10896600" cy="2125663"/>
          </a:xfrm>
        </p:spPr>
        <p:txBody>
          <a:bodyPr/>
          <a:lstStyle/>
          <a:p>
            <a:pPr algn="ctr" eaLnBrk="1" hangingPunct="1">
              <a:spcBef>
                <a:spcPct val="0"/>
              </a:spcBef>
              <a:buFontTx/>
              <a:buNone/>
            </a:pPr>
            <a:r>
              <a:rPr lang="en-US" altLang="en-US" baseline="30000" dirty="0"/>
              <a:t>16</a:t>
            </a:r>
            <a:r>
              <a:rPr lang="en-US" altLang="en-US" dirty="0"/>
              <a:t> The Spirit himself testifies with our spirit that we are God's children. </a:t>
            </a:r>
            <a:r>
              <a:rPr lang="en-US" altLang="en-US" baseline="30000" dirty="0"/>
              <a:t>17</a:t>
            </a:r>
            <a:r>
              <a:rPr lang="en-US" altLang="en-US" dirty="0"/>
              <a:t> Now if we are children, then we are </a:t>
            </a:r>
            <a:r>
              <a:rPr lang="en-US" altLang="en-US" dirty="0" smtClean="0"/>
              <a:t>heirs </a:t>
            </a:r>
            <a:r>
              <a:rPr lang="mr-IN" altLang="en-US" dirty="0" smtClean="0"/>
              <a:t>–</a:t>
            </a:r>
            <a:r>
              <a:rPr lang="en-US" altLang="en-US" dirty="0" smtClean="0"/>
              <a:t> heirs </a:t>
            </a:r>
            <a:r>
              <a:rPr lang="en-US" altLang="en-US" dirty="0"/>
              <a:t>of God and co-heirs with Christ, if indeed we share in his sufferings in order that we may also share in his glory.</a:t>
            </a:r>
          </a:p>
        </p:txBody>
      </p:sp>
    </p:spTree>
    <p:extLst>
      <p:ext uri="{BB962C8B-B14F-4D97-AF65-F5344CB8AC3E}">
        <p14:creationId xmlns:p14="http://schemas.microsoft.com/office/powerpoint/2010/main" val="5322905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a:t>
            </a:r>
            <a:r>
              <a:rPr lang="en-US" sz="4000" spc="50" dirty="0">
                <a:ln w="12700" cmpd="sng">
                  <a:noFill/>
                  <a:prstDash val="solid"/>
                </a:ln>
                <a:solidFill>
                  <a:srgbClr val="FFFF0D"/>
                </a:solidFill>
                <a:effectLst/>
                <a:latin typeface="Franklin Gothic Book" charset="0"/>
                <a:ea typeface="Franklin Gothic Book" charset="0"/>
                <a:cs typeface="Franklin Gothic Book" charset="0"/>
              </a:rPr>
              <a:t>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Humanity of Christ</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522943"/>
            <a:ext cx="7306808" cy="707886"/>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a:solidFill>
                  <a:srgbClr val="FFFF0D"/>
                </a:solidFill>
                <a:latin typeface="Franklin Gothic Book" charset="0"/>
                <a:ea typeface="Franklin Gothic Book" charset="0"/>
                <a:cs typeface="Franklin Gothic Book" charset="0"/>
              </a:rPr>
              <a:t>HUMAN PARENTAGE.</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Tree>
    <p:extLst>
      <p:ext uri="{BB962C8B-B14F-4D97-AF65-F5344CB8AC3E}">
        <p14:creationId xmlns:p14="http://schemas.microsoft.com/office/powerpoint/2010/main" val="169715170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wipe(left)">
                                      <p:cBhvr>
                                        <p:cTn id="12" dur="500"/>
                                        <p:tgtEl>
                                          <p:spTgt spid="194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8600" y="4106863"/>
            <a:ext cx="3124200" cy="1143000"/>
          </a:xfrm>
        </p:spPr>
        <p:txBody>
          <a:bodyPr/>
          <a:lstStyle/>
          <a:p>
            <a:pPr eaLnBrk="1" hangingPunct="1"/>
            <a:r>
              <a:rPr lang="en-US" altLang="en-US" dirty="0">
                <a:solidFill>
                  <a:srgbClr val="FFFF0D"/>
                </a:solidFill>
              </a:rPr>
              <a:t>Luke 1:31</a:t>
            </a:r>
          </a:p>
        </p:txBody>
      </p:sp>
      <p:sp>
        <p:nvSpPr>
          <p:cNvPr id="3" name="Content Placeholder 2"/>
          <p:cNvSpPr>
            <a:spLocks noGrp="1"/>
          </p:cNvSpPr>
          <p:nvPr>
            <p:ph idx="1"/>
          </p:nvPr>
        </p:nvSpPr>
        <p:spPr>
          <a:xfrm>
            <a:off x="959644" y="2209800"/>
            <a:ext cx="10272712" cy="2125663"/>
          </a:xfrm>
        </p:spPr>
        <p:txBody>
          <a:bodyPr/>
          <a:lstStyle/>
          <a:p>
            <a:pPr marL="0" indent="0" algn="ctr" eaLnBrk="1" hangingPunct="1">
              <a:buNone/>
            </a:pPr>
            <a:r>
              <a:rPr lang="en-US" altLang="en-US" dirty="0"/>
              <a:t>You will be with child and give birth to a son, and you are to give him the name Jesus.</a:t>
            </a:r>
          </a:p>
        </p:txBody>
      </p:sp>
    </p:spTree>
    <p:extLst>
      <p:ext uri="{BB962C8B-B14F-4D97-AF65-F5344CB8AC3E}">
        <p14:creationId xmlns:p14="http://schemas.microsoft.com/office/powerpoint/2010/main" val="4736077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a:t>
            </a:r>
            <a:r>
              <a:rPr lang="en-US" sz="4000" spc="50" dirty="0">
                <a:ln w="12700" cmpd="sng">
                  <a:noFill/>
                  <a:prstDash val="solid"/>
                </a:ln>
                <a:solidFill>
                  <a:srgbClr val="FFFF0D"/>
                </a:solidFill>
                <a:effectLst/>
                <a:latin typeface="Franklin Gothic Book" charset="0"/>
                <a:ea typeface="Franklin Gothic Book" charset="0"/>
                <a:cs typeface="Franklin Gothic Book" charset="0"/>
              </a:rPr>
              <a:t>.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Humanity of Christ</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522943"/>
            <a:ext cx="9798195" cy="1323439"/>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a:solidFill>
                  <a:srgbClr val="FFFF0D"/>
                </a:solidFill>
                <a:latin typeface="Franklin Gothic Book" charset="0"/>
                <a:ea typeface="Franklin Gothic Book" charset="0"/>
                <a:cs typeface="Franklin Gothic Book" charset="0"/>
              </a:rPr>
              <a:t>HUMAN PARENTAGE.</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a:solidFill>
                  <a:srgbClr val="FFFF0D"/>
                </a:solidFill>
                <a:latin typeface="Franklin Gothic Book" charset="0"/>
                <a:ea typeface="Franklin Gothic Book" charset="0"/>
                <a:cs typeface="Franklin Gothic Book" charset="0"/>
              </a:rPr>
              <a:t>HUMAN BODY, </a:t>
            </a:r>
            <a:r>
              <a:rPr lang="en-US" sz="4000" dirty="0" smtClean="0">
                <a:solidFill>
                  <a:srgbClr val="FFFF00"/>
                </a:solidFill>
                <a:latin typeface="Franklin Gothic Book" charset="0"/>
                <a:ea typeface="Franklin Gothic Book" charset="0"/>
                <a:cs typeface="Franklin Gothic Book" charset="0"/>
              </a:rPr>
              <a:t>SOUL </a:t>
            </a:r>
            <a:r>
              <a:rPr lang="en-US" sz="4000" dirty="0" smtClean="0">
                <a:solidFill>
                  <a:schemeClr val="bg1"/>
                </a:solidFill>
                <a:latin typeface="Franklin Gothic Book" charset="0"/>
                <a:ea typeface="Franklin Gothic Book" charset="0"/>
                <a:cs typeface="Franklin Gothic Book" charset="0"/>
              </a:rPr>
              <a:t>and </a:t>
            </a:r>
            <a:r>
              <a:rPr lang="en-US" sz="4000" dirty="0" smtClean="0">
                <a:solidFill>
                  <a:srgbClr val="FFFF00"/>
                </a:solidFill>
                <a:latin typeface="Franklin Gothic Book" charset="0"/>
                <a:ea typeface="Franklin Gothic Book" charset="0"/>
                <a:cs typeface="Franklin Gothic Book" charset="0"/>
              </a:rPr>
              <a:t>SPIRIT</a:t>
            </a:r>
            <a:r>
              <a:rPr lang="en-US" sz="4000" dirty="0" smtClean="0">
                <a:solidFill>
                  <a:schemeClr val="bg1"/>
                </a:solidFill>
                <a:latin typeface="Franklin Gothic Book" charset="0"/>
                <a:ea typeface="Franklin Gothic Book" charset="0"/>
                <a:cs typeface="Franklin Gothic Book" charset="0"/>
              </a:rPr>
              <a:t>.</a:t>
            </a:r>
            <a:endParaRPr lang="en-US" sz="4000" dirty="0">
              <a:solidFill>
                <a:srgbClr val="FFFF0D"/>
              </a:solidFill>
              <a:latin typeface="Franklin Gothic Book" charset="0"/>
              <a:ea typeface="Franklin Gothic Book" charset="0"/>
              <a:cs typeface="Franklin Gothic Book" charset="0"/>
            </a:endParaRP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Tree>
    <p:extLst>
      <p:ext uri="{BB962C8B-B14F-4D97-AF65-F5344CB8AC3E}">
        <p14:creationId xmlns:p14="http://schemas.microsoft.com/office/powerpoint/2010/main" val="354017368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220200" y="2271364"/>
            <a:ext cx="12192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391400" y="4106863"/>
            <a:ext cx="3581400" cy="1143000"/>
          </a:xfrm>
        </p:spPr>
        <p:txBody>
          <a:bodyPr/>
          <a:lstStyle/>
          <a:p>
            <a:pPr eaLnBrk="1" hangingPunct="1"/>
            <a:r>
              <a:rPr lang="en-US" altLang="en-US" dirty="0">
                <a:solidFill>
                  <a:srgbClr val="FFFF0D"/>
                </a:solidFill>
              </a:rPr>
              <a:t>Matthew 26:12</a:t>
            </a:r>
          </a:p>
        </p:txBody>
      </p:sp>
      <p:sp>
        <p:nvSpPr>
          <p:cNvPr id="3" name="Content Placeholder 2"/>
          <p:cNvSpPr>
            <a:spLocks noGrp="1"/>
          </p:cNvSpPr>
          <p:nvPr>
            <p:ph idx="1"/>
          </p:nvPr>
        </p:nvSpPr>
        <p:spPr>
          <a:xfrm>
            <a:off x="1013222" y="2209800"/>
            <a:ext cx="10165556" cy="2125663"/>
          </a:xfrm>
        </p:spPr>
        <p:txBody>
          <a:bodyPr/>
          <a:lstStyle/>
          <a:p>
            <a:pPr marL="0" indent="0" eaLnBrk="1" hangingPunct="1">
              <a:buNone/>
            </a:pPr>
            <a:r>
              <a:rPr lang="en-US" altLang="en-US" dirty="0"/>
              <a:t>When she poured this perfume on my body, she did it to prepare me for burial.</a:t>
            </a:r>
          </a:p>
        </p:txBody>
      </p:sp>
    </p:spTree>
    <p:extLst>
      <p:ext uri="{BB962C8B-B14F-4D97-AF65-F5344CB8AC3E}">
        <p14:creationId xmlns:p14="http://schemas.microsoft.com/office/powerpoint/2010/main" val="315870568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0" y="4106863"/>
            <a:ext cx="3505200" cy="1143000"/>
          </a:xfrm>
        </p:spPr>
        <p:txBody>
          <a:bodyPr/>
          <a:lstStyle/>
          <a:p>
            <a:r>
              <a:rPr lang="en-US" dirty="0"/>
              <a:t>Matthew 6:5-9</a:t>
            </a:r>
          </a:p>
        </p:txBody>
      </p:sp>
      <p:sp>
        <p:nvSpPr>
          <p:cNvPr id="3" name="Content Placeholder 2"/>
          <p:cNvSpPr>
            <a:spLocks noGrp="1"/>
          </p:cNvSpPr>
          <p:nvPr>
            <p:ph idx="1"/>
          </p:nvPr>
        </p:nvSpPr>
        <p:spPr>
          <a:xfrm>
            <a:off x="1066800" y="1066800"/>
            <a:ext cx="10058400" cy="2125663"/>
          </a:xfrm>
        </p:spPr>
        <p:txBody>
          <a:bodyPr/>
          <a:lstStyle/>
          <a:p>
            <a:pPr marL="0" indent="0" algn="ctr">
              <a:buNone/>
            </a:pPr>
            <a:r>
              <a:rPr lang="en-US" altLang="en-US" baseline="30000" dirty="0"/>
              <a:t>5</a:t>
            </a:r>
            <a:r>
              <a:rPr lang="en-US" altLang="en-US" dirty="0"/>
              <a:t> </a:t>
            </a:r>
            <a:r>
              <a:rPr lang="en-US" altLang="en-US" dirty="0" smtClean="0"/>
              <a:t>“And </a:t>
            </a:r>
            <a:r>
              <a:rPr lang="en-US" altLang="en-US" dirty="0"/>
              <a:t>when you pray, do not be like the hypocrites, for they love to pray standing in the synagogues and on the street corners to be seen by men. I tell you the truth, they have received their reward in full. </a:t>
            </a:r>
            <a:endParaRPr lang="en-US" dirty="0"/>
          </a:p>
        </p:txBody>
      </p:sp>
    </p:spTree>
    <p:extLst>
      <p:ext uri="{BB962C8B-B14F-4D97-AF65-F5344CB8AC3E}">
        <p14:creationId xmlns:p14="http://schemas.microsoft.com/office/powerpoint/2010/main" val="56663253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a:t>
            </a:r>
            <a:r>
              <a:rPr lang="en-US" sz="4000" spc="50" dirty="0">
                <a:ln w="12700" cmpd="sng">
                  <a:noFill/>
                  <a:prstDash val="solid"/>
                </a:ln>
                <a:solidFill>
                  <a:srgbClr val="FFFF0D"/>
                </a:solidFill>
                <a:effectLst/>
                <a:latin typeface="Franklin Gothic Book" charset="0"/>
                <a:ea typeface="Franklin Gothic Book" charset="0"/>
                <a:cs typeface="Franklin Gothic Book" charset="0"/>
              </a:rPr>
              <a:t>.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Humanity of Christ</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522943"/>
            <a:ext cx="9916817" cy="1323439"/>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a:solidFill>
                  <a:srgbClr val="FFFF0D"/>
                </a:solidFill>
                <a:latin typeface="Franklin Gothic Book" charset="0"/>
                <a:ea typeface="Franklin Gothic Book" charset="0"/>
                <a:cs typeface="Franklin Gothic Book" charset="0"/>
              </a:rPr>
              <a:t>HUMAN PARENTAGE.</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smtClean="0">
                <a:solidFill>
                  <a:srgbClr val="FFFF00"/>
                </a:solidFill>
                <a:latin typeface="Franklin Gothic Book" charset="0"/>
                <a:ea typeface="Franklin Gothic Book" charset="0"/>
                <a:cs typeface="Franklin Gothic Book" charset="0"/>
              </a:rPr>
              <a:t>HUMAN BODY</a:t>
            </a:r>
            <a:r>
              <a:rPr lang="en-US" sz="4000" dirty="0" smtClean="0">
                <a:solidFill>
                  <a:schemeClr val="bg1"/>
                </a:solidFill>
                <a:latin typeface="Franklin Gothic Book" charset="0"/>
                <a:ea typeface="Franklin Gothic Book" charset="0"/>
                <a:cs typeface="Franklin Gothic Book" charset="0"/>
              </a:rPr>
              <a:t>,</a:t>
            </a:r>
            <a:r>
              <a:rPr lang="en-US" sz="4000" dirty="0" smtClean="0">
                <a:solidFill>
                  <a:srgbClr val="FFFF00"/>
                </a:solidFill>
                <a:latin typeface="Franklin Gothic Book" charset="0"/>
                <a:ea typeface="Franklin Gothic Book" charset="0"/>
                <a:cs typeface="Franklin Gothic Book" charset="0"/>
              </a:rPr>
              <a:t> SOUL </a:t>
            </a:r>
            <a:r>
              <a:rPr lang="en-US" sz="4000" dirty="0" smtClean="0">
                <a:solidFill>
                  <a:schemeClr val="bg1"/>
                </a:solidFill>
                <a:latin typeface="Franklin Gothic Book" charset="0"/>
                <a:ea typeface="Franklin Gothic Book" charset="0"/>
                <a:cs typeface="Franklin Gothic Book" charset="0"/>
              </a:rPr>
              <a:t>and</a:t>
            </a:r>
            <a:r>
              <a:rPr lang="en-US" sz="4000" dirty="0" smtClean="0">
                <a:solidFill>
                  <a:srgbClr val="FFFF00"/>
                </a:solidFill>
                <a:latin typeface="Franklin Gothic Book" charset="0"/>
                <a:ea typeface="Franklin Gothic Book" charset="0"/>
                <a:cs typeface="Franklin Gothic Book" charset="0"/>
              </a:rPr>
              <a:t> SPIRIT</a:t>
            </a:r>
            <a:r>
              <a:rPr lang="en-US" sz="4000" dirty="0" smtClean="0">
                <a:solidFill>
                  <a:schemeClr val="bg1"/>
                </a:solidFill>
                <a:latin typeface="Franklin Gothic Book" charset="0"/>
                <a:ea typeface="Franklin Gothic Book" charset="0"/>
                <a:cs typeface="Franklin Gothic Book" charset="0"/>
              </a:rPr>
              <a:t>.</a:t>
            </a:r>
            <a:endParaRPr lang="en-US" sz="4000" dirty="0">
              <a:solidFill>
                <a:schemeClr val="bg1"/>
              </a:solidFill>
              <a:latin typeface="Franklin Gothic Book" charset="0"/>
              <a:ea typeface="Franklin Gothic Book" charset="0"/>
              <a:cs typeface="Franklin Gothic Book" charset="0"/>
            </a:endParaRP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Tree>
    <p:extLst>
      <p:ext uri="{BB962C8B-B14F-4D97-AF65-F5344CB8AC3E}">
        <p14:creationId xmlns:p14="http://schemas.microsoft.com/office/powerpoint/2010/main" val="231130461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00600" y="2237232"/>
            <a:ext cx="19812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2" name="Title 1"/>
          <p:cNvSpPr>
            <a:spLocks noGrp="1"/>
          </p:cNvSpPr>
          <p:nvPr>
            <p:ph type="title"/>
          </p:nvPr>
        </p:nvSpPr>
        <p:spPr>
          <a:xfrm>
            <a:off x="7391400" y="4106863"/>
            <a:ext cx="3581400" cy="1143000"/>
          </a:xfrm>
        </p:spPr>
        <p:txBody>
          <a:bodyPr/>
          <a:lstStyle/>
          <a:p>
            <a:pPr eaLnBrk="1" hangingPunct="1"/>
            <a:r>
              <a:rPr lang="en-US" altLang="en-US" dirty="0"/>
              <a:t>John 12:27</a:t>
            </a:r>
            <a:endParaRPr lang="en-US" altLang="en-US" dirty="0">
              <a:solidFill>
                <a:srgbClr val="FFFF0D"/>
              </a:solidFill>
            </a:endParaRPr>
          </a:p>
        </p:txBody>
      </p:sp>
      <p:sp>
        <p:nvSpPr>
          <p:cNvPr id="3" name="Content Placeholder 2"/>
          <p:cNvSpPr>
            <a:spLocks noGrp="1"/>
          </p:cNvSpPr>
          <p:nvPr>
            <p:ph idx="1"/>
          </p:nvPr>
        </p:nvSpPr>
        <p:spPr>
          <a:xfrm>
            <a:off x="1013222" y="2209800"/>
            <a:ext cx="10165556" cy="2125663"/>
          </a:xfrm>
        </p:spPr>
        <p:txBody>
          <a:bodyPr/>
          <a:lstStyle/>
          <a:p>
            <a:pPr eaLnBrk="1" hangingPunct="1">
              <a:lnSpc>
                <a:spcPct val="90000"/>
              </a:lnSpc>
              <a:spcBef>
                <a:spcPct val="0"/>
              </a:spcBef>
              <a:buFontTx/>
              <a:buNone/>
            </a:pPr>
            <a:r>
              <a:rPr lang="en-US" altLang="en-US" dirty="0"/>
              <a:t>“Now my heart is troubled, and what shall I say? ‘Father, save me from this hour’? No, it was for this very reason I came to this hour.</a:t>
            </a:r>
          </a:p>
        </p:txBody>
      </p:sp>
    </p:spTree>
    <p:extLst>
      <p:ext uri="{BB962C8B-B14F-4D97-AF65-F5344CB8AC3E}">
        <p14:creationId xmlns:p14="http://schemas.microsoft.com/office/powerpoint/2010/main" val="284346818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a:t>
            </a:r>
            <a:r>
              <a:rPr lang="en-US" sz="4000" spc="50" dirty="0">
                <a:ln w="12700" cmpd="sng">
                  <a:noFill/>
                  <a:prstDash val="solid"/>
                </a:ln>
                <a:solidFill>
                  <a:srgbClr val="FFFF0D"/>
                </a:solidFill>
                <a:effectLst/>
                <a:latin typeface="Franklin Gothic Book" charset="0"/>
                <a:ea typeface="Franklin Gothic Book" charset="0"/>
                <a:cs typeface="Franklin Gothic Book" charset="0"/>
              </a:rPr>
              <a:t>.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Humanity of Christ</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522943"/>
            <a:ext cx="9916817" cy="1323439"/>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a:solidFill>
                  <a:srgbClr val="FFFF0D"/>
                </a:solidFill>
                <a:latin typeface="Franklin Gothic Book" charset="0"/>
                <a:ea typeface="Franklin Gothic Book" charset="0"/>
                <a:cs typeface="Franklin Gothic Book" charset="0"/>
              </a:rPr>
              <a:t>HUMAN PARENTAGE.</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smtClean="0">
                <a:solidFill>
                  <a:srgbClr val="FFFF00"/>
                </a:solidFill>
                <a:latin typeface="Franklin Gothic Book" charset="0"/>
                <a:ea typeface="Franklin Gothic Book" charset="0"/>
                <a:cs typeface="Franklin Gothic Book" charset="0"/>
              </a:rPr>
              <a:t>HUMAN BODY</a:t>
            </a:r>
            <a:r>
              <a:rPr lang="en-US" sz="4000" dirty="0" smtClean="0">
                <a:solidFill>
                  <a:schemeClr val="bg1"/>
                </a:solidFill>
                <a:latin typeface="Franklin Gothic Book" charset="0"/>
                <a:ea typeface="Franklin Gothic Book" charset="0"/>
                <a:cs typeface="Franklin Gothic Book" charset="0"/>
              </a:rPr>
              <a:t>, </a:t>
            </a:r>
            <a:r>
              <a:rPr lang="en-US" sz="4000" dirty="0" smtClean="0">
                <a:solidFill>
                  <a:srgbClr val="FFFF00"/>
                </a:solidFill>
                <a:latin typeface="Franklin Gothic Book" charset="0"/>
                <a:ea typeface="Franklin Gothic Book" charset="0"/>
                <a:cs typeface="Franklin Gothic Book" charset="0"/>
              </a:rPr>
              <a:t>SOUL </a:t>
            </a:r>
            <a:r>
              <a:rPr lang="en-US" sz="4000" dirty="0" smtClean="0">
                <a:solidFill>
                  <a:schemeClr val="bg1"/>
                </a:solidFill>
                <a:latin typeface="Franklin Gothic Book" charset="0"/>
                <a:ea typeface="Franklin Gothic Book" charset="0"/>
                <a:cs typeface="Franklin Gothic Book" charset="0"/>
              </a:rPr>
              <a:t>and</a:t>
            </a:r>
            <a:r>
              <a:rPr lang="en-US" sz="4000" dirty="0" smtClean="0">
                <a:solidFill>
                  <a:srgbClr val="FFFF00"/>
                </a:solidFill>
                <a:latin typeface="Franklin Gothic Book" charset="0"/>
                <a:ea typeface="Franklin Gothic Book" charset="0"/>
                <a:cs typeface="Franklin Gothic Book" charset="0"/>
              </a:rPr>
              <a:t> SPIRIT</a:t>
            </a:r>
            <a:r>
              <a:rPr lang="en-US" sz="4000" dirty="0" smtClean="0">
                <a:solidFill>
                  <a:schemeClr val="bg1"/>
                </a:solidFill>
                <a:latin typeface="Franklin Gothic Book" charset="0"/>
                <a:ea typeface="Franklin Gothic Book" charset="0"/>
                <a:cs typeface="Franklin Gothic Book" charset="0"/>
              </a:rPr>
              <a:t>.</a:t>
            </a:r>
            <a:endParaRPr lang="en-US" sz="4000" dirty="0">
              <a:solidFill>
                <a:schemeClr val="bg1"/>
              </a:solidFill>
              <a:latin typeface="Franklin Gothic Book" charset="0"/>
              <a:ea typeface="Franklin Gothic Book" charset="0"/>
              <a:cs typeface="Franklin Gothic Book" charset="0"/>
            </a:endParaRP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Tree>
    <p:extLst>
      <p:ext uri="{BB962C8B-B14F-4D97-AF65-F5344CB8AC3E}">
        <p14:creationId xmlns:p14="http://schemas.microsoft.com/office/powerpoint/2010/main" val="130770998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6700" y="1996440"/>
            <a:ext cx="12573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391400" y="4106863"/>
            <a:ext cx="3581400" cy="1143000"/>
          </a:xfrm>
        </p:spPr>
        <p:txBody>
          <a:bodyPr/>
          <a:lstStyle/>
          <a:p>
            <a:pPr eaLnBrk="1" hangingPunct="1"/>
            <a:r>
              <a:rPr lang="en-US" altLang="en-US" dirty="0"/>
              <a:t>Mark 2:8</a:t>
            </a:r>
            <a:endParaRPr lang="en-US" altLang="en-US" dirty="0">
              <a:solidFill>
                <a:srgbClr val="FFFF0D"/>
              </a:solidFill>
            </a:endParaRPr>
          </a:p>
        </p:txBody>
      </p:sp>
      <p:sp>
        <p:nvSpPr>
          <p:cNvPr id="3" name="Content Placeholder 2"/>
          <p:cNvSpPr>
            <a:spLocks noGrp="1"/>
          </p:cNvSpPr>
          <p:nvPr>
            <p:ph idx="1"/>
          </p:nvPr>
        </p:nvSpPr>
        <p:spPr>
          <a:xfrm>
            <a:off x="1013222" y="1996440"/>
            <a:ext cx="10264378" cy="2125663"/>
          </a:xfrm>
        </p:spPr>
        <p:txBody>
          <a:bodyPr/>
          <a:lstStyle/>
          <a:p>
            <a:pPr algn="ctr" eaLnBrk="1" hangingPunct="1">
              <a:lnSpc>
                <a:spcPct val="90000"/>
              </a:lnSpc>
              <a:spcBef>
                <a:spcPct val="0"/>
              </a:spcBef>
              <a:buFontTx/>
              <a:buNone/>
            </a:pPr>
            <a:r>
              <a:rPr lang="en-US" altLang="en-US" dirty="0"/>
              <a:t>Immediately Jesus knew in his spirit that this was what they were thinking in their hearts, and he said to them, “Why are you thinking these things?</a:t>
            </a:r>
          </a:p>
        </p:txBody>
      </p:sp>
    </p:spTree>
    <p:extLst>
      <p:ext uri="{BB962C8B-B14F-4D97-AF65-F5344CB8AC3E}">
        <p14:creationId xmlns:p14="http://schemas.microsoft.com/office/powerpoint/2010/main" val="92546355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a:t>
            </a:r>
            <a:r>
              <a:rPr lang="en-US" sz="4000" spc="50" dirty="0">
                <a:ln w="12700" cmpd="sng">
                  <a:noFill/>
                  <a:prstDash val="solid"/>
                </a:ln>
                <a:solidFill>
                  <a:srgbClr val="FFFF0D"/>
                </a:solidFill>
                <a:effectLst/>
                <a:latin typeface="Franklin Gothic Book" charset="0"/>
                <a:ea typeface="Franklin Gothic Book" charset="0"/>
                <a:cs typeface="Franklin Gothic Book" charset="0"/>
              </a:rPr>
              <a:t>.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Humanity of Christ</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522943"/>
            <a:ext cx="9916817" cy="1938992"/>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a:solidFill>
                  <a:srgbClr val="FFFF0D"/>
                </a:solidFill>
                <a:latin typeface="Franklin Gothic Book" charset="0"/>
                <a:ea typeface="Franklin Gothic Book" charset="0"/>
                <a:cs typeface="Franklin Gothic Book" charset="0"/>
              </a:rPr>
              <a:t>HUMAN PARENTAGE.</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smtClean="0">
                <a:solidFill>
                  <a:srgbClr val="FFFF00"/>
                </a:solidFill>
                <a:latin typeface="Franklin Gothic Book" charset="0"/>
                <a:ea typeface="Franklin Gothic Book" charset="0"/>
                <a:cs typeface="Franklin Gothic Book" charset="0"/>
              </a:rPr>
              <a:t>HUMAN BODY</a:t>
            </a:r>
            <a:r>
              <a:rPr lang="en-US" sz="4000" dirty="0" smtClean="0">
                <a:solidFill>
                  <a:schemeClr val="bg1"/>
                </a:solidFill>
                <a:latin typeface="Franklin Gothic Book" charset="0"/>
                <a:ea typeface="Franklin Gothic Book" charset="0"/>
                <a:cs typeface="Franklin Gothic Book" charset="0"/>
              </a:rPr>
              <a:t>,</a:t>
            </a:r>
            <a:r>
              <a:rPr lang="en-US" sz="4000" dirty="0" smtClean="0">
                <a:solidFill>
                  <a:srgbClr val="FFFF00"/>
                </a:solidFill>
                <a:latin typeface="Franklin Gothic Book" charset="0"/>
                <a:ea typeface="Franklin Gothic Book" charset="0"/>
                <a:cs typeface="Franklin Gothic Book" charset="0"/>
              </a:rPr>
              <a:t> SOUL </a:t>
            </a:r>
            <a:r>
              <a:rPr lang="en-US" sz="4000" dirty="0" smtClean="0">
                <a:solidFill>
                  <a:schemeClr val="bg1"/>
                </a:solidFill>
                <a:latin typeface="Franklin Gothic Book" charset="0"/>
                <a:ea typeface="Franklin Gothic Book" charset="0"/>
                <a:cs typeface="Franklin Gothic Book" charset="0"/>
              </a:rPr>
              <a:t>and</a:t>
            </a:r>
            <a:r>
              <a:rPr lang="en-US" sz="4000" dirty="0" smtClean="0">
                <a:solidFill>
                  <a:srgbClr val="FFFF00"/>
                </a:solidFill>
                <a:latin typeface="Franklin Gothic Book" charset="0"/>
                <a:ea typeface="Franklin Gothic Book" charset="0"/>
                <a:cs typeface="Franklin Gothic Book" charset="0"/>
              </a:rPr>
              <a:t> SPIRIT</a:t>
            </a:r>
            <a:r>
              <a:rPr lang="en-US" sz="4000" dirty="0" smtClean="0">
                <a:solidFill>
                  <a:schemeClr val="bg1"/>
                </a:solidFill>
                <a:latin typeface="Franklin Gothic Book" charset="0"/>
                <a:ea typeface="Franklin Gothic Book" charset="0"/>
                <a:cs typeface="Franklin Gothic Book" charset="0"/>
              </a:rPr>
              <a:t>.</a:t>
            </a:r>
          </a:p>
          <a:p>
            <a:pPr marL="342900" indent="-342900">
              <a:buFont typeface="+mj-lt"/>
              <a:buAutoNum type="arabicPeriod"/>
            </a:pPr>
            <a:r>
              <a:rPr lang="en-US" sz="4000" dirty="0" smtClean="0">
                <a:solidFill>
                  <a:schemeClr val="bg1"/>
                </a:solidFill>
                <a:latin typeface="Franklin Gothic Book" charset="0"/>
                <a:ea typeface="Franklin Gothic Book" charset="0"/>
                <a:cs typeface="Franklin Gothic Book" charset="0"/>
              </a:rPr>
              <a:t> </a:t>
            </a:r>
            <a:r>
              <a:rPr lang="en-US" sz="4000" dirty="0">
                <a:solidFill>
                  <a:schemeClr val="bg1"/>
                </a:solidFill>
                <a:latin typeface="Franklin Gothic Book" charset="0"/>
                <a:ea typeface="Franklin Gothic Book" charset="0"/>
                <a:cs typeface="Franklin Gothic Book" charset="0"/>
              </a:rPr>
              <a:t>He had the </a:t>
            </a:r>
            <a:r>
              <a:rPr lang="en-US" sz="4000" dirty="0">
                <a:solidFill>
                  <a:srgbClr val="FFFF0D"/>
                </a:solidFill>
                <a:latin typeface="Franklin Gothic Book" charset="0"/>
                <a:ea typeface="Franklin Gothic Book" charset="0"/>
                <a:cs typeface="Franklin Gothic Book" charset="0"/>
              </a:rPr>
              <a:t>APPERANCE OF MAN.</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Tree>
    <p:extLst>
      <p:ext uri="{BB962C8B-B14F-4D97-AF65-F5344CB8AC3E}">
        <p14:creationId xmlns:p14="http://schemas.microsoft.com/office/powerpoint/2010/main" val="374345709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0" y="4106863"/>
            <a:ext cx="3581400" cy="1143000"/>
          </a:xfrm>
        </p:spPr>
        <p:txBody>
          <a:bodyPr/>
          <a:lstStyle/>
          <a:p>
            <a:pPr eaLnBrk="1" hangingPunct="1"/>
            <a:r>
              <a:rPr lang="en-US" altLang="en-US" dirty="0"/>
              <a:t>John 4:9</a:t>
            </a:r>
            <a:endParaRPr lang="en-US" altLang="en-US" dirty="0">
              <a:solidFill>
                <a:srgbClr val="FFFF0D"/>
              </a:solidFill>
            </a:endParaRPr>
          </a:p>
        </p:txBody>
      </p:sp>
      <p:sp>
        <p:nvSpPr>
          <p:cNvPr id="3" name="Content Placeholder 2"/>
          <p:cNvSpPr>
            <a:spLocks noGrp="1"/>
          </p:cNvSpPr>
          <p:nvPr>
            <p:ph idx="1"/>
          </p:nvPr>
        </p:nvSpPr>
        <p:spPr>
          <a:xfrm>
            <a:off x="1687711" y="2209800"/>
            <a:ext cx="8816578" cy="2125663"/>
          </a:xfrm>
        </p:spPr>
        <p:txBody>
          <a:bodyPr/>
          <a:lstStyle/>
          <a:p>
            <a:pPr marL="0" indent="0" algn="ctr" eaLnBrk="1" hangingPunct="1">
              <a:lnSpc>
                <a:spcPct val="80000"/>
              </a:lnSpc>
              <a:spcBef>
                <a:spcPct val="0"/>
              </a:spcBef>
              <a:buFontTx/>
              <a:buNone/>
            </a:pPr>
            <a:r>
              <a:rPr lang="en-US" altLang="en-US" dirty="0"/>
              <a:t>The Samaritan woman said to him, </a:t>
            </a:r>
            <a:br>
              <a:rPr lang="en-US" altLang="en-US" dirty="0"/>
            </a:br>
            <a:r>
              <a:rPr lang="en-US" altLang="en-US" dirty="0"/>
              <a:t>“You are a Jew and I am a Samaritan woman…”</a:t>
            </a:r>
          </a:p>
        </p:txBody>
      </p:sp>
    </p:spTree>
    <p:extLst>
      <p:ext uri="{BB962C8B-B14F-4D97-AF65-F5344CB8AC3E}">
        <p14:creationId xmlns:p14="http://schemas.microsoft.com/office/powerpoint/2010/main" val="376675899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panose="020B0503020102020204" pitchFamily="34" charset="0"/>
                <a:cs typeface="Tahoma" pitchFamily="34" charset="0"/>
              </a:rPr>
              <a:t>A</a:t>
            </a:r>
            <a:r>
              <a:rPr lang="en-US" sz="4000" spc="50" dirty="0">
                <a:ln w="12700" cmpd="sng">
                  <a:noFill/>
                  <a:prstDash val="solid"/>
                </a:ln>
                <a:solidFill>
                  <a:srgbClr val="FFFF0D"/>
                </a:solidFill>
                <a:effectLst/>
                <a:latin typeface="Franklin Gothic Book" panose="020B0503020102020204" pitchFamily="34" charset="0"/>
                <a:cs typeface="Tahoma" pitchFamily="34" charset="0"/>
              </a:rPr>
              <a:t>. </a:t>
            </a:r>
            <a:r>
              <a:rPr lang="en-US" sz="4000" spc="50" dirty="0">
                <a:ln w="12700" cmpd="sng">
                  <a:noFill/>
                  <a:prstDash val="solid"/>
                </a:ln>
                <a:solidFill>
                  <a:schemeClr val="bg1"/>
                </a:solidFill>
                <a:effectLst/>
                <a:latin typeface="Franklin Gothic Book" panose="020B0503020102020204" pitchFamily="34" charset="0"/>
                <a:cs typeface="Tahoma" pitchFamily="34" charset="0"/>
              </a:rPr>
              <a:t>The Humanity of Christ</a:t>
            </a:r>
            <a:endParaRPr lang="en-US" sz="3600" spc="50" dirty="0">
              <a:ln w="12700" cmpd="sng">
                <a:noFill/>
                <a:prstDash val="solid"/>
              </a:ln>
              <a:solidFill>
                <a:schemeClr val="bg1"/>
              </a:solidFill>
              <a:effectLst/>
              <a:latin typeface="Franklin Gothic Book" panose="020B0503020102020204" pitchFamily="34" charset="0"/>
              <a:cs typeface="Tahoma" pitchFamily="34"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8193461"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4: KNOWING THE TRINITY</a:t>
            </a:r>
          </a:p>
        </p:txBody>
      </p:sp>
      <p:sp>
        <p:nvSpPr>
          <p:cNvPr id="2" name="TextBox 1"/>
          <p:cNvSpPr txBox="1"/>
          <p:nvPr/>
        </p:nvSpPr>
        <p:spPr>
          <a:xfrm>
            <a:off x="1596089" y="3522943"/>
            <a:ext cx="9798195" cy="2554545"/>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panose="020B0503020102020204" pitchFamily="34" charset="0"/>
              </a:rPr>
              <a:t> He had a </a:t>
            </a:r>
            <a:r>
              <a:rPr lang="en-US" sz="4000" dirty="0">
                <a:solidFill>
                  <a:srgbClr val="FFFF0D"/>
                </a:solidFill>
                <a:latin typeface="Franklin Gothic Book" panose="020B0503020102020204" pitchFamily="34" charset="0"/>
              </a:rPr>
              <a:t>HUMAN PARENTAGE.</a:t>
            </a:r>
          </a:p>
          <a:p>
            <a:pPr marL="342900" indent="-342900">
              <a:buFont typeface="+mj-lt"/>
              <a:buAutoNum type="arabicPeriod"/>
            </a:pPr>
            <a:r>
              <a:rPr lang="en-US" sz="4000" dirty="0">
                <a:solidFill>
                  <a:schemeClr val="bg1"/>
                </a:solidFill>
                <a:latin typeface="Franklin Gothic Book" panose="020B0503020102020204" pitchFamily="34" charset="0"/>
              </a:rPr>
              <a:t> He had a </a:t>
            </a:r>
            <a:r>
              <a:rPr lang="en-US" sz="4000" dirty="0" smtClean="0">
                <a:solidFill>
                  <a:srgbClr val="FFFF00"/>
                </a:solidFill>
                <a:latin typeface="Franklin Gothic Book" panose="020B0503020102020204" pitchFamily="34" charset="0"/>
              </a:rPr>
              <a:t>HUMAN BODY</a:t>
            </a:r>
            <a:r>
              <a:rPr lang="en-US" sz="4000" dirty="0" smtClean="0">
                <a:solidFill>
                  <a:schemeClr val="bg1"/>
                </a:solidFill>
                <a:latin typeface="Franklin Gothic Book" panose="020B0503020102020204" pitchFamily="34" charset="0"/>
              </a:rPr>
              <a:t>, </a:t>
            </a:r>
            <a:r>
              <a:rPr lang="en-US" sz="4000" dirty="0" smtClean="0">
                <a:solidFill>
                  <a:srgbClr val="FFFF00"/>
                </a:solidFill>
                <a:latin typeface="Franklin Gothic Book" panose="020B0503020102020204" pitchFamily="34" charset="0"/>
              </a:rPr>
              <a:t>SOUL</a:t>
            </a:r>
            <a:r>
              <a:rPr lang="en-US" sz="4000" dirty="0" smtClean="0">
                <a:solidFill>
                  <a:schemeClr val="bg1"/>
                </a:solidFill>
                <a:latin typeface="Franklin Gothic Book" panose="020B0503020102020204" pitchFamily="34" charset="0"/>
              </a:rPr>
              <a:t> </a:t>
            </a:r>
            <a:r>
              <a:rPr lang="en-US" sz="4000" dirty="0">
                <a:solidFill>
                  <a:schemeClr val="bg1"/>
                </a:solidFill>
                <a:latin typeface="Franklin Gothic Book" panose="020B0503020102020204" pitchFamily="34" charset="0"/>
              </a:rPr>
              <a:t>and </a:t>
            </a:r>
            <a:r>
              <a:rPr lang="en-US" sz="4000" dirty="0" smtClean="0">
                <a:solidFill>
                  <a:srgbClr val="FFFF00"/>
                </a:solidFill>
                <a:latin typeface="Franklin Gothic Book" panose="020B0503020102020204" pitchFamily="34" charset="0"/>
              </a:rPr>
              <a:t>SPIRIT</a:t>
            </a:r>
            <a:r>
              <a:rPr lang="en-US" sz="4000" dirty="0" smtClean="0">
                <a:solidFill>
                  <a:schemeClr val="bg1"/>
                </a:solidFill>
                <a:latin typeface="Franklin Gothic Book" panose="020B0503020102020204" pitchFamily="34" charset="0"/>
              </a:rPr>
              <a:t>.</a:t>
            </a:r>
            <a:endParaRPr lang="en-US" sz="4000" dirty="0">
              <a:solidFill>
                <a:schemeClr val="bg1"/>
              </a:solidFill>
              <a:latin typeface="Franklin Gothic Book" panose="020B0503020102020204" pitchFamily="34" charset="0"/>
            </a:endParaRPr>
          </a:p>
          <a:p>
            <a:pPr marL="342900" indent="-342900">
              <a:buFont typeface="+mj-lt"/>
              <a:buAutoNum type="arabicPeriod"/>
            </a:pPr>
            <a:r>
              <a:rPr lang="en-US" sz="4000" dirty="0">
                <a:solidFill>
                  <a:schemeClr val="bg1"/>
                </a:solidFill>
                <a:latin typeface="Franklin Gothic Book" panose="020B0503020102020204" pitchFamily="34" charset="0"/>
              </a:rPr>
              <a:t> He had the </a:t>
            </a:r>
            <a:r>
              <a:rPr lang="en-US" sz="4000" dirty="0">
                <a:solidFill>
                  <a:srgbClr val="FFFF0D"/>
                </a:solidFill>
                <a:latin typeface="Franklin Gothic Book" panose="020B0503020102020204" pitchFamily="34" charset="0"/>
              </a:rPr>
              <a:t>APPERANCE OF MAN.</a:t>
            </a:r>
          </a:p>
          <a:p>
            <a:pPr marL="342900" indent="-342900">
              <a:buFont typeface="+mj-lt"/>
              <a:buAutoNum type="arabicPeriod"/>
            </a:pPr>
            <a:r>
              <a:rPr lang="en-US" sz="4000" dirty="0">
                <a:solidFill>
                  <a:schemeClr val="bg1"/>
                </a:solidFill>
                <a:latin typeface="Franklin Gothic Book" panose="020B0503020102020204" pitchFamily="34" charset="0"/>
              </a:rPr>
              <a:t> He was subject to the infirmities of </a:t>
            </a:r>
            <a:r>
              <a:rPr lang="en-US" sz="4000" dirty="0">
                <a:solidFill>
                  <a:srgbClr val="FFFF0D"/>
                </a:solidFill>
                <a:latin typeface="Franklin Gothic Book" panose="020B0503020102020204" pitchFamily="34" charset="0"/>
              </a:rPr>
              <a:t>MAN.</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II. KNOWING THE SON</a:t>
            </a:r>
          </a:p>
        </p:txBody>
      </p:sp>
    </p:spTree>
    <p:extLst>
      <p:ext uri="{BB962C8B-B14F-4D97-AF65-F5344CB8AC3E}">
        <p14:creationId xmlns:p14="http://schemas.microsoft.com/office/powerpoint/2010/main" val="75715065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400" y="4106863"/>
            <a:ext cx="3581400" cy="1143000"/>
          </a:xfrm>
        </p:spPr>
        <p:txBody>
          <a:bodyPr/>
          <a:lstStyle/>
          <a:p>
            <a:pPr eaLnBrk="1" hangingPunct="1"/>
            <a:r>
              <a:rPr lang="en-US" altLang="en-US" dirty="0"/>
              <a:t>John 4:9</a:t>
            </a:r>
            <a:endParaRPr lang="en-US" altLang="en-US" dirty="0">
              <a:solidFill>
                <a:srgbClr val="FFFF0D"/>
              </a:solidFill>
            </a:endParaRPr>
          </a:p>
        </p:txBody>
      </p:sp>
      <p:sp>
        <p:nvSpPr>
          <p:cNvPr id="3" name="Content Placeholder 2"/>
          <p:cNvSpPr>
            <a:spLocks noGrp="1"/>
          </p:cNvSpPr>
          <p:nvPr>
            <p:ph idx="1"/>
          </p:nvPr>
        </p:nvSpPr>
        <p:spPr>
          <a:xfrm>
            <a:off x="1687711" y="2209800"/>
            <a:ext cx="8816578" cy="2125663"/>
          </a:xfrm>
        </p:spPr>
        <p:txBody>
          <a:bodyPr/>
          <a:lstStyle/>
          <a:p>
            <a:pPr algn="ctr" eaLnBrk="1" hangingPunct="1">
              <a:lnSpc>
                <a:spcPct val="80000"/>
              </a:lnSpc>
              <a:spcBef>
                <a:spcPct val="0"/>
              </a:spcBef>
              <a:buFontTx/>
              <a:buNone/>
            </a:pPr>
            <a:r>
              <a:rPr lang="en-US" altLang="en-US" dirty="0"/>
              <a:t>The Samaritan woman said to him, </a:t>
            </a:r>
            <a:br>
              <a:rPr lang="en-US" altLang="en-US" dirty="0"/>
            </a:br>
            <a:r>
              <a:rPr lang="en-US" altLang="en-US" dirty="0"/>
              <a:t>“You are a Jew and I am a Samaritan woman…”</a:t>
            </a:r>
          </a:p>
        </p:txBody>
      </p:sp>
    </p:spTree>
    <p:extLst>
      <p:ext uri="{BB962C8B-B14F-4D97-AF65-F5344CB8AC3E}">
        <p14:creationId xmlns:p14="http://schemas.microsoft.com/office/powerpoint/2010/main" val="40422806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a:t>
            </a:r>
            <a:r>
              <a:rPr lang="en-US" sz="4000" spc="50" dirty="0">
                <a:ln w="12700" cmpd="sng">
                  <a:noFill/>
                  <a:prstDash val="solid"/>
                </a:ln>
                <a:solidFill>
                  <a:srgbClr val="FFFF0D"/>
                </a:solidFill>
                <a:effectLst/>
                <a:latin typeface="Franklin Gothic Book" charset="0"/>
                <a:ea typeface="Franklin Gothic Book" charset="0"/>
                <a:cs typeface="Franklin Gothic Book" charset="0"/>
              </a:rPr>
              <a:t>.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Humanity of Christ</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522943"/>
            <a:ext cx="9493753" cy="2554545"/>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a:t>
            </a:r>
            <a:r>
              <a:rPr lang="en-US" sz="4000" dirty="0">
                <a:solidFill>
                  <a:srgbClr val="FFFF0D"/>
                </a:solidFill>
                <a:latin typeface="Franklin Gothic Book" charset="0"/>
                <a:ea typeface="Franklin Gothic Book" charset="0"/>
                <a:cs typeface="Franklin Gothic Book" charset="0"/>
              </a:rPr>
              <a:t>HUMAN PARENTAGE.</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a human body, soul and </a:t>
            </a:r>
            <a:r>
              <a:rPr lang="en-US" sz="4000" dirty="0">
                <a:solidFill>
                  <a:srgbClr val="FFFF0D"/>
                </a:solidFill>
                <a:latin typeface="Franklin Gothic Book" charset="0"/>
                <a:ea typeface="Franklin Gothic Book" charset="0"/>
                <a:cs typeface="Franklin Gothic Book" charset="0"/>
              </a:rPr>
              <a:t>SPIRIT.</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had the </a:t>
            </a:r>
            <a:r>
              <a:rPr lang="en-US" sz="4000" dirty="0">
                <a:solidFill>
                  <a:srgbClr val="FFFF0D"/>
                </a:solidFill>
                <a:latin typeface="Franklin Gothic Book" charset="0"/>
                <a:ea typeface="Franklin Gothic Book" charset="0"/>
                <a:cs typeface="Franklin Gothic Book" charset="0"/>
              </a:rPr>
              <a:t>APPERANCE OF MAN.</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was subject to the infirmities of </a:t>
            </a:r>
            <a:r>
              <a:rPr lang="en-US" sz="4000" dirty="0">
                <a:solidFill>
                  <a:srgbClr val="FFFF0D"/>
                </a:solidFill>
                <a:latin typeface="Franklin Gothic Book" charset="0"/>
                <a:ea typeface="Franklin Gothic Book" charset="0"/>
                <a:cs typeface="Franklin Gothic Book" charset="0"/>
              </a:rPr>
              <a:t>MAN.</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3" name="TextBox 2"/>
          <p:cNvSpPr txBox="1"/>
          <p:nvPr/>
        </p:nvSpPr>
        <p:spPr>
          <a:xfrm>
            <a:off x="2769917" y="6077488"/>
            <a:ext cx="6555372" cy="1323439"/>
          </a:xfrm>
          <a:prstGeom prst="rect">
            <a:avLst/>
          </a:prstGeom>
          <a:noFill/>
        </p:spPr>
        <p:txBody>
          <a:bodyPr wrap="square" rtlCol="0">
            <a:spAutoFit/>
          </a:bodyPr>
          <a:lstStyle/>
          <a:p>
            <a:r>
              <a:rPr lang="en-US" sz="4000" kern="10" dirty="0">
                <a:solidFill>
                  <a:srgbClr val="FFFF0D"/>
                </a:solidFill>
                <a:latin typeface="Franklin Gothic Book" charset="0"/>
                <a:ea typeface="Franklin Gothic Book" charset="0"/>
                <a:cs typeface="Franklin Gothic Book" charset="0"/>
              </a:rPr>
              <a:t>John 19:28; 4:6,  </a:t>
            </a:r>
            <a:r>
              <a:rPr lang="en-US" sz="4000" kern="10" dirty="0">
                <a:solidFill>
                  <a:schemeClr val="bg1"/>
                </a:solidFill>
                <a:latin typeface="Franklin Gothic Book" charset="0"/>
                <a:ea typeface="Franklin Gothic Book" charset="0"/>
                <a:cs typeface="Franklin Gothic Book" charset="0"/>
              </a:rPr>
              <a:t>I am thirsty!</a:t>
            </a:r>
          </a:p>
          <a:p>
            <a:endParaRPr lang="en-US" sz="4000" dirty="0">
              <a:solidFill>
                <a:schemeClr val="bg1"/>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56577681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a:t>
            </a:r>
            <a:r>
              <a:rPr lang="en-US" sz="4000" spc="50" dirty="0">
                <a:ln w="12700" cmpd="sng">
                  <a:noFill/>
                  <a:prstDash val="solid"/>
                </a:ln>
                <a:solidFill>
                  <a:srgbClr val="FFFF0D"/>
                </a:solidFill>
                <a:effectLst/>
                <a:latin typeface="Franklin Gothic Book" charset="0"/>
                <a:ea typeface="Franklin Gothic Book" charset="0"/>
                <a:cs typeface="Franklin Gothic Book" charset="0"/>
              </a:rPr>
              <a:t>. </a:t>
            </a:r>
            <a:r>
              <a:rPr lang="en-US" sz="4000" spc="50" dirty="0">
                <a:ln w="12700" cmpd="sng">
                  <a:noFill/>
                  <a:prstDash val="solid"/>
                </a:ln>
                <a:solidFill>
                  <a:schemeClr val="bg1"/>
                </a:solidFill>
                <a:effectLst/>
                <a:latin typeface="Franklin Gothic Book" charset="0"/>
                <a:ea typeface="Franklin Gothic Book" charset="0"/>
                <a:cs typeface="Franklin Gothic Book" charset="0"/>
              </a:rPr>
              <a:t>The Humanity of Christ</a:t>
            </a:r>
            <a:endParaRPr lang="en-US" sz="3600" spc="50" dirty="0">
              <a:ln w="12700" cmpd="sng">
                <a:noFill/>
                <a:prstDash val="solid"/>
              </a:ln>
              <a:solidFill>
                <a:schemeClr val="bg1"/>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522943"/>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5. He experienced what people also </a:t>
            </a:r>
            <a:r>
              <a:rPr lang="en-US" sz="4000" dirty="0">
                <a:solidFill>
                  <a:srgbClr val="FFFF0D"/>
                </a:solidFill>
                <a:latin typeface="Franklin Gothic Book" charset="0"/>
                <a:ea typeface="Franklin Gothic Book" charset="0"/>
                <a:cs typeface="Franklin Gothic Book" charset="0"/>
              </a:rPr>
              <a:t>FEEL and EXPERIENCE.</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Tree>
    <p:extLst>
      <p:ext uri="{BB962C8B-B14F-4D97-AF65-F5344CB8AC3E}">
        <p14:creationId xmlns:p14="http://schemas.microsoft.com/office/powerpoint/2010/main" val="245610264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0" y="4106863"/>
            <a:ext cx="3505200" cy="1143000"/>
          </a:xfrm>
        </p:spPr>
        <p:txBody>
          <a:bodyPr/>
          <a:lstStyle/>
          <a:p>
            <a:r>
              <a:rPr lang="en-US" dirty="0"/>
              <a:t>Matthew 6:5-9</a:t>
            </a:r>
          </a:p>
        </p:txBody>
      </p:sp>
      <p:sp>
        <p:nvSpPr>
          <p:cNvPr id="3" name="Content Placeholder 2"/>
          <p:cNvSpPr>
            <a:spLocks noGrp="1"/>
          </p:cNvSpPr>
          <p:nvPr>
            <p:ph idx="1"/>
          </p:nvPr>
        </p:nvSpPr>
        <p:spPr>
          <a:xfrm>
            <a:off x="1066800" y="1752600"/>
            <a:ext cx="10210800" cy="2125663"/>
          </a:xfrm>
        </p:spPr>
        <p:txBody>
          <a:bodyPr/>
          <a:lstStyle/>
          <a:p>
            <a:pPr algn="ctr" eaLnBrk="1" hangingPunct="1">
              <a:lnSpc>
                <a:spcPct val="90000"/>
              </a:lnSpc>
              <a:spcBef>
                <a:spcPct val="0"/>
              </a:spcBef>
              <a:buFontTx/>
              <a:buNone/>
            </a:pPr>
            <a:r>
              <a:rPr lang="en-US" altLang="en-US" baseline="30000" dirty="0"/>
              <a:t>6</a:t>
            </a:r>
            <a:r>
              <a:rPr lang="en-US" altLang="en-US" dirty="0"/>
              <a:t> But when you pray, go into your room, close the door and pray to your Father, who is unseen. Then your Father, who sees what is done in secret, will reward you.</a:t>
            </a:r>
          </a:p>
        </p:txBody>
      </p:sp>
    </p:spTree>
    <p:extLst>
      <p:ext uri="{BB962C8B-B14F-4D97-AF65-F5344CB8AC3E}">
        <p14:creationId xmlns:p14="http://schemas.microsoft.com/office/powerpoint/2010/main" val="105681812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1" name="TextBox 10"/>
          <p:cNvSpPr txBox="1"/>
          <p:nvPr/>
        </p:nvSpPr>
        <p:spPr>
          <a:xfrm>
            <a:off x="2366311" y="4230829"/>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a. He is called God.</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John 1:1, John 20:28</a:t>
            </a:r>
          </a:p>
        </p:txBody>
      </p:sp>
      <p:sp>
        <p:nvSpPr>
          <p:cNvPr id="12" name="TextBox 11"/>
          <p:cNvSpPr txBox="1"/>
          <p:nvPr/>
        </p:nvSpPr>
        <p:spPr>
          <a:xfrm>
            <a:off x="1600200" y="3522943"/>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1. He is given the name of </a:t>
            </a:r>
            <a:r>
              <a:rPr lang="en-US" sz="4000" dirty="0">
                <a:solidFill>
                  <a:srgbClr val="FFFF0D"/>
                </a:solidFill>
                <a:latin typeface="Franklin Gothic Book" charset="0"/>
                <a:ea typeface="Franklin Gothic Book" charset="0"/>
                <a:cs typeface="Franklin Gothic Book" charset="0"/>
              </a:rPr>
              <a:t>DEITY</a:t>
            </a:r>
          </a:p>
        </p:txBody>
      </p:sp>
    </p:spTree>
    <p:extLst>
      <p:ext uri="{BB962C8B-B14F-4D97-AF65-F5344CB8AC3E}">
        <p14:creationId xmlns:p14="http://schemas.microsoft.com/office/powerpoint/2010/main" val="247084572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ipe(left)">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1" name="TextBox 10"/>
          <p:cNvSpPr txBox="1"/>
          <p:nvPr/>
        </p:nvSpPr>
        <p:spPr>
          <a:xfrm>
            <a:off x="2366311" y="4230829"/>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b. He is recognize as the son of God</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Mark 1:1, Luke 1:35</a:t>
            </a:r>
          </a:p>
        </p:txBody>
      </p:sp>
      <p:sp>
        <p:nvSpPr>
          <p:cNvPr id="12" name="TextBox 11"/>
          <p:cNvSpPr txBox="1"/>
          <p:nvPr/>
        </p:nvSpPr>
        <p:spPr>
          <a:xfrm>
            <a:off x="1600200" y="3522943"/>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1. He is given the name of </a:t>
            </a:r>
            <a:r>
              <a:rPr lang="en-US" sz="4000" dirty="0">
                <a:solidFill>
                  <a:srgbClr val="FFFF0D"/>
                </a:solidFill>
                <a:latin typeface="Franklin Gothic Book" charset="0"/>
                <a:ea typeface="Franklin Gothic Book" charset="0"/>
                <a:cs typeface="Franklin Gothic Book" charset="0"/>
              </a:rPr>
              <a:t>DEITY</a:t>
            </a:r>
          </a:p>
        </p:txBody>
      </p:sp>
    </p:spTree>
    <p:extLst>
      <p:ext uri="{BB962C8B-B14F-4D97-AF65-F5344CB8AC3E}">
        <p14:creationId xmlns:p14="http://schemas.microsoft.com/office/powerpoint/2010/main" val="364184319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1" name="TextBox 10"/>
          <p:cNvSpPr txBox="1"/>
          <p:nvPr/>
        </p:nvSpPr>
        <p:spPr>
          <a:xfrm>
            <a:off x="2366311" y="4230829"/>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c. He is called Lord.</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Acts 4:24, Luke 2:11</a:t>
            </a:r>
          </a:p>
        </p:txBody>
      </p:sp>
      <p:sp>
        <p:nvSpPr>
          <p:cNvPr id="12" name="TextBox 11"/>
          <p:cNvSpPr txBox="1"/>
          <p:nvPr/>
        </p:nvSpPr>
        <p:spPr>
          <a:xfrm>
            <a:off x="1600200" y="3522943"/>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1. He is given the name of </a:t>
            </a:r>
            <a:r>
              <a:rPr lang="en-US" sz="4000" dirty="0">
                <a:solidFill>
                  <a:srgbClr val="FFFF0D"/>
                </a:solidFill>
                <a:latin typeface="Franklin Gothic Book" charset="0"/>
                <a:ea typeface="Franklin Gothic Book" charset="0"/>
                <a:cs typeface="Franklin Gothic Book" charset="0"/>
              </a:rPr>
              <a:t>DEITY</a:t>
            </a:r>
          </a:p>
        </p:txBody>
      </p:sp>
    </p:spTree>
    <p:extLst>
      <p:ext uri="{BB962C8B-B14F-4D97-AF65-F5344CB8AC3E}">
        <p14:creationId xmlns:p14="http://schemas.microsoft.com/office/powerpoint/2010/main" val="389420859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1" name="TextBox 10"/>
          <p:cNvSpPr txBox="1"/>
          <p:nvPr/>
        </p:nvSpPr>
        <p:spPr>
          <a:xfrm>
            <a:off x="2366311" y="4230829"/>
            <a:ext cx="9525000" cy="1938992"/>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a. Luke 5:8	</a:t>
            </a:r>
          </a:p>
          <a:p>
            <a:r>
              <a:rPr lang="en-US" sz="4000" dirty="0">
                <a:solidFill>
                  <a:schemeClr val="bg1"/>
                </a:solidFill>
                <a:latin typeface="Franklin Gothic Book" charset="0"/>
                <a:ea typeface="Franklin Gothic Book" charset="0"/>
                <a:cs typeface="Franklin Gothic Book" charset="0"/>
              </a:rPr>
              <a:t>b. Matthew 14:33</a:t>
            </a:r>
          </a:p>
          <a:p>
            <a:r>
              <a:rPr lang="en-US" sz="4000" dirty="0">
                <a:solidFill>
                  <a:schemeClr val="bg1"/>
                </a:solidFill>
                <a:latin typeface="Franklin Gothic Book" charset="0"/>
                <a:ea typeface="Franklin Gothic Book" charset="0"/>
                <a:cs typeface="Franklin Gothic Book" charset="0"/>
              </a:rPr>
              <a:t>c. Matthew 15:25</a:t>
            </a:r>
          </a:p>
        </p:txBody>
      </p:sp>
      <p:sp>
        <p:nvSpPr>
          <p:cNvPr id="12" name="TextBox 11"/>
          <p:cNvSpPr txBox="1"/>
          <p:nvPr/>
        </p:nvSpPr>
        <p:spPr>
          <a:xfrm>
            <a:off x="1600200" y="3522943"/>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2. He accepted </a:t>
            </a:r>
            <a:r>
              <a:rPr lang="en-US" sz="4000" dirty="0">
                <a:solidFill>
                  <a:srgbClr val="FFFF0D"/>
                </a:solidFill>
                <a:latin typeface="Franklin Gothic Book" charset="0"/>
                <a:ea typeface="Franklin Gothic Book" charset="0"/>
                <a:cs typeface="Franklin Gothic Book" charset="0"/>
              </a:rPr>
              <a:t>WORSHIP</a:t>
            </a:r>
          </a:p>
        </p:txBody>
      </p:sp>
    </p:spTree>
    <p:extLst>
      <p:ext uri="{BB962C8B-B14F-4D97-AF65-F5344CB8AC3E}">
        <p14:creationId xmlns:p14="http://schemas.microsoft.com/office/powerpoint/2010/main" val="175724945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left)">
                                      <p:cBhvr>
                                        <p:cTn id="2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1" name="TextBox 10"/>
          <p:cNvSpPr txBox="1"/>
          <p:nvPr/>
        </p:nvSpPr>
        <p:spPr>
          <a:xfrm>
            <a:off x="2366311" y="4230829"/>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a. Omnipotence – power over disease</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Matthew 28:18</a:t>
            </a:r>
          </a:p>
        </p:txBody>
      </p:sp>
      <p:sp>
        <p:nvSpPr>
          <p:cNvPr id="12" name="TextBox 11"/>
          <p:cNvSpPr txBox="1"/>
          <p:nvPr/>
        </p:nvSpPr>
        <p:spPr>
          <a:xfrm>
            <a:off x="1600200" y="3522943"/>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3. He possesses the </a:t>
            </a:r>
            <a:r>
              <a:rPr lang="en-US" sz="4000" dirty="0">
                <a:solidFill>
                  <a:srgbClr val="FFFF0D"/>
                </a:solidFill>
                <a:latin typeface="Franklin Gothic Book" charset="0"/>
                <a:ea typeface="Franklin Gothic Book" charset="0"/>
                <a:cs typeface="Franklin Gothic Book" charset="0"/>
              </a:rPr>
              <a:t>QUALITIES</a:t>
            </a:r>
            <a:r>
              <a:rPr lang="en-US" sz="4000" dirty="0">
                <a:solidFill>
                  <a:schemeClr val="bg1"/>
                </a:solidFill>
                <a:latin typeface="Franklin Gothic Book" charset="0"/>
                <a:ea typeface="Franklin Gothic Book" charset="0"/>
                <a:cs typeface="Franklin Gothic Book" charset="0"/>
              </a:rPr>
              <a:t> of a deity</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53918677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1" name="TextBox 10"/>
          <p:cNvSpPr txBox="1"/>
          <p:nvPr/>
        </p:nvSpPr>
        <p:spPr>
          <a:xfrm>
            <a:off x="2366311" y="4230829"/>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b. Omniscience – He knows everything.</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John 2:24, 16:30</a:t>
            </a:r>
          </a:p>
        </p:txBody>
      </p:sp>
      <p:sp>
        <p:nvSpPr>
          <p:cNvPr id="12" name="TextBox 11"/>
          <p:cNvSpPr txBox="1"/>
          <p:nvPr/>
        </p:nvSpPr>
        <p:spPr>
          <a:xfrm>
            <a:off x="1600200" y="3522943"/>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3. He possesses the </a:t>
            </a:r>
            <a:r>
              <a:rPr lang="en-US" sz="4000" dirty="0">
                <a:solidFill>
                  <a:srgbClr val="FFFF0D"/>
                </a:solidFill>
                <a:latin typeface="Franklin Gothic Book" charset="0"/>
                <a:ea typeface="Franklin Gothic Book" charset="0"/>
                <a:cs typeface="Franklin Gothic Book" charset="0"/>
              </a:rPr>
              <a:t>QUALITIES</a:t>
            </a:r>
            <a:r>
              <a:rPr lang="en-US" sz="4000" dirty="0">
                <a:solidFill>
                  <a:schemeClr val="bg1"/>
                </a:solidFill>
                <a:latin typeface="Franklin Gothic Book" charset="0"/>
                <a:ea typeface="Franklin Gothic Book" charset="0"/>
                <a:cs typeface="Franklin Gothic Book" charset="0"/>
              </a:rPr>
              <a:t> of a deity</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313832283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1" name="TextBox 10"/>
          <p:cNvSpPr txBox="1"/>
          <p:nvPr/>
        </p:nvSpPr>
        <p:spPr>
          <a:xfrm>
            <a:off x="2366311" y="4230829"/>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c. Omnipresence </a:t>
            </a:r>
            <a:r>
              <a:rPr lang="en-US" sz="4000">
                <a:solidFill>
                  <a:schemeClr val="bg1"/>
                </a:solidFill>
                <a:latin typeface="Franklin Gothic Book" charset="0"/>
                <a:ea typeface="Franklin Gothic Book" charset="0"/>
                <a:cs typeface="Franklin Gothic Book" charset="0"/>
              </a:rPr>
              <a:t>– </a:t>
            </a:r>
            <a:r>
              <a:rPr lang="en-US" sz="4000" smtClean="0">
                <a:solidFill>
                  <a:schemeClr val="bg1"/>
                </a:solidFill>
                <a:latin typeface="Franklin Gothic Book" charset="0"/>
                <a:ea typeface="Franklin Gothic Book" charset="0"/>
                <a:cs typeface="Franklin Gothic Book" charset="0"/>
              </a:rPr>
              <a:t>He’s </a:t>
            </a:r>
            <a:r>
              <a:rPr lang="en-US" sz="4000" dirty="0">
                <a:solidFill>
                  <a:schemeClr val="bg1"/>
                </a:solidFill>
                <a:latin typeface="Franklin Gothic Book" charset="0"/>
                <a:ea typeface="Franklin Gothic Book" charset="0"/>
                <a:cs typeface="Franklin Gothic Book" charset="0"/>
              </a:rPr>
              <a:t>everywhere.</a:t>
            </a:r>
          </a:p>
          <a:p>
            <a:r>
              <a:rPr lang="en-US" sz="4000" dirty="0">
                <a:solidFill>
                  <a:srgbClr val="FFFF0D"/>
                </a:solidFill>
                <a:latin typeface="Franklin Gothic Book" charset="0"/>
                <a:ea typeface="Franklin Gothic Book" charset="0"/>
                <a:cs typeface="Franklin Gothic Book" charset="0"/>
              </a:rPr>
              <a:t>    Matthew 18:20, 28:20</a:t>
            </a:r>
          </a:p>
        </p:txBody>
      </p:sp>
      <p:sp>
        <p:nvSpPr>
          <p:cNvPr id="12" name="TextBox 11"/>
          <p:cNvSpPr txBox="1"/>
          <p:nvPr/>
        </p:nvSpPr>
        <p:spPr>
          <a:xfrm>
            <a:off x="1600200" y="3522943"/>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3. He possesses the </a:t>
            </a:r>
            <a:r>
              <a:rPr lang="en-US" sz="4000" dirty="0">
                <a:solidFill>
                  <a:srgbClr val="FFFF0D"/>
                </a:solidFill>
                <a:latin typeface="Franklin Gothic Book" charset="0"/>
                <a:ea typeface="Franklin Gothic Book" charset="0"/>
                <a:cs typeface="Franklin Gothic Book" charset="0"/>
              </a:rPr>
              <a:t>QUALITIES</a:t>
            </a:r>
            <a:r>
              <a:rPr lang="en-US" sz="4000" dirty="0">
                <a:solidFill>
                  <a:schemeClr val="bg1"/>
                </a:solidFill>
                <a:latin typeface="Franklin Gothic Book" charset="0"/>
                <a:ea typeface="Franklin Gothic Book" charset="0"/>
                <a:cs typeface="Franklin Gothic Book" charset="0"/>
              </a:rPr>
              <a:t> of a deity</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259378858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2" name="TextBox 11"/>
          <p:cNvSpPr txBox="1"/>
          <p:nvPr/>
        </p:nvSpPr>
        <p:spPr>
          <a:xfrm>
            <a:off x="1600200" y="3522943"/>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4. He was conscious regarding His own person and work</a:t>
            </a:r>
            <a:endParaRPr lang="en-US" sz="4000" dirty="0">
              <a:solidFill>
                <a:srgbClr val="FFFF0D"/>
              </a:solidFill>
              <a:latin typeface="Franklin Gothic Book" charset="0"/>
              <a:ea typeface="Franklin Gothic Book" charset="0"/>
              <a:cs typeface="Franklin Gothic Book" charset="0"/>
            </a:endParaRPr>
          </a:p>
        </p:txBody>
      </p:sp>
      <p:sp>
        <p:nvSpPr>
          <p:cNvPr id="10" name="TextBox 9"/>
          <p:cNvSpPr txBox="1"/>
          <p:nvPr/>
        </p:nvSpPr>
        <p:spPr>
          <a:xfrm>
            <a:off x="2362200" y="4846382"/>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a. Temple Visit – </a:t>
            </a:r>
            <a:r>
              <a:rPr lang="en-US" sz="4000" dirty="0">
                <a:solidFill>
                  <a:srgbClr val="FFFF0D"/>
                </a:solidFill>
                <a:latin typeface="Franklin Gothic Book" charset="0"/>
                <a:ea typeface="Franklin Gothic Book" charset="0"/>
                <a:cs typeface="Franklin Gothic Book" charset="0"/>
              </a:rPr>
              <a:t>Luke 2:41-52</a:t>
            </a:r>
          </a:p>
          <a:p>
            <a:r>
              <a:rPr lang="en-US" sz="4000" dirty="0">
                <a:solidFill>
                  <a:schemeClr val="bg1"/>
                </a:solidFill>
                <a:latin typeface="Franklin Gothic Book" charset="0"/>
                <a:ea typeface="Franklin Gothic Book" charset="0"/>
                <a:cs typeface="Franklin Gothic Book" charset="0"/>
              </a:rPr>
              <a:t>b. Baptism – </a:t>
            </a:r>
            <a:r>
              <a:rPr lang="en-US" sz="4000" dirty="0">
                <a:solidFill>
                  <a:srgbClr val="FFFF0D"/>
                </a:solidFill>
                <a:latin typeface="Franklin Gothic Book" charset="0"/>
                <a:ea typeface="Franklin Gothic Book" charset="0"/>
                <a:cs typeface="Franklin Gothic Book" charset="0"/>
              </a:rPr>
              <a:t>Matthew 3:13-17</a:t>
            </a:r>
          </a:p>
        </p:txBody>
      </p:sp>
    </p:spTree>
    <p:extLst>
      <p:ext uri="{BB962C8B-B14F-4D97-AF65-F5344CB8AC3E}">
        <p14:creationId xmlns:p14="http://schemas.microsoft.com/office/powerpoint/2010/main" val="84186124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2" name="TextBox 11"/>
          <p:cNvSpPr txBox="1"/>
          <p:nvPr/>
        </p:nvSpPr>
        <p:spPr>
          <a:xfrm>
            <a:off x="1600200" y="3522943"/>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4. He was conscious regarding His own person and work</a:t>
            </a:r>
            <a:endParaRPr lang="en-US" sz="4000" dirty="0">
              <a:solidFill>
                <a:srgbClr val="FFFF0D"/>
              </a:solidFill>
              <a:latin typeface="Franklin Gothic Book" charset="0"/>
              <a:ea typeface="Franklin Gothic Book" charset="0"/>
              <a:cs typeface="Franklin Gothic Book" charset="0"/>
            </a:endParaRPr>
          </a:p>
        </p:txBody>
      </p:sp>
      <p:sp>
        <p:nvSpPr>
          <p:cNvPr id="10" name="TextBox 9"/>
          <p:cNvSpPr txBox="1"/>
          <p:nvPr/>
        </p:nvSpPr>
        <p:spPr>
          <a:xfrm>
            <a:off x="2362200" y="4846382"/>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c. During His Temptation</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 Matthew. 4:1-11</a:t>
            </a:r>
          </a:p>
        </p:txBody>
      </p:sp>
    </p:spTree>
    <p:extLst>
      <p:ext uri="{BB962C8B-B14F-4D97-AF65-F5344CB8AC3E}">
        <p14:creationId xmlns:p14="http://schemas.microsoft.com/office/powerpoint/2010/main" val="28292538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2" name="TextBox 11"/>
          <p:cNvSpPr txBox="1"/>
          <p:nvPr/>
        </p:nvSpPr>
        <p:spPr>
          <a:xfrm>
            <a:off x="1600200" y="3522943"/>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4. He was conscious regarding His own person and work</a:t>
            </a:r>
            <a:endParaRPr lang="en-US" sz="4000" dirty="0">
              <a:solidFill>
                <a:srgbClr val="FFFF0D"/>
              </a:solidFill>
              <a:latin typeface="Franklin Gothic Book" charset="0"/>
              <a:ea typeface="Franklin Gothic Book" charset="0"/>
              <a:cs typeface="Franklin Gothic Book" charset="0"/>
            </a:endParaRPr>
          </a:p>
        </p:txBody>
      </p:sp>
      <p:sp>
        <p:nvSpPr>
          <p:cNvPr id="10" name="TextBox 9"/>
          <p:cNvSpPr txBox="1"/>
          <p:nvPr/>
        </p:nvSpPr>
        <p:spPr>
          <a:xfrm>
            <a:off x="2362200" y="4846382"/>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d. Calling of the twelve and seventy</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 Mark 3:13-19, 6:7-13</a:t>
            </a:r>
          </a:p>
        </p:txBody>
      </p:sp>
    </p:spTree>
    <p:extLst>
      <p:ext uri="{BB962C8B-B14F-4D97-AF65-F5344CB8AC3E}">
        <p14:creationId xmlns:p14="http://schemas.microsoft.com/office/powerpoint/2010/main" val="80639065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0" y="4106863"/>
            <a:ext cx="3505200" cy="1143000"/>
          </a:xfrm>
        </p:spPr>
        <p:txBody>
          <a:bodyPr/>
          <a:lstStyle/>
          <a:p>
            <a:r>
              <a:rPr lang="en-US" dirty="0"/>
              <a:t>Matthew 6:5-9</a:t>
            </a:r>
          </a:p>
        </p:txBody>
      </p:sp>
      <p:sp>
        <p:nvSpPr>
          <p:cNvPr id="3" name="Content Placeholder 2"/>
          <p:cNvSpPr>
            <a:spLocks noGrp="1"/>
          </p:cNvSpPr>
          <p:nvPr>
            <p:ph idx="1"/>
          </p:nvPr>
        </p:nvSpPr>
        <p:spPr>
          <a:xfrm>
            <a:off x="1066800" y="1524000"/>
            <a:ext cx="10210800" cy="2125663"/>
          </a:xfrm>
        </p:spPr>
        <p:txBody>
          <a:bodyPr/>
          <a:lstStyle/>
          <a:p>
            <a:pPr algn="ctr" eaLnBrk="1" hangingPunct="1">
              <a:lnSpc>
                <a:spcPct val="90000"/>
              </a:lnSpc>
              <a:spcBef>
                <a:spcPct val="0"/>
              </a:spcBef>
              <a:buFontTx/>
              <a:buNone/>
            </a:pPr>
            <a:r>
              <a:rPr lang="en-US" altLang="en-US" baseline="30000" dirty="0"/>
              <a:t>7</a:t>
            </a:r>
            <a:r>
              <a:rPr lang="en-US" altLang="en-US" dirty="0"/>
              <a:t> And when you pray, do not keep on babbling like pagans, for they think they will be heard because of their many words.</a:t>
            </a:r>
            <a:r>
              <a:rPr lang="en-US" altLang="en-US" baseline="30000" dirty="0"/>
              <a:t> 8</a:t>
            </a:r>
            <a:r>
              <a:rPr lang="en-US" altLang="en-US" dirty="0"/>
              <a:t> Do not be like them, for your Father knows what you need before you ask him.</a:t>
            </a:r>
          </a:p>
        </p:txBody>
      </p:sp>
    </p:spTree>
    <p:extLst>
      <p:ext uri="{BB962C8B-B14F-4D97-AF65-F5344CB8AC3E}">
        <p14:creationId xmlns:p14="http://schemas.microsoft.com/office/powerpoint/2010/main" val="233370957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The Deity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2" name="TextBox 11"/>
          <p:cNvSpPr txBox="1"/>
          <p:nvPr/>
        </p:nvSpPr>
        <p:spPr>
          <a:xfrm>
            <a:off x="1600200" y="3522943"/>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4. He was conscious regarding His own person and work</a:t>
            </a:r>
            <a:endParaRPr lang="en-US" sz="4000" dirty="0">
              <a:solidFill>
                <a:srgbClr val="FFFF0D"/>
              </a:solidFill>
              <a:latin typeface="Franklin Gothic Book" charset="0"/>
              <a:ea typeface="Franklin Gothic Book" charset="0"/>
              <a:cs typeface="Franklin Gothic Book" charset="0"/>
            </a:endParaRPr>
          </a:p>
        </p:txBody>
      </p:sp>
      <p:sp>
        <p:nvSpPr>
          <p:cNvPr id="10" name="TextBox 9"/>
          <p:cNvSpPr txBox="1"/>
          <p:nvPr/>
        </p:nvSpPr>
        <p:spPr>
          <a:xfrm>
            <a:off x="2362200" y="4846382"/>
            <a:ext cx="9525000"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e. Sermon on the mount.</a:t>
            </a:r>
          </a:p>
          <a:p>
            <a:r>
              <a:rPr lang="en-US" sz="4000" dirty="0">
                <a:solidFill>
                  <a:srgbClr val="FFFF0D"/>
                </a:solidFill>
                <a:latin typeface="Franklin Gothic Book" charset="0"/>
                <a:ea typeface="Franklin Gothic Book" charset="0"/>
                <a:cs typeface="Franklin Gothic Book" charset="0"/>
              </a:rPr>
              <a:t>    - Matthew 5-7, Luke 6:20-49</a:t>
            </a:r>
          </a:p>
        </p:txBody>
      </p:sp>
    </p:spTree>
    <p:extLst>
      <p:ext uri="{BB962C8B-B14F-4D97-AF65-F5344CB8AC3E}">
        <p14:creationId xmlns:p14="http://schemas.microsoft.com/office/powerpoint/2010/main" val="182494372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C. </a:t>
            </a:r>
            <a:r>
              <a:rPr lang="en-US" sz="4000" spc="50" dirty="0">
                <a:ln w="12700" cmpd="sng">
                  <a:noFill/>
                  <a:prstDash val="solid"/>
                </a:ln>
                <a:solidFill>
                  <a:schemeClr val="bg1"/>
                </a:solidFill>
                <a:latin typeface="Franklin Gothic Book" charset="0"/>
                <a:ea typeface="Franklin Gothic Book" charset="0"/>
                <a:cs typeface="Franklin Gothic Book" charset="0"/>
              </a:rPr>
              <a:t>The Character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2" name="TextBox 11"/>
          <p:cNvSpPr txBox="1"/>
          <p:nvPr/>
        </p:nvSpPr>
        <p:spPr>
          <a:xfrm>
            <a:off x="1600200" y="3522943"/>
            <a:ext cx="9300511" cy="2554545"/>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1. He was COMPASSIONATE</a:t>
            </a:r>
          </a:p>
          <a:p>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 Matthew 14:14</a:t>
            </a:r>
          </a:p>
          <a:p>
            <a:r>
              <a:rPr lang="en-US" sz="4000" dirty="0">
                <a:solidFill>
                  <a:schemeClr val="bg1"/>
                </a:solidFill>
                <a:latin typeface="Franklin Gothic Book" charset="0"/>
                <a:ea typeface="Franklin Gothic Book" charset="0"/>
                <a:cs typeface="Franklin Gothic Book" charset="0"/>
              </a:rPr>
              <a:t>2. He was MEEK and GENTLE</a:t>
            </a:r>
            <a:endParaRPr lang="en-US" sz="4000" dirty="0">
              <a:solidFill>
                <a:srgbClr val="FFFF0D"/>
              </a:solidFill>
              <a:latin typeface="Franklin Gothic Book" charset="0"/>
              <a:ea typeface="Franklin Gothic Book" charset="0"/>
              <a:cs typeface="Franklin Gothic Book" charset="0"/>
            </a:endParaRPr>
          </a:p>
          <a:p>
            <a:r>
              <a:rPr lang="en-US" sz="4000" dirty="0">
                <a:solidFill>
                  <a:srgbClr val="FFFF0D"/>
                </a:solidFill>
                <a:latin typeface="Franklin Gothic Book" charset="0"/>
                <a:ea typeface="Franklin Gothic Book" charset="0"/>
                <a:cs typeface="Franklin Gothic Book" charset="0"/>
              </a:rPr>
              <a:t>    – Matthew 11:28-29</a:t>
            </a:r>
            <a:endParaRPr lang="en-US" sz="4000" dirty="0">
              <a:solidFill>
                <a:schemeClr val="bg1"/>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401564809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ipe(left)">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left)">
                                      <p:cBhvr>
                                        <p:cTn id="12" dur="500"/>
                                        <p:tgtEl>
                                          <p:spTgt spid="12">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wipe(left)">
                                      <p:cBhvr>
                                        <p:cTn id="15" dur="500"/>
                                        <p:tgtEl>
                                          <p:spTgt spid="1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wipe(left)">
                                      <p:cBhvr>
                                        <p:cTn id="20" dur="500"/>
                                        <p:tgtEl>
                                          <p:spTgt spid="12">
                                            <p:txEl>
                                              <p:pRg st="2" end="2"/>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wipe(left)">
                                      <p:cBhvr>
                                        <p:cTn id="23"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C. </a:t>
            </a:r>
            <a:r>
              <a:rPr lang="en-US" sz="4000" spc="50" dirty="0">
                <a:ln w="12700" cmpd="sng">
                  <a:noFill/>
                  <a:prstDash val="solid"/>
                </a:ln>
                <a:solidFill>
                  <a:schemeClr val="bg1"/>
                </a:solidFill>
                <a:latin typeface="Franklin Gothic Book" charset="0"/>
                <a:ea typeface="Franklin Gothic Book" charset="0"/>
                <a:cs typeface="Franklin Gothic Book" charset="0"/>
              </a:rPr>
              <a:t>The Character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2" name="TextBox 11"/>
          <p:cNvSpPr txBox="1"/>
          <p:nvPr/>
        </p:nvSpPr>
        <p:spPr>
          <a:xfrm>
            <a:off x="1600200" y="3522943"/>
            <a:ext cx="9300511" cy="1323439"/>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3. He was LOVING</a:t>
            </a:r>
          </a:p>
          <a:p>
            <a:r>
              <a:rPr lang="en-US" sz="4000" dirty="0">
                <a:solidFill>
                  <a:srgbClr val="FFFF0D"/>
                </a:solidFill>
                <a:latin typeface="Franklin Gothic Book" charset="0"/>
                <a:ea typeface="Franklin Gothic Book" charset="0"/>
                <a:cs typeface="Franklin Gothic Book" charset="0"/>
              </a:rPr>
              <a:t>    – John 19:25-27</a:t>
            </a:r>
          </a:p>
        </p:txBody>
      </p:sp>
    </p:spTree>
    <p:extLst>
      <p:ext uri="{BB962C8B-B14F-4D97-AF65-F5344CB8AC3E}">
        <p14:creationId xmlns:p14="http://schemas.microsoft.com/office/powerpoint/2010/main" val="289231194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815057"/>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D. </a:t>
            </a:r>
            <a:r>
              <a:rPr lang="en-US" sz="4000" spc="50" dirty="0">
                <a:ln w="12700" cmpd="sng">
                  <a:noFill/>
                  <a:prstDash val="solid"/>
                </a:ln>
                <a:solidFill>
                  <a:schemeClr val="bg1"/>
                </a:solidFill>
                <a:latin typeface="Franklin Gothic Book" charset="0"/>
                <a:ea typeface="Franklin Gothic Book" charset="0"/>
                <a:cs typeface="Franklin Gothic Book" charset="0"/>
              </a:rPr>
              <a:t>The Works of Jesus Christ</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Tree>
    <p:extLst>
      <p:ext uri="{BB962C8B-B14F-4D97-AF65-F5344CB8AC3E}">
        <p14:creationId xmlns:p14="http://schemas.microsoft.com/office/powerpoint/2010/main" val="26177537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ipe(left)">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Why did He die for us?</a:t>
            </a:r>
          </a:p>
        </p:txBody>
      </p:sp>
      <p:sp>
        <p:nvSpPr>
          <p:cNvPr id="8" name="TextBox 7"/>
          <p:cNvSpPr txBox="1"/>
          <p:nvPr/>
        </p:nvSpPr>
        <p:spPr>
          <a:xfrm>
            <a:off x="401051" y="496923"/>
            <a:ext cx="3175293" cy="707886"/>
          </a:xfrm>
          <a:prstGeom prst="rect">
            <a:avLst/>
          </a:prstGeom>
          <a:noFill/>
        </p:spPr>
        <p:txBody>
          <a:bodyPr wrap="none" rtlCol="0">
            <a:spAutoFit/>
          </a:bodyPr>
          <a:lstStyle/>
          <a:p>
            <a:r>
              <a:rPr lang="en-US" sz="4000" b="1" dirty="0">
                <a:solidFill>
                  <a:schemeClr val="bg1"/>
                </a:solidFill>
                <a:latin typeface="Franklin Gothic Book" charset="0"/>
                <a:ea typeface="Franklin Gothic Book" charset="0"/>
                <a:cs typeface="Franklin Gothic Book" charset="0"/>
              </a:rPr>
              <a:t>1. His </a:t>
            </a:r>
            <a:r>
              <a:rPr lang="en-US" sz="4000" b="1" spc="300" dirty="0">
                <a:solidFill>
                  <a:srgbClr val="FFFF00"/>
                </a:solidFill>
                <a:latin typeface="Franklin Gothic Book" charset="0"/>
                <a:ea typeface="Franklin Gothic Book" charset="0"/>
                <a:cs typeface="Franklin Gothic Book" charset="0"/>
              </a:rPr>
              <a:t>DEATH</a:t>
            </a:r>
          </a:p>
        </p:txBody>
      </p:sp>
      <p:sp>
        <p:nvSpPr>
          <p:cNvPr id="10"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a. Reasons for the death of Christ.</a:t>
            </a:r>
          </a:p>
        </p:txBody>
      </p:sp>
      <p:sp>
        <p:nvSpPr>
          <p:cNvPr id="11" name="Text Box 3"/>
          <p:cNvSpPr txBox="1">
            <a:spLocks noChangeArrowheads="1"/>
          </p:cNvSpPr>
          <p:nvPr/>
        </p:nvSpPr>
        <p:spPr bwMode="auto">
          <a:xfrm>
            <a:off x="1143000" y="2815057"/>
            <a:ext cx="108966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- 1 Corinthians 15:1-3 (Christ died for our sins)</a:t>
            </a:r>
            <a:endParaRPr lang="en-US" sz="4000" spc="50" dirty="0">
              <a:ln w="12700" cmpd="sng">
                <a:noFill/>
                <a:prstDash val="solid"/>
              </a:ln>
              <a:solidFill>
                <a:schemeClr val="bg1"/>
              </a:solidFill>
              <a:latin typeface="Franklin Gothic Book" charset="0"/>
              <a:ea typeface="Franklin Gothic Book" charset="0"/>
              <a:cs typeface="Franklin Gothic Book" charset="0"/>
            </a:endParaRPr>
          </a:p>
        </p:txBody>
      </p:sp>
      <p:sp>
        <p:nvSpPr>
          <p:cNvPr id="13" name="Text Box 3"/>
          <p:cNvSpPr txBox="1">
            <a:spLocks noChangeArrowheads="1"/>
          </p:cNvSpPr>
          <p:nvPr/>
        </p:nvSpPr>
        <p:spPr bwMode="auto">
          <a:xfrm>
            <a:off x="1143000" y="3522943"/>
            <a:ext cx="92202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- 1 John 2:2 (sacrifice for our sins)</a:t>
            </a:r>
            <a:endParaRPr lang="en-US" sz="4000" spc="50" dirty="0">
              <a:ln w="12700" cmpd="sng">
                <a:noFill/>
                <a:prstDash val="solid"/>
              </a:ln>
              <a:solidFill>
                <a:schemeClr val="bg1"/>
              </a:solidFill>
              <a:latin typeface="Franklin Gothic Book" charset="0"/>
              <a:ea typeface="Franklin Gothic Book" charset="0"/>
              <a:cs typeface="Franklin Gothic Book" charset="0"/>
            </a:endParaRPr>
          </a:p>
        </p:txBody>
      </p:sp>
      <p:sp>
        <p:nvSpPr>
          <p:cNvPr id="14" name="Text Box 2"/>
          <p:cNvSpPr txBox="1">
            <a:spLocks noChangeArrowheads="1"/>
          </p:cNvSpPr>
          <p:nvPr/>
        </p:nvSpPr>
        <p:spPr bwMode="auto">
          <a:xfrm>
            <a:off x="401051" y="4230829"/>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b. For the world.</a:t>
            </a:r>
          </a:p>
        </p:txBody>
      </p:sp>
      <p:sp>
        <p:nvSpPr>
          <p:cNvPr id="15" name="Text Box 3"/>
          <p:cNvSpPr txBox="1">
            <a:spLocks noChangeArrowheads="1"/>
          </p:cNvSpPr>
          <p:nvPr/>
        </p:nvSpPr>
        <p:spPr bwMode="auto">
          <a:xfrm>
            <a:off x="1143000" y="4938715"/>
            <a:ext cx="92202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 John 3:16, 2 Peter 3:9</a:t>
            </a:r>
            <a:endParaRPr lang="en-US" sz="4000" spc="50" dirty="0">
              <a:ln w="12700" cmpd="sng">
                <a:noFill/>
                <a:prstDash val="solid"/>
              </a:ln>
              <a:solidFill>
                <a:schemeClr val="bg1"/>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34103414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wipe(left)">
                                      <p:cBhvr>
                                        <p:cTn id="12" dur="500"/>
                                        <p:tgtEl>
                                          <p:spTgt spid="194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99285"/>
            <a:ext cx="9504949"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What does His resurrection symbolize?</a:t>
            </a:r>
          </a:p>
        </p:txBody>
      </p:sp>
      <p:sp>
        <p:nvSpPr>
          <p:cNvPr id="8" name="TextBox 7"/>
          <p:cNvSpPr txBox="1"/>
          <p:nvPr/>
        </p:nvSpPr>
        <p:spPr>
          <a:xfrm>
            <a:off x="401051" y="496923"/>
            <a:ext cx="5918608" cy="707886"/>
          </a:xfrm>
          <a:prstGeom prst="rect">
            <a:avLst/>
          </a:prstGeom>
          <a:noFill/>
        </p:spPr>
        <p:txBody>
          <a:bodyPr wrap="none" rtlCol="0">
            <a:spAutoFit/>
          </a:bodyPr>
          <a:lstStyle/>
          <a:p>
            <a:r>
              <a:rPr lang="en-US" sz="4000" b="1" dirty="0">
                <a:solidFill>
                  <a:schemeClr val="bg1"/>
                </a:solidFill>
                <a:latin typeface="Franklin Gothic Book" charset="0"/>
                <a:ea typeface="Franklin Gothic Book" charset="0"/>
                <a:cs typeface="Franklin Gothic Book" charset="0"/>
              </a:rPr>
              <a:t>2. His </a:t>
            </a:r>
            <a:r>
              <a:rPr lang="en-US" sz="4000" b="1" spc="600" dirty="0">
                <a:solidFill>
                  <a:srgbClr val="FFFF00"/>
                </a:solidFill>
                <a:latin typeface="Franklin Gothic Book" charset="0"/>
                <a:ea typeface="Franklin Gothic Book" charset="0"/>
                <a:cs typeface="Franklin Gothic Book" charset="0"/>
              </a:rPr>
              <a:t>RESURRECTION</a:t>
            </a:r>
          </a:p>
        </p:txBody>
      </p:sp>
      <p:sp>
        <p:nvSpPr>
          <p:cNvPr id="10" name="Text Box 2"/>
          <p:cNvSpPr txBox="1">
            <a:spLocks noChangeArrowheads="1"/>
          </p:cNvSpPr>
          <p:nvPr/>
        </p:nvSpPr>
        <p:spPr bwMode="auto">
          <a:xfrm>
            <a:off x="962526" y="2107171"/>
            <a:ext cx="927635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a. Victory over sin </a:t>
            </a:r>
            <a:r>
              <a:rPr lang="en-US" sz="4000" spc="50" dirty="0">
                <a:ln w="12700" cmpd="sng">
                  <a:noFill/>
                  <a:prstDash val="solid"/>
                </a:ln>
                <a:solidFill>
                  <a:srgbClr val="FFFF0D"/>
                </a:solidFill>
                <a:latin typeface="Franklin Gothic Book" charset="0"/>
                <a:ea typeface="Franklin Gothic Book" charset="0"/>
                <a:cs typeface="Franklin Gothic Book" charset="0"/>
              </a:rPr>
              <a:t>- 1 Corinthians 15:17</a:t>
            </a:r>
            <a:endParaRPr lang="en-US" sz="4000" spc="50" dirty="0">
              <a:ln w="12700" cmpd="sng">
                <a:noFill/>
                <a:prstDash val="solid"/>
              </a:ln>
              <a:solidFill>
                <a:schemeClr val="bg1"/>
              </a:solidFill>
              <a:latin typeface="Franklin Gothic Book" charset="0"/>
              <a:ea typeface="Franklin Gothic Book" charset="0"/>
              <a:cs typeface="Franklin Gothic Book" charset="0"/>
            </a:endParaRPr>
          </a:p>
        </p:txBody>
      </p:sp>
      <p:sp>
        <p:nvSpPr>
          <p:cNvPr id="12" name="Text Box 2"/>
          <p:cNvSpPr txBox="1">
            <a:spLocks noChangeArrowheads="1"/>
          </p:cNvSpPr>
          <p:nvPr/>
        </p:nvSpPr>
        <p:spPr bwMode="auto">
          <a:xfrm>
            <a:off x="962525" y="2815057"/>
            <a:ext cx="1026695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b. Victory over death </a:t>
            </a:r>
            <a:r>
              <a:rPr lang="en-US" sz="4000" spc="50" dirty="0">
                <a:ln w="12700" cmpd="sng">
                  <a:noFill/>
                  <a:prstDash val="solid"/>
                </a:ln>
                <a:solidFill>
                  <a:srgbClr val="FFFF0D"/>
                </a:solidFill>
                <a:latin typeface="Franklin Gothic Book" charset="0"/>
                <a:ea typeface="Franklin Gothic Book" charset="0"/>
                <a:cs typeface="Franklin Gothic Book" charset="0"/>
              </a:rPr>
              <a:t>- 1 Corinthians 15:18</a:t>
            </a:r>
            <a:endParaRPr lang="en-US" sz="4000" spc="50" dirty="0">
              <a:ln w="12700" cmpd="sng">
                <a:noFill/>
                <a:prstDash val="solid"/>
              </a:ln>
              <a:solidFill>
                <a:schemeClr val="bg1"/>
              </a:solidFill>
              <a:latin typeface="Franklin Gothic Book" charset="0"/>
              <a:ea typeface="Franklin Gothic Book" charset="0"/>
              <a:cs typeface="Franklin Gothic Book" charset="0"/>
            </a:endParaRPr>
          </a:p>
        </p:txBody>
      </p:sp>
      <p:sp>
        <p:nvSpPr>
          <p:cNvPr id="16" name="Text Box 2"/>
          <p:cNvSpPr txBox="1">
            <a:spLocks noChangeArrowheads="1"/>
          </p:cNvSpPr>
          <p:nvPr/>
        </p:nvSpPr>
        <p:spPr bwMode="auto">
          <a:xfrm>
            <a:off x="962525" y="3522943"/>
            <a:ext cx="1041935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c. Assurance of future glory </a:t>
            </a:r>
            <a:r>
              <a:rPr lang="en-US" sz="4000" spc="50" dirty="0">
                <a:ln w="12700" cmpd="sng">
                  <a:noFill/>
                  <a:prstDash val="solid"/>
                </a:ln>
                <a:solidFill>
                  <a:srgbClr val="FFFF0D"/>
                </a:solidFill>
                <a:latin typeface="Franklin Gothic Book" charset="0"/>
                <a:ea typeface="Franklin Gothic Book" charset="0"/>
                <a:cs typeface="Franklin Gothic Book" charset="0"/>
              </a:rPr>
              <a:t>– John 11:25-26</a:t>
            </a:r>
            <a:endParaRPr lang="en-US" sz="4000" spc="50" dirty="0">
              <a:ln w="12700" cmpd="sng">
                <a:noFill/>
                <a:prstDash val="solid"/>
              </a:ln>
              <a:solidFill>
                <a:schemeClr val="bg1"/>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40850592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wipe(left)">
                                      <p:cBhvr>
                                        <p:cTn id="12" dur="500"/>
                                        <p:tgtEl>
                                          <p:spTgt spid="194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99285"/>
            <a:ext cx="9504949"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a. Ascension – Acts 1:9-10</a:t>
            </a:r>
          </a:p>
        </p:txBody>
      </p:sp>
      <p:sp>
        <p:nvSpPr>
          <p:cNvPr id="8" name="TextBox 7"/>
          <p:cNvSpPr txBox="1"/>
          <p:nvPr/>
        </p:nvSpPr>
        <p:spPr>
          <a:xfrm>
            <a:off x="401051" y="496923"/>
            <a:ext cx="9364871" cy="707886"/>
          </a:xfrm>
          <a:prstGeom prst="rect">
            <a:avLst/>
          </a:prstGeom>
          <a:noFill/>
        </p:spPr>
        <p:txBody>
          <a:bodyPr wrap="none" rtlCol="0">
            <a:spAutoFit/>
          </a:bodyPr>
          <a:lstStyle/>
          <a:p>
            <a:r>
              <a:rPr lang="en-US" sz="4000" b="1" dirty="0">
                <a:solidFill>
                  <a:schemeClr val="bg1"/>
                </a:solidFill>
                <a:latin typeface="Franklin Gothic Book" charset="0"/>
                <a:ea typeface="Franklin Gothic Book" charset="0"/>
                <a:cs typeface="Franklin Gothic Book" charset="0"/>
              </a:rPr>
              <a:t>3. His </a:t>
            </a:r>
            <a:r>
              <a:rPr lang="en-US" sz="4000" b="1" spc="600" dirty="0" smtClean="0">
                <a:solidFill>
                  <a:srgbClr val="FFFF00"/>
                </a:solidFill>
                <a:latin typeface="Franklin Gothic Book" charset="0"/>
                <a:ea typeface="Franklin Gothic Book" charset="0"/>
                <a:cs typeface="Franklin Gothic Book" charset="0"/>
              </a:rPr>
              <a:t>ASCENSION </a:t>
            </a:r>
            <a:r>
              <a:rPr lang="en-US" sz="4000" b="1" dirty="0" smtClean="0">
                <a:solidFill>
                  <a:schemeClr val="bg1"/>
                </a:solidFill>
                <a:latin typeface="Franklin Gothic Book" charset="0"/>
                <a:ea typeface="Franklin Gothic Book" charset="0"/>
                <a:cs typeface="Franklin Gothic Book" charset="0"/>
              </a:rPr>
              <a:t>and </a:t>
            </a:r>
            <a:r>
              <a:rPr lang="en-US" sz="4000" b="1" spc="600" dirty="0">
                <a:solidFill>
                  <a:srgbClr val="FFFF00"/>
                </a:solidFill>
                <a:latin typeface="Franklin Gothic Book" charset="0"/>
                <a:ea typeface="Franklin Gothic Book" charset="0"/>
                <a:cs typeface="Franklin Gothic Book" charset="0"/>
              </a:rPr>
              <a:t>EXALTATION</a:t>
            </a:r>
          </a:p>
        </p:txBody>
      </p:sp>
      <p:sp>
        <p:nvSpPr>
          <p:cNvPr id="10" name="Text Box 2"/>
          <p:cNvSpPr txBox="1">
            <a:spLocks noChangeArrowheads="1"/>
          </p:cNvSpPr>
          <p:nvPr/>
        </p:nvSpPr>
        <p:spPr bwMode="auto">
          <a:xfrm>
            <a:off x="401051" y="2107171"/>
            <a:ext cx="927635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b. Exaltation – Philippians 2:9-11</a:t>
            </a:r>
            <a:endParaRPr lang="en-US" sz="4000" spc="50" dirty="0">
              <a:ln w="12700" cmpd="sng">
                <a:noFill/>
                <a:prstDash val="solid"/>
              </a:ln>
              <a:solidFill>
                <a:schemeClr val="bg1"/>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204099121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wipe(left)">
                                      <p:cBhvr>
                                        <p:cTn id="12" dur="500"/>
                                        <p:tgtEl>
                                          <p:spTgt spid="194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 </a:t>
            </a:r>
            <a:r>
              <a:rPr lang="en-US" sz="4000" spc="50" dirty="0">
                <a:ln w="12700" cmpd="sng">
                  <a:noFill/>
                  <a:prstDash val="solid"/>
                </a:ln>
                <a:solidFill>
                  <a:schemeClr val="bg1"/>
                </a:solidFill>
                <a:latin typeface="Franklin Gothic Book" charset="0"/>
                <a:ea typeface="Franklin Gothic Book" charset="0"/>
                <a:cs typeface="Franklin Gothic Book" charset="0"/>
              </a:rPr>
              <a:t>Who is the Holy Spirit?</a:t>
            </a:r>
          </a:p>
        </p:txBody>
      </p:sp>
    </p:spTree>
    <p:extLst>
      <p:ext uri="{BB962C8B-B14F-4D97-AF65-F5344CB8AC3E}">
        <p14:creationId xmlns:p14="http://schemas.microsoft.com/office/powerpoint/2010/main" val="39032952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John 14:15-18</a:t>
            </a:r>
          </a:p>
        </p:txBody>
      </p:sp>
      <p:sp>
        <p:nvSpPr>
          <p:cNvPr id="3" name="Content Placeholder 2"/>
          <p:cNvSpPr>
            <a:spLocks noGrp="1"/>
          </p:cNvSpPr>
          <p:nvPr>
            <p:ph idx="1"/>
          </p:nvPr>
        </p:nvSpPr>
        <p:spPr>
          <a:xfrm>
            <a:off x="685800" y="1828800"/>
            <a:ext cx="10896600" cy="2125663"/>
          </a:xfrm>
        </p:spPr>
        <p:txBody>
          <a:bodyPr/>
          <a:lstStyle/>
          <a:p>
            <a:pPr algn="ctr" eaLnBrk="1" hangingPunct="1">
              <a:lnSpc>
                <a:spcPct val="110000"/>
              </a:lnSpc>
              <a:spcBef>
                <a:spcPct val="0"/>
              </a:spcBef>
              <a:buFontTx/>
              <a:buNone/>
            </a:pPr>
            <a:r>
              <a:rPr lang="en-US" altLang="en-US" baseline="30000" dirty="0"/>
              <a:t>15</a:t>
            </a:r>
            <a:r>
              <a:rPr lang="en-US" altLang="en-US" dirty="0"/>
              <a:t> “If you love me, you will obey what I command. </a:t>
            </a:r>
            <a:r>
              <a:rPr lang="en-US" altLang="en-US" baseline="30000" dirty="0"/>
              <a:t>16</a:t>
            </a:r>
            <a:r>
              <a:rPr lang="en-US" altLang="en-US" dirty="0"/>
              <a:t> And I will ask the Father, and he will give you another Counselor to be with you forever</a:t>
            </a:r>
          </a:p>
        </p:txBody>
      </p:sp>
    </p:spTree>
    <p:extLst>
      <p:ext uri="{BB962C8B-B14F-4D97-AF65-F5344CB8AC3E}">
        <p14:creationId xmlns:p14="http://schemas.microsoft.com/office/powerpoint/2010/main" val="302780226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4106863"/>
            <a:ext cx="4038600" cy="1143000"/>
          </a:xfrm>
        </p:spPr>
        <p:txBody>
          <a:bodyPr/>
          <a:lstStyle/>
          <a:p>
            <a:r>
              <a:rPr lang="en-US" dirty="0"/>
              <a:t>John 14:15-18</a:t>
            </a:r>
          </a:p>
        </p:txBody>
      </p:sp>
      <p:sp>
        <p:nvSpPr>
          <p:cNvPr id="3" name="Content Placeholder 2"/>
          <p:cNvSpPr>
            <a:spLocks noGrp="1"/>
          </p:cNvSpPr>
          <p:nvPr>
            <p:ph idx="1"/>
          </p:nvPr>
        </p:nvSpPr>
        <p:spPr>
          <a:xfrm>
            <a:off x="838200" y="914400"/>
            <a:ext cx="10439400" cy="2125663"/>
          </a:xfrm>
        </p:spPr>
        <p:txBody>
          <a:bodyPr/>
          <a:lstStyle/>
          <a:p>
            <a:pPr algn="ctr" eaLnBrk="1" hangingPunct="1">
              <a:lnSpc>
                <a:spcPct val="110000"/>
              </a:lnSpc>
              <a:spcBef>
                <a:spcPct val="0"/>
              </a:spcBef>
              <a:buFontTx/>
              <a:buNone/>
            </a:pPr>
            <a:r>
              <a:rPr lang="en-US" altLang="en-US" baseline="30000" dirty="0"/>
              <a:t>17</a:t>
            </a:r>
            <a:r>
              <a:rPr lang="en-US" altLang="en-US" dirty="0"/>
              <a:t> the Spirit of truth. The world cannot accept him, because it neither sees him nor knows him. But you know him, for he lives with you and will be in you. </a:t>
            </a:r>
            <a:r>
              <a:rPr lang="en-US" altLang="en-US" baseline="30000" dirty="0"/>
              <a:t>18</a:t>
            </a:r>
            <a:r>
              <a:rPr lang="en-US" altLang="en-US" dirty="0"/>
              <a:t> I will not leave you as orphans; I will come to you.</a:t>
            </a:r>
          </a:p>
        </p:txBody>
      </p:sp>
    </p:spTree>
    <p:extLst>
      <p:ext uri="{BB962C8B-B14F-4D97-AF65-F5344CB8AC3E}">
        <p14:creationId xmlns:p14="http://schemas.microsoft.com/office/powerpoint/2010/main" val="116093195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00600" y="2514600"/>
            <a:ext cx="14478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467600" y="4106863"/>
            <a:ext cx="3505200" cy="1143000"/>
          </a:xfrm>
        </p:spPr>
        <p:txBody>
          <a:bodyPr/>
          <a:lstStyle/>
          <a:p>
            <a:r>
              <a:rPr lang="en-US" dirty="0"/>
              <a:t>Matthew 6:5-9</a:t>
            </a:r>
          </a:p>
        </p:txBody>
      </p:sp>
      <p:sp>
        <p:nvSpPr>
          <p:cNvPr id="3" name="Content Placeholder 2"/>
          <p:cNvSpPr>
            <a:spLocks noGrp="1"/>
          </p:cNvSpPr>
          <p:nvPr>
            <p:ph idx="1"/>
          </p:nvPr>
        </p:nvSpPr>
        <p:spPr>
          <a:xfrm>
            <a:off x="1066800" y="1981200"/>
            <a:ext cx="10210800" cy="2125663"/>
          </a:xfrm>
        </p:spPr>
        <p:txBody>
          <a:bodyPr/>
          <a:lstStyle/>
          <a:p>
            <a:pPr algn="ctr" eaLnBrk="1" hangingPunct="1">
              <a:lnSpc>
                <a:spcPct val="90000"/>
              </a:lnSpc>
              <a:spcBef>
                <a:spcPct val="0"/>
              </a:spcBef>
              <a:buFontTx/>
              <a:buNone/>
            </a:pPr>
            <a:r>
              <a:rPr lang="en-US" altLang="en-US" baseline="30000" dirty="0"/>
              <a:t>9</a:t>
            </a:r>
            <a:r>
              <a:rPr lang="en-US" altLang="en-US" dirty="0"/>
              <a:t> “This, then, is how you should pray:</a:t>
            </a:r>
          </a:p>
          <a:p>
            <a:pPr algn="ctr" eaLnBrk="1" hangingPunct="1">
              <a:lnSpc>
                <a:spcPct val="90000"/>
              </a:lnSpc>
              <a:spcBef>
                <a:spcPct val="0"/>
              </a:spcBef>
              <a:buFontTx/>
              <a:buNone/>
            </a:pPr>
            <a:r>
              <a:rPr lang="en-US" altLang="en-US" dirty="0" smtClean="0"/>
              <a:t>‘Our </a:t>
            </a:r>
            <a:r>
              <a:rPr lang="en-US" altLang="en-US" dirty="0"/>
              <a:t>Father in heaven, </a:t>
            </a:r>
          </a:p>
          <a:p>
            <a:pPr algn="ctr" eaLnBrk="1" hangingPunct="1">
              <a:lnSpc>
                <a:spcPct val="90000"/>
              </a:lnSpc>
              <a:spcBef>
                <a:spcPct val="0"/>
              </a:spcBef>
              <a:buFontTx/>
              <a:buNone/>
            </a:pPr>
            <a:r>
              <a:rPr lang="en-US" altLang="en-US" dirty="0"/>
              <a:t>hallowed be your name</a:t>
            </a:r>
            <a:r>
              <a:rPr lang="en-US" altLang="en-US" dirty="0" smtClean="0"/>
              <a:t>,</a:t>
            </a:r>
            <a:endParaRPr lang="en-US" altLang="en-US" dirty="0"/>
          </a:p>
        </p:txBody>
      </p:sp>
    </p:spTree>
    <p:extLst>
      <p:ext uri="{BB962C8B-B14F-4D97-AF65-F5344CB8AC3E}">
        <p14:creationId xmlns:p14="http://schemas.microsoft.com/office/powerpoint/2010/main" val="113043131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allAtOnce"/>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 </a:t>
            </a:r>
            <a:r>
              <a:rPr lang="en-US" sz="4000" spc="50" dirty="0">
                <a:ln w="12700" cmpd="sng">
                  <a:noFill/>
                  <a:prstDash val="solid"/>
                </a:ln>
                <a:solidFill>
                  <a:schemeClr val="bg1"/>
                </a:solidFill>
                <a:latin typeface="Franklin Gothic Book" charset="0"/>
                <a:ea typeface="Franklin Gothic Book" charset="0"/>
                <a:cs typeface="Franklin Gothic Book" charset="0"/>
              </a:rPr>
              <a:t>Who is the Holy Spirit?</a:t>
            </a:r>
          </a:p>
        </p:txBody>
      </p:sp>
      <p:sp>
        <p:nvSpPr>
          <p:cNvPr id="13" name="TextBox 12"/>
          <p:cNvSpPr txBox="1"/>
          <p:nvPr/>
        </p:nvSpPr>
        <p:spPr>
          <a:xfrm>
            <a:off x="1600200" y="4230829"/>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1. The Holy Spirit was sent by the Father and given by Christ. </a:t>
            </a:r>
            <a:r>
              <a:rPr lang="en-US" sz="4000" dirty="0">
                <a:solidFill>
                  <a:srgbClr val="FFFF0D"/>
                </a:solidFill>
                <a:latin typeface="Franklin Gothic Book" charset="0"/>
                <a:ea typeface="Franklin Gothic Book" charset="0"/>
                <a:cs typeface="Franklin Gothic Book" charset="0"/>
              </a:rPr>
              <a:t>– John 14:16 </a:t>
            </a:r>
          </a:p>
        </p:txBody>
      </p:sp>
    </p:spTree>
    <p:extLst>
      <p:ext uri="{BB962C8B-B14F-4D97-AF65-F5344CB8AC3E}">
        <p14:creationId xmlns:p14="http://schemas.microsoft.com/office/powerpoint/2010/main" val="211215963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 </a:t>
            </a:r>
            <a:r>
              <a:rPr lang="en-US" sz="4000" spc="50" dirty="0">
                <a:ln w="12700" cmpd="sng">
                  <a:noFill/>
                  <a:prstDash val="solid"/>
                </a:ln>
                <a:solidFill>
                  <a:schemeClr val="bg1"/>
                </a:solidFill>
                <a:latin typeface="Franklin Gothic Book" charset="0"/>
                <a:ea typeface="Franklin Gothic Book" charset="0"/>
                <a:cs typeface="Franklin Gothic Book" charset="0"/>
              </a:rPr>
              <a:t>Who is the Holy Spirit?</a:t>
            </a:r>
          </a:p>
        </p:txBody>
      </p:sp>
      <p:sp>
        <p:nvSpPr>
          <p:cNvPr id="13" name="TextBox 12"/>
          <p:cNvSpPr txBox="1"/>
          <p:nvPr/>
        </p:nvSpPr>
        <p:spPr>
          <a:xfrm>
            <a:off x="1600200" y="4230829"/>
            <a:ext cx="9982200" cy="1323439"/>
          </a:xfrm>
          <a:prstGeom prst="rect">
            <a:avLst/>
          </a:prstGeom>
          <a:noFill/>
        </p:spPr>
        <p:txBody>
          <a:bodyPr wrap="square" rtlCol="0">
            <a:spAutoFit/>
          </a:bodyPr>
          <a:lstStyle/>
          <a:p>
            <a:pPr marL="457200" indent="-457200"/>
            <a:r>
              <a:rPr lang="en-US" sz="4000" b="1" dirty="0">
                <a:solidFill>
                  <a:schemeClr val="bg1"/>
                </a:solidFill>
                <a:latin typeface="Franklin Gothic Book" charset="0"/>
                <a:ea typeface="Franklin Gothic Book" charset="0"/>
                <a:cs typeface="Franklin Gothic Book" charset="0"/>
              </a:rPr>
              <a:t>2. The Holy Spirit is our eternal </a:t>
            </a:r>
            <a:r>
              <a:rPr lang="en-US" sz="4000" b="1" spc="300" dirty="0">
                <a:solidFill>
                  <a:srgbClr val="FFFF00"/>
                </a:solidFill>
                <a:latin typeface="Franklin Gothic Book" charset="0"/>
                <a:ea typeface="Franklin Gothic Book" charset="0"/>
                <a:cs typeface="Franklin Gothic Book" charset="0"/>
              </a:rPr>
              <a:t>COUNSELOR</a:t>
            </a:r>
          </a:p>
          <a:p>
            <a:pPr marL="457200" indent="-457200"/>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6624102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63891"/>
            <a:ext cx="8001000" cy="778675"/>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What does it mean?</a:t>
            </a:r>
          </a:p>
        </p:txBody>
      </p:sp>
      <p:sp>
        <p:nvSpPr>
          <p:cNvPr id="8" name="TextBox 7"/>
          <p:cNvSpPr txBox="1"/>
          <p:nvPr/>
        </p:nvSpPr>
        <p:spPr>
          <a:xfrm>
            <a:off x="77365" y="496923"/>
            <a:ext cx="9069534" cy="646331"/>
          </a:xfrm>
          <a:prstGeom prst="rect">
            <a:avLst/>
          </a:prstGeom>
          <a:noFill/>
        </p:spPr>
        <p:txBody>
          <a:bodyPr wrap="none" rtlCol="0">
            <a:spAutoFit/>
          </a:bodyPr>
          <a:lstStyle/>
          <a:p>
            <a:r>
              <a:rPr lang="en-US" sz="3600" b="1" dirty="0">
                <a:solidFill>
                  <a:schemeClr val="bg1"/>
                </a:solidFill>
                <a:latin typeface="Franklin Gothic Book" charset="0"/>
                <a:ea typeface="Franklin Gothic Book" charset="0"/>
                <a:cs typeface="Franklin Gothic Book" charset="0"/>
              </a:rPr>
              <a:t>2. The Holy Spirit is our eternal </a:t>
            </a:r>
            <a:r>
              <a:rPr lang="en-US" sz="3600" b="1" spc="300" dirty="0">
                <a:solidFill>
                  <a:srgbClr val="FFFF00"/>
                </a:solidFill>
                <a:latin typeface="Franklin Gothic Book" charset="0"/>
                <a:ea typeface="Franklin Gothic Book" charset="0"/>
                <a:cs typeface="Franklin Gothic Book" charset="0"/>
              </a:rPr>
              <a:t>COUNSELOR</a:t>
            </a:r>
          </a:p>
        </p:txBody>
      </p:sp>
      <p:sp>
        <p:nvSpPr>
          <p:cNvPr id="9" name="Text Box 2"/>
          <p:cNvSpPr txBox="1">
            <a:spLocks noChangeArrowheads="1"/>
          </p:cNvSpPr>
          <p:nvPr/>
        </p:nvSpPr>
        <p:spPr bwMode="auto">
          <a:xfrm>
            <a:off x="782050" y="2107171"/>
            <a:ext cx="11333749" cy="1323439"/>
          </a:xfrm>
          <a:prstGeom prst="rect">
            <a:avLst/>
          </a:prstGeom>
          <a:noFill/>
          <a:ln w="9525">
            <a:noFill/>
            <a:miter lim="800000"/>
            <a:headEnd/>
            <a:tailEnd/>
          </a:ln>
          <a:effectLst/>
        </p:spPr>
        <p:txBody>
          <a:bodyPr wrap="square">
            <a:spAutoFit/>
          </a:bodyPr>
          <a:lstStyle/>
          <a:p>
            <a:pPr marL="457200" indent="-457200"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a. The Spirit becomes Christ advocate to the disciples and others.</a:t>
            </a:r>
          </a:p>
        </p:txBody>
      </p:sp>
      <p:sp>
        <p:nvSpPr>
          <p:cNvPr id="12" name="Text Box 2"/>
          <p:cNvSpPr txBox="1">
            <a:spLocks noChangeArrowheads="1"/>
          </p:cNvSpPr>
          <p:nvPr/>
        </p:nvSpPr>
        <p:spPr bwMode="auto">
          <a:xfrm>
            <a:off x="782049" y="3430610"/>
            <a:ext cx="11333749" cy="1938992"/>
          </a:xfrm>
          <a:prstGeom prst="rect">
            <a:avLst/>
          </a:prstGeom>
          <a:noFill/>
          <a:ln w="9525">
            <a:noFill/>
            <a:miter lim="800000"/>
            <a:headEnd/>
            <a:tailEnd/>
          </a:ln>
          <a:effectLst/>
        </p:spPr>
        <p:txBody>
          <a:bodyPr wrap="square">
            <a:spAutoFit/>
          </a:bodyPr>
          <a:lstStyle/>
          <a:p>
            <a:pPr marL="457200" indent="-457200"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b. The Spirit becomes another master or teacher who will do Christ’s teaching as effectively but silently.</a:t>
            </a:r>
          </a:p>
        </p:txBody>
      </p:sp>
      <p:sp>
        <p:nvSpPr>
          <p:cNvPr id="11" name="Text Box 2">
            <a:extLst>
              <a:ext uri="{FF2B5EF4-FFF2-40B4-BE49-F238E27FC236}">
                <a16:creationId xmlns="" xmlns:a16="http://schemas.microsoft.com/office/drawing/2014/main" id="{A4522F91-FE1E-A643-8A17-B46A8F0691F0}"/>
              </a:ext>
            </a:extLst>
          </p:cNvPr>
          <p:cNvSpPr txBox="1">
            <a:spLocks noChangeArrowheads="1"/>
          </p:cNvSpPr>
          <p:nvPr/>
        </p:nvSpPr>
        <p:spPr bwMode="auto">
          <a:xfrm>
            <a:off x="782050" y="5391941"/>
            <a:ext cx="11790950" cy="707886"/>
          </a:xfrm>
          <a:prstGeom prst="rect">
            <a:avLst/>
          </a:prstGeom>
          <a:noFill/>
          <a:ln w="9525">
            <a:noFill/>
            <a:miter lim="800000"/>
            <a:headEnd/>
            <a:tailEnd/>
          </a:ln>
          <a:effectLst/>
        </p:spPr>
        <p:txBody>
          <a:bodyPr wrap="square">
            <a:spAutoFit/>
          </a:bodyPr>
          <a:lstStyle/>
          <a:p>
            <a:pPr marL="457200" indent="-457200"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c. The Spirit becomes a new source of consolation.</a:t>
            </a:r>
          </a:p>
        </p:txBody>
      </p:sp>
    </p:spTree>
    <p:extLst>
      <p:ext uri="{BB962C8B-B14F-4D97-AF65-F5344CB8AC3E}">
        <p14:creationId xmlns:p14="http://schemas.microsoft.com/office/powerpoint/2010/main" val="144509581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 </a:t>
            </a:r>
            <a:r>
              <a:rPr lang="en-US" sz="4000" spc="50" dirty="0">
                <a:ln w="12700" cmpd="sng">
                  <a:noFill/>
                  <a:prstDash val="solid"/>
                </a:ln>
                <a:solidFill>
                  <a:schemeClr val="bg1"/>
                </a:solidFill>
                <a:latin typeface="Franklin Gothic Book" charset="0"/>
                <a:ea typeface="Franklin Gothic Book" charset="0"/>
                <a:cs typeface="Franklin Gothic Book" charset="0"/>
              </a:rPr>
              <a:t>Who is the Holy Spirit?</a:t>
            </a:r>
          </a:p>
        </p:txBody>
      </p:sp>
      <p:sp>
        <p:nvSpPr>
          <p:cNvPr id="13" name="TextBox 12"/>
          <p:cNvSpPr txBox="1"/>
          <p:nvPr/>
        </p:nvSpPr>
        <p:spPr>
          <a:xfrm>
            <a:off x="1600200" y="4230829"/>
            <a:ext cx="9982200" cy="1323439"/>
          </a:xfrm>
          <a:prstGeom prst="rect">
            <a:avLst/>
          </a:prstGeom>
          <a:noFill/>
        </p:spPr>
        <p:txBody>
          <a:bodyPr wrap="square" rtlCol="0">
            <a:spAutoFit/>
          </a:bodyPr>
          <a:lstStyle/>
          <a:p>
            <a:pPr marL="457200" indent="-457200"/>
            <a:r>
              <a:rPr lang="en-US" sz="4000" b="1" dirty="0">
                <a:solidFill>
                  <a:schemeClr val="bg1"/>
                </a:solidFill>
                <a:latin typeface="Franklin Gothic Book" charset="0"/>
                <a:ea typeface="Franklin Gothic Book" charset="0"/>
                <a:cs typeface="Franklin Gothic Book" charset="0"/>
              </a:rPr>
              <a:t>3. The Holy Spirit is the Spirit of </a:t>
            </a:r>
            <a:r>
              <a:rPr lang="en-US" sz="4000" b="1" spc="600" dirty="0">
                <a:solidFill>
                  <a:srgbClr val="FFFF00"/>
                </a:solidFill>
                <a:latin typeface="Franklin Gothic Book" charset="0"/>
                <a:ea typeface="Franklin Gothic Book" charset="0"/>
                <a:cs typeface="Franklin Gothic Book" charset="0"/>
              </a:rPr>
              <a:t>TRUTH</a:t>
            </a:r>
          </a:p>
          <a:p>
            <a:pPr marL="457200" indent="-457200"/>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21670368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05851" y="1399285"/>
            <a:ext cx="8001000" cy="1323439"/>
          </a:xfrm>
          <a:prstGeom prst="rect">
            <a:avLst/>
          </a:prstGeom>
          <a:noFill/>
          <a:ln w="9525">
            <a:noFill/>
            <a:miter lim="800000"/>
            <a:headEnd/>
            <a:tailEnd/>
          </a:ln>
          <a:effectLst/>
        </p:spPr>
        <p:txBody>
          <a:bodyPr>
            <a:spAutoFit/>
          </a:bodyPr>
          <a:lstStyle/>
          <a:p>
            <a:pPr marL="457200" indent="-457200"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a. The spirit will be true to us and in Hid undertakings with us.</a:t>
            </a:r>
          </a:p>
        </p:txBody>
      </p:sp>
      <p:sp>
        <p:nvSpPr>
          <p:cNvPr id="8" name="TextBox 7"/>
          <p:cNvSpPr txBox="1"/>
          <p:nvPr/>
        </p:nvSpPr>
        <p:spPr>
          <a:xfrm>
            <a:off x="77365" y="496923"/>
            <a:ext cx="8098179" cy="646331"/>
          </a:xfrm>
          <a:prstGeom prst="rect">
            <a:avLst/>
          </a:prstGeom>
          <a:noFill/>
        </p:spPr>
        <p:txBody>
          <a:bodyPr wrap="none" rtlCol="0">
            <a:spAutoFit/>
          </a:bodyPr>
          <a:lstStyle/>
          <a:p>
            <a:r>
              <a:rPr lang="en-US" sz="3600" b="1" dirty="0">
                <a:solidFill>
                  <a:schemeClr val="bg1"/>
                </a:solidFill>
                <a:latin typeface="Franklin Gothic Book" charset="0"/>
                <a:ea typeface="Franklin Gothic Book" charset="0"/>
                <a:cs typeface="Franklin Gothic Book" charset="0"/>
              </a:rPr>
              <a:t>3. The Holy Spirit is the Spirit of </a:t>
            </a:r>
            <a:r>
              <a:rPr lang="en-US" sz="3600" b="1" spc="600" dirty="0">
                <a:solidFill>
                  <a:srgbClr val="FFFF00"/>
                </a:solidFill>
                <a:latin typeface="Franklin Gothic Book" charset="0"/>
                <a:ea typeface="Franklin Gothic Book" charset="0"/>
                <a:cs typeface="Franklin Gothic Book" charset="0"/>
              </a:rPr>
              <a:t>TRUTH</a:t>
            </a:r>
          </a:p>
        </p:txBody>
      </p:sp>
      <p:sp>
        <p:nvSpPr>
          <p:cNvPr id="6" name="Text Box 2"/>
          <p:cNvSpPr txBox="1">
            <a:spLocks noChangeArrowheads="1"/>
          </p:cNvSpPr>
          <p:nvPr/>
        </p:nvSpPr>
        <p:spPr bwMode="auto">
          <a:xfrm>
            <a:off x="705851" y="3252342"/>
            <a:ext cx="11333749" cy="1323439"/>
          </a:xfrm>
          <a:prstGeom prst="rect">
            <a:avLst/>
          </a:prstGeom>
          <a:noFill/>
          <a:ln w="9525">
            <a:noFill/>
            <a:miter lim="800000"/>
            <a:headEnd/>
            <a:tailEnd/>
          </a:ln>
          <a:effectLst/>
        </p:spPr>
        <p:txBody>
          <a:bodyPr wrap="square">
            <a:spAutoFit/>
          </a:bodyPr>
          <a:lstStyle/>
          <a:p>
            <a:pPr marL="457200" indent="-457200"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b. The Holy Spirit will expose the fact of the matter.</a:t>
            </a:r>
          </a:p>
        </p:txBody>
      </p:sp>
      <p:sp>
        <p:nvSpPr>
          <p:cNvPr id="10" name="Text Box 2"/>
          <p:cNvSpPr txBox="1">
            <a:spLocks noChangeArrowheads="1"/>
          </p:cNvSpPr>
          <p:nvPr/>
        </p:nvSpPr>
        <p:spPr bwMode="auto">
          <a:xfrm>
            <a:off x="705851" y="5105400"/>
            <a:ext cx="11333749" cy="1323439"/>
          </a:xfrm>
          <a:prstGeom prst="rect">
            <a:avLst/>
          </a:prstGeom>
          <a:noFill/>
          <a:ln w="9525">
            <a:noFill/>
            <a:miter lim="800000"/>
            <a:headEnd/>
            <a:tailEnd/>
          </a:ln>
          <a:effectLst/>
        </p:spPr>
        <p:txBody>
          <a:bodyPr wrap="square">
            <a:spAutoFit/>
          </a:bodyPr>
          <a:lstStyle/>
          <a:p>
            <a:pPr marL="457200" indent="-457200"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c. The Holy Spirit does continue the work of Christ who is the truth. </a:t>
            </a:r>
            <a:r>
              <a:rPr lang="en-US" sz="4000" spc="50" dirty="0">
                <a:ln w="12700" cmpd="sng">
                  <a:noFill/>
                  <a:prstDash val="solid"/>
                </a:ln>
                <a:solidFill>
                  <a:srgbClr val="FFFF0D"/>
                </a:solidFill>
                <a:latin typeface="Franklin Gothic Book" charset="0"/>
                <a:ea typeface="Franklin Gothic Book" charset="0"/>
                <a:cs typeface="Franklin Gothic Book" charset="0"/>
              </a:rPr>
              <a:t>– John 4:16</a:t>
            </a:r>
          </a:p>
        </p:txBody>
      </p:sp>
    </p:spTree>
    <p:extLst>
      <p:ext uri="{BB962C8B-B14F-4D97-AF65-F5344CB8AC3E}">
        <p14:creationId xmlns:p14="http://schemas.microsoft.com/office/powerpoint/2010/main" val="114915924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A. </a:t>
            </a:r>
            <a:r>
              <a:rPr lang="en-US" sz="4000" spc="50" dirty="0">
                <a:ln w="12700" cmpd="sng">
                  <a:noFill/>
                  <a:prstDash val="solid"/>
                </a:ln>
                <a:solidFill>
                  <a:schemeClr val="bg1"/>
                </a:solidFill>
                <a:latin typeface="Franklin Gothic Book" charset="0"/>
                <a:ea typeface="Franklin Gothic Book" charset="0"/>
                <a:cs typeface="Franklin Gothic Book" charset="0"/>
              </a:rPr>
              <a:t>Who is the Holy Spirit?</a:t>
            </a:r>
          </a:p>
        </p:txBody>
      </p:sp>
      <p:sp>
        <p:nvSpPr>
          <p:cNvPr id="13" name="TextBox 12"/>
          <p:cNvSpPr txBox="1"/>
          <p:nvPr/>
        </p:nvSpPr>
        <p:spPr>
          <a:xfrm>
            <a:off x="1600200" y="4230829"/>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4. The Holy Spirit is He who </a:t>
            </a:r>
            <a:r>
              <a:rPr lang="en-US" sz="4000" dirty="0">
                <a:solidFill>
                  <a:srgbClr val="FFFF0D"/>
                </a:solidFill>
                <a:latin typeface="Franklin Gothic Book" charset="0"/>
                <a:ea typeface="Franklin Gothic Book" charset="0"/>
                <a:cs typeface="Franklin Gothic Book" charset="0"/>
              </a:rPr>
              <a:t>LIVES</a:t>
            </a:r>
            <a:r>
              <a:rPr lang="en-US" sz="4000" dirty="0">
                <a:solidFill>
                  <a:schemeClr val="bg1"/>
                </a:solidFill>
                <a:latin typeface="Franklin Gothic Book" charset="0"/>
                <a:ea typeface="Franklin Gothic Book" charset="0"/>
                <a:cs typeface="Franklin Gothic Book" charset="0"/>
              </a:rPr>
              <a:t> with </a:t>
            </a:r>
            <a:r>
              <a:rPr lang="en-US" sz="4000" dirty="0">
                <a:solidFill>
                  <a:srgbClr val="FFFF0D"/>
                </a:solidFill>
                <a:latin typeface="Franklin Gothic Book" charset="0"/>
                <a:ea typeface="Franklin Gothic Book" charset="0"/>
                <a:cs typeface="Franklin Gothic Book" charset="0"/>
              </a:rPr>
              <a:t>YOU </a:t>
            </a:r>
            <a:r>
              <a:rPr lang="en-US" sz="4000" dirty="0">
                <a:solidFill>
                  <a:schemeClr val="bg1"/>
                </a:solidFill>
                <a:latin typeface="Franklin Gothic Book" charset="0"/>
                <a:ea typeface="Franklin Gothic Book" charset="0"/>
                <a:cs typeface="Franklin Gothic Book" charset="0"/>
              </a:rPr>
              <a:t>and will be in </a:t>
            </a:r>
            <a:r>
              <a:rPr lang="en-US" sz="4000" dirty="0">
                <a:solidFill>
                  <a:srgbClr val="FFFF0D"/>
                </a:solidFill>
                <a:latin typeface="Franklin Gothic Book" charset="0"/>
                <a:ea typeface="Franklin Gothic Book" charset="0"/>
                <a:cs typeface="Franklin Gothic Book" charset="0"/>
              </a:rPr>
              <a:t>YOU.</a:t>
            </a:r>
            <a:r>
              <a:rPr lang="en-US" sz="4000" dirty="0">
                <a:solidFill>
                  <a:schemeClr val="bg1"/>
                </a:solidFill>
                <a:latin typeface="Franklin Gothic Book" charset="0"/>
                <a:ea typeface="Franklin Gothic Book" charset="0"/>
                <a:cs typeface="Franklin Gothic Book" charset="0"/>
              </a:rPr>
              <a:t> </a:t>
            </a:r>
            <a:r>
              <a:rPr lang="en-US" sz="4000" dirty="0">
                <a:solidFill>
                  <a:srgbClr val="FFFF0D"/>
                </a:solidFill>
                <a:latin typeface="Franklin Gothic Book" charset="0"/>
                <a:ea typeface="Franklin Gothic Book" charset="0"/>
                <a:cs typeface="Franklin Gothic Book" charset="0"/>
              </a:rPr>
              <a:t>– John 14:17</a:t>
            </a:r>
          </a:p>
        </p:txBody>
      </p:sp>
    </p:spTree>
    <p:extLst>
      <p:ext uri="{BB962C8B-B14F-4D97-AF65-F5344CB8AC3E}">
        <p14:creationId xmlns:p14="http://schemas.microsoft.com/office/powerpoint/2010/main" val="99063945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What is the role of the Holy Spirit?</a:t>
            </a:r>
          </a:p>
        </p:txBody>
      </p:sp>
      <p:sp>
        <p:nvSpPr>
          <p:cNvPr id="13" name="TextBox 12"/>
          <p:cNvSpPr txBox="1"/>
          <p:nvPr/>
        </p:nvSpPr>
        <p:spPr>
          <a:xfrm>
            <a:off x="1600200" y="4230829"/>
            <a:ext cx="9300511" cy="1323439"/>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1. To </a:t>
            </a:r>
            <a:r>
              <a:rPr lang="en-US" sz="4000" dirty="0">
                <a:solidFill>
                  <a:srgbClr val="FFFF0D"/>
                </a:solidFill>
                <a:latin typeface="Franklin Gothic Book" charset="0"/>
                <a:ea typeface="Franklin Gothic Book" charset="0"/>
                <a:cs typeface="Franklin Gothic Book" charset="0"/>
              </a:rPr>
              <a:t>TEACH</a:t>
            </a:r>
            <a:r>
              <a:rPr lang="en-US" sz="4000" dirty="0">
                <a:solidFill>
                  <a:schemeClr val="bg1"/>
                </a:solidFill>
                <a:latin typeface="Franklin Gothic Book" charset="0"/>
                <a:ea typeface="Franklin Gothic Book" charset="0"/>
                <a:cs typeface="Franklin Gothic Book" charset="0"/>
              </a:rPr>
              <a:t> us all things and </a:t>
            </a:r>
            <a:r>
              <a:rPr lang="en-US" sz="4000" dirty="0">
                <a:solidFill>
                  <a:srgbClr val="FFFF0D"/>
                </a:solidFill>
                <a:latin typeface="Franklin Gothic Book" charset="0"/>
                <a:ea typeface="Franklin Gothic Book" charset="0"/>
                <a:cs typeface="Franklin Gothic Book" charset="0"/>
              </a:rPr>
              <a:t>REMIND</a:t>
            </a:r>
            <a:r>
              <a:rPr lang="en-US" sz="4000" dirty="0">
                <a:solidFill>
                  <a:schemeClr val="bg1"/>
                </a:solidFill>
                <a:latin typeface="Franklin Gothic Book" charset="0"/>
                <a:ea typeface="Franklin Gothic Book" charset="0"/>
                <a:cs typeface="Franklin Gothic Book" charset="0"/>
              </a:rPr>
              <a:t> us everything in </a:t>
            </a:r>
            <a:r>
              <a:rPr lang="en-US" sz="4000" dirty="0">
                <a:solidFill>
                  <a:srgbClr val="FFFF0D"/>
                </a:solidFill>
                <a:latin typeface="Franklin Gothic Book" charset="0"/>
                <a:ea typeface="Franklin Gothic Book" charset="0"/>
                <a:cs typeface="Franklin Gothic Book" charset="0"/>
              </a:rPr>
              <a:t>CHRIST.</a:t>
            </a:r>
          </a:p>
        </p:txBody>
      </p:sp>
    </p:spTree>
    <p:extLst>
      <p:ext uri="{BB962C8B-B14F-4D97-AF65-F5344CB8AC3E}">
        <p14:creationId xmlns:p14="http://schemas.microsoft.com/office/powerpoint/2010/main" val="79271303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What is the role of the Holy Spirit?</a:t>
            </a:r>
          </a:p>
        </p:txBody>
      </p:sp>
      <p:sp>
        <p:nvSpPr>
          <p:cNvPr id="13" name="TextBox 12"/>
          <p:cNvSpPr txBox="1"/>
          <p:nvPr/>
        </p:nvSpPr>
        <p:spPr>
          <a:xfrm>
            <a:off x="1600200" y="4230829"/>
            <a:ext cx="9300511" cy="707886"/>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2. To </a:t>
            </a:r>
            <a:r>
              <a:rPr lang="en-US" sz="4000" dirty="0">
                <a:solidFill>
                  <a:srgbClr val="FFFF0D"/>
                </a:solidFill>
                <a:latin typeface="Franklin Gothic Book" charset="0"/>
                <a:ea typeface="Franklin Gothic Book" charset="0"/>
                <a:cs typeface="Franklin Gothic Book" charset="0"/>
              </a:rPr>
              <a:t>TESTIFY</a:t>
            </a:r>
            <a:r>
              <a:rPr lang="en-US" sz="4000" dirty="0">
                <a:solidFill>
                  <a:schemeClr val="bg1"/>
                </a:solidFill>
                <a:latin typeface="Franklin Gothic Book" charset="0"/>
                <a:ea typeface="Franklin Gothic Book" charset="0"/>
                <a:cs typeface="Franklin Gothic Book" charset="0"/>
              </a:rPr>
              <a:t> about </a:t>
            </a:r>
            <a:r>
              <a:rPr lang="en-US" sz="4000" dirty="0">
                <a:solidFill>
                  <a:srgbClr val="FFFF0D"/>
                </a:solidFill>
                <a:latin typeface="Franklin Gothic Book" charset="0"/>
                <a:ea typeface="Franklin Gothic Book" charset="0"/>
                <a:cs typeface="Franklin Gothic Book" charset="0"/>
              </a:rPr>
              <a:t>CHRIST.</a:t>
            </a:r>
          </a:p>
        </p:txBody>
      </p:sp>
    </p:spTree>
    <p:extLst>
      <p:ext uri="{BB962C8B-B14F-4D97-AF65-F5344CB8AC3E}">
        <p14:creationId xmlns:p14="http://schemas.microsoft.com/office/powerpoint/2010/main" val="319203139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What is the role of the Holy Spirit?</a:t>
            </a:r>
          </a:p>
        </p:txBody>
      </p:sp>
      <p:sp>
        <p:nvSpPr>
          <p:cNvPr id="13" name="TextBox 12"/>
          <p:cNvSpPr txBox="1"/>
          <p:nvPr/>
        </p:nvSpPr>
        <p:spPr>
          <a:xfrm>
            <a:off x="1600200" y="4230829"/>
            <a:ext cx="9300511" cy="1938992"/>
          </a:xfrm>
          <a:prstGeom prst="rect">
            <a:avLst/>
          </a:prstGeom>
          <a:noFill/>
        </p:spPr>
        <p:txBody>
          <a:bodyPr wrap="square" rtlCol="0">
            <a:spAutoFit/>
          </a:bodyPr>
          <a:lstStyle/>
          <a:p>
            <a:pPr marL="457200" indent="-457200"/>
            <a:r>
              <a:rPr lang="en-US" sz="4000" dirty="0">
                <a:solidFill>
                  <a:schemeClr val="bg1"/>
                </a:solidFill>
                <a:latin typeface="Franklin Gothic Book" charset="0"/>
                <a:ea typeface="Franklin Gothic Book" charset="0"/>
                <a:cs typeface="Franklin Gothic Book" charset="0"/>
              </a:rPr>
              <a:t>3. To </a:t>
            </a:r>
            <a:r>
              <a:rPr lang="en-US" sz="4000" dirty="0">
                <a:solidFill>
                  <a:srgbClr val="FFFF0D"/>
                </a:solidFill>
                <a:latin typeface="Franklin Gothic Book" charset="0"/>
                <a:ea typeface="Franklin Gothic Book" charset="0"/>
                <a:cs typeface="Franklin Gothic Book" charset="0"/>
              </a:rPr>
              <a:t>CONVICT</a:t>
            </a:r>
            <a:r>
              <a:rPr lang="en-US" sz="4000" dirty="0">
                <a:solidFill>
                  <a:schemeClr val="bg1"/>
                </a:solidFill>
                <a:latin typeface="Franklin Gothic Book" charset="0"/>
                <a:ea typeface="Franklin Gothic Book" charset="0"/>
                <a:cs typeface="Franklin Gothic Book" charset="0"/>
              </a:rPr>
              <a:t> the world of </a:t>
            </a:r>
            <a:r>
              <a:rPr lang="en-US" sz="4000" dirty="0">
                <a:solidFill>
                  <a:srgbClr val="FFFF0D"/>
                </a:solidFill>
                <a:latin typeface="Franklin Gothic Book" charset="0"/>
                <a:ea typeface="Franklin Gothic Book" charset="0"/>
                <a:cs typeface="Franklin Gothic Book" charset="0"/>
              </a:rPr>
              <a:t>GUILT</a:t>
            </a:r>
            <a:r>
              <a:rPr lang="en-US" sz="4000" dirty="0">
                <a:solidFill>
                  <a:schemeClr val="bg1"/>
                </a:solidFill>
                <a:latin typeface="Franklin Gothic Book" charset="0"/>
                <a:ea typeface="Franklin Gothic Book" charset="0"/>
                <a:cs typeface="Franklin Gothic Book" charset="0"/>
              </a:rPr>
              <a:t> in regard to </a:t>
            </a:r>
            <a:r>
              <a:rPr lang="en-US" sz="4000" dirty="0">
                <a:solidFill>
                  <a:srgbClr val="FFFF0D"/>
                </a:solidFill>
                <a:latin typeface="Franklin Gothic Book" charset="0"/>
                <a:ea typeface="Franklin Gothic Book" charset="0"/>
                <a:cs typeface="Franklin Gothic Book" charset="0"/>
              </a:rPr>
              <a:t>SIN</a:t>
            </a:r>
            <a:r>
              <a:rPr lang="en-US" sz="4000" dirty="0">
                <a:solidFill>
                  <a:schemeClr val="bg1"/>
                </a:solidFill>
                <a:latin typeface="Franklin Gothic Book" charset="0"/>
                <a:ea typeface="Franklin Gothic Book" charset="0"/>
                <a:cs typeface="Franklin Gothic Book" charset="0"/>
              </a:rPr>
              <a:t> and </a:t>
            </a:r>
            <a:r>
              <a:rPr lang="en-US" sz="4000" dirty="0">
                <a:solidFill>
                  <a:srgbClr val="FFFF0D"/>
                </a:solidFill>
                <a:latin typeface="Franklin Gothic Book" charset="0"/>
                <a:ea typeface="Franklin Gothic Book" charset="0"/>
                <a:cs typeface="Franklin Gothic Book" charset="0"/>
              </a:rPr>
              <a:t>RIGHTEOUSNESS</a:t>
            </a:r>
            <a:r>
              <a:rPr lang="en-US" sz="4000" dirty="0">
                <a:solidFill>
                  <a:schemeClr val="bg1"/>
                </a:solidFill>
                <a:latin typeface="Franklin Gothic Book" charset="0"/>
                <a:ea typeface="Franklin Gothic Book" charset="0"/>
                <a:cs typeface="Franklin Gothic Book" charset="0"/>
              </a:rPr>
              <a:t> and judgement.</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238213178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What is the role of the Holy Spirit?</a:t>
            </a:r>
          </a:p>
        </p:txBody>
      </p:sp>
      <p:sp>
        <p:nvSpPr>
          <p:cNvPr id="13" name="TextBox 12"/>
          <p:cNvSpPr txBox="1"/>
          <p:nvPr/>
        </p:nvSpPr>
        <p:spPr>
          <a:xfrm>
            <a:off x="1600200" y="4230829"/>
            <a:ext cx="9300511" cy="1938992"/>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4. To </a:t>
            </a:r>
            <a:r>
              <a:rPr lang="en-US" sz="4000" dirty="0">
                <a:solidFill>
                  <a:srgbClr val="FFFF0D"/>
                </a:solidFill>
                <a:latin typeface="Franklin Gothic Book" charset="0"/>
                <a:ea typeface="Franklin Gothic Book" charset="0"/>
                <a:cs typeface="Franklin Gothic Book" charset="0"/>
              </a:rPr>
              <a:t>GUIDE</a:t>
            </a:r>
            <a:r>
              <a:rPr lang="en-US" sz="4000" dirty="0">
                <a:solidFill>
                  <a:schemeClr val="bg1"/>
                </a:solidFill>
                <a:latin typeface="Franklin Gothic Book" charset="0"/>
                <a:ea typeface="Franklin Gothic Book" charset="0"/>
                <a:cs typeface="Franklin Gothic Book" charset="0"/>
              </a:rPr>
              <a:t> us into all truth.</a:t>
            </a:r>
          </a:p>
          <a:p>
            <a:r>
              <a:rPr lang="en-US" sz="4000" dirty="0">
                <a:solidFill>
                  <a:schemeClr val="bg1"/>
                </a:solidFill>
                <a:latin typeface="Franklin Gothic Book" charset="0"/>
                <a:ea typeface="Franklin Gothic Book" charset="0"/>
                <a:cs typeface="Franklin Gothic Book" charset="0"/>
              </a:rPr>
              <a:t>5. To </a:t>
            </a:r>
            <a:r>
              <a:rPr lang="en-US" sz="4000" dirty="0">
                <a:solidFill>
                  <a:srgbClr val="FFFF0D"/>
                </a:solidFill>
                <a:latin typeface="Franklin Gothic Book" charset="0"/>
                <a:ea typeface="Franklin Gothic Book" charset="0"/>
                <a:cs typeface="Franklin Gothic Book" charset="0"/>
              </a:rPr>
              <a:t>BRING</a:t>
            </a:r>
            <a:r>
              <a:rPr lang="en-US" sz="4000" dirty="0">
                <a:solidFill>
                  <a:schemeClr val="bg1"/>
                </a:solidFill>
                <a:latin typeface="Franklin Gothic Book" charset="0"/>
                <a:ea typeface="Franklin Gothic Book" charset="0"/>
                <a:cs typeface="Franklin Gothic Book" charset="0"/>
              </a:rPr>
              <a:t> glory to Christ.</a:t>
            </a:r>
          </a:p>
          <a:p>
            <a:r>
              <a:rPr lang="en-US" sz="4000" dirty="0">
                <a:solidFill>
                  <a:schemeClr val="bg1"/>
                </a:solidFill>
                <a:latin typeface="Franklin Gothic Book" charset="0"/>
                <a:ea typeface="Franklin Gothic Book" charset="0"/>
                <a:cs typeface="Franklin Gothic Book" charset="0"/>
              </a:rPr>
              <a:t>6. To </a:t>
            </a:r>
            <a:r>
              <a:rPr lang="en-US" sz="4000" dirty="0">
                <a:solidFill>
                  <a:srgbClr val="FFFF0D"/>
                </a:solidFill>
                <a:latin typeface="Franklin Gothic Book" charset="0"/>
                <a:ea typeface="Franklin Gothic Book" charset="0"/>
                <a:cs typeface="Franklin Gothic Book" charset="0"/>
              </a:rPr>
              <a:t>INTERCEDE</a:t>
            </a:r>
            <a:r>
              <a:rPr lang="en-US" sz="4000" dirty="0">
                <a:solidFill>
                  <a:schemeClr val="bg1"/>
                </a:solidFill>
                <a:latin typeface="Franklin Gothic Book" charset="0"/>
                <a:ea typeface="Franklin Gothic Book" charset="0"/>
                <a:cs typeface="Franklin Gothic Book" charset="0"/>
              </a:rPr>
              <a:t> for us.</a:t>
            </a:r>
            <a:endParaRPr lang="en-US" sz="4000" dirty="0">
              <a:solidFill>
                <a:srgbClr val="FFFF0D"/>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287956913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wipe(left)">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wipe(left)">
                                      <p:cBhvr>
                                        <p:cTn id="1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endParaRPr lang="en-US" sz="4000" spc="50" dirty="0">
              <a:ln w="12700" cmpd="sng">
                <a:noFill/>
                <a:prstDash val="solid"/>
              </a:ln>
              <a:solidFill>
                <a:schemeClr val="accent6">
                  <a:tint val="1000"/>
                </a:schemeClr>
              </a:solidFill>
              <a:effectLst/>
              <a:latin typeface="Franklin Gothic Book" charset="0"/>
              <a:ea typeface="Franklin Gothic Book" charset="0"/>
              <a:cs typeface="Franklin Gothic Book" charset="0"/>
            </a:endParaRPr>
          </a:p>
        </p:txBody>
      </p:sp>
      <p:sp>
        <p:nvSpPr>
          <p:cNvPr id="19459" name="Text Box 3"/>
          <p:cNvSpPr txBox="1">
            <a:spLocks noChangeArrowheads="1"/>
          </p:cNvSpPr>
          <p:nvPr/>
        </p:nvSpPr>
        <p:spPr bwMode="auto">
          <a:xfrm>
            <a:off x="1143000" y="2107171"/>
            <a:ext cx="8763000" cy="1323439"/>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effectLst/>
                <a:latin typeface="Franklin Gothic Book" charset="0"/>
                <a:ea typeface="Franklin Gothic Book" charset="0"/>
                <a:cs typeface="Franklin Gothic Book" charset="0"/>
              </a:rPr>
              <a:t>A. </a:t>
            </a: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General Misconception about our Heavenly Father</a:t>
            </a:r>
            <a:endParaRPr lang="en-US" sz="3600" spc="50" dirty="0">
              <a:ln w="12700" cmpd="sng">
                <a:noFill/>
                <a:prstDash val="solid"/>
              </a:ln>
              <a:solidFill>
                <a:schemeClr val="accent6">
                  <a:tint val="1000"/>
                </a:schemeClr>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3886200"/>
            <a:ext cx="6534161" cy="1938992"/>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The </a:t>
            </a:r>
            <a:r>
              <a:rPr lang="en-US" sz="4000" dirty="0">
                <a:solidFill>
                  <a:srgbClr val="FFFF00"/>
                </a:solidFill>
                <a:latin typeface="Franklin Gothic Book" charset="0"/>
                <a:ea typeface="Franklin Gothic Book" charset="0"/>
                <a:cs typeface="Franklin Gothic Book" charset="0"/>
              </a:rPr>
              <a:t>LEGAL</a:t>
            </a:r>
            <a:r>
              <a:rPr lang="en-US" sz="4000" dirty="0">
                <a:solidFill>
                  <a:schemeClr val="bg1"/>
                </a:solidFill>
                <a:latin typeface="Franklin Gothic Book" charset="0"/>
                <a:ea typeface="Franklin Gothic Book" charset="0"/>
                <a:cs typeface="Franklin Gothic Book" charset="0"/>
              </a:rPr>
              <a:t> Father</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The </a:t>
            </a:r>
            <a:r>
              <a:rPr lang="en-US" sz="4000" dirty="0">
                <a:solidFill>
                  <a:srgbClr val="FFFF00"/>
                </a:solidFill>
                <a:latin typeface="Franklin Gothic Book" charset="0"/>
                <a:ea typeface="Franklin Gothic Book" charset="0"/>
                <a:cs typeface="Franklin Gothic Book" charset="0"/>
              </a:rPr>
              <a:t>PHILOSOPHER</a:t>
            </a:r>
            <a:r>
              <a:rPr lang="en-US" sz="4000" dirty="0">
                <a:solidFill>
                  <a:schemeClr val="bg1"/>
                </a:solidFill>
                <a:latin typeface="Franklin Gothic Book" charset="0"/>
                <a:ea typeface="Franklin Gothic Book" charset="0"/>
                <a:cs typeface="Franklin Gothic Book" charset="0"/>
              </a:rPr>
              <a:t> Father</a:t>
            </a:r>
          </a:p>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The </a:t>
            </a:r>
            <a:r>
              <a:rPr lang="en-US" sz="4000" dirty="0">
                <a:solidFill>
                  <a:srgbClr val="FFFF00"/>
                </a:solidFill>
                <a:latin typeface="Franklin Gothic Book" charset="0"/>
                <a:ea typeface="Franklin Gothic Book" charset="0"/>
                <a:cs typeface="Franklin Gothic Book" charset="0"/>
              </a:rPr>
              <a:t>PHARAOH</a:t>
            </a:r>
            <a:r>
              <a:rPr lang="en-US" sz="4000" dirty="0">
                <a:solidFill>
                  <a:schemeClr val="bg1"/>
                </a:solidFill>
                <a:latin typeface="Franklin Gothic Book" charset="0"/>
                <a:ea typeface="Franklin Gothic Book" charset="0"/>
                <a:cs typeface="Franklin Gothic Book" charset="0"/>
              </a:rPr>
              <a:t> Father</a:t>
            </a:r>
          </a:p>
        </p:txBody>
      </p:sp>
    </p:spTree>
    <p:extLst>
      <p:ext uri="{BB962C8B-B14F-4D97-AF65-F5344CB8AC3E}">
        <p14:creationId xmlns:p14="http://schemas.microsoft.com/office/powerpoint/2010/main" val="163939315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9458"/>
                                        </p:tgtEl>
                                        <p:attrNameLst>
                                          <p:attrName>style.visibility</p:attrName>
                                        </p:attrNameLst>
                                      </p:cBhvr>
                                      <p:to>
                                        <p:strVal val="visible"/>
                                      </p:to>
                                    </p:set>
                                    <p:animEffect transition="in" filter="wipe(left)">
                                      <p:cBhvr>
                                        <p:cTn id="15" dur="500"/>
                                        <p:tgtEl>
                                          <p:spTgt spid="1945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9459"/>
                                        </p:tgtEl>
                                        <p:attrNameLst>
                                          <p:attrName>style.visibility</p:attrName>
                                        </p:attrNameLst>
                                      </p:cBhvr>
                                      <p:to>
                                        <p:strVal val="visible"/>
                                      </p:to>
                                    </p:set>
                                    <p:animEffect transition="in" filter="wipe(left)">
                                      <p:cBhvr>
                                        <p:cTn id="20" dur="500"/>
                                        <p:tgtEl>
                                          <p:spTgt spid="1945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left)">
                                      <p:cBhvr>
                                        <p:cTn id="25" dur="500"/>
                                        <p:tgtEl>
                                          <p:spTgt spid="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wipe(left)">
                                      <p:cBhvr>
                                        <p:cTn id="30" dur="500"/>
                                        <p:tgtEl>
                                          <p:spTgt spid="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wipe(left)">
                                      <p:cBhvr>
                                        <p:cTn id="3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9" name="Text Box 2"/>
          <p:cNvSpPr txBox="1">
            <a:spLocks noChangeArrowheads="1"/>
          </p:cNvSpPr>
          <p:nvPr/>
        </p:nvSpPr>
        <p:spPr bwMode="auto">
          <a:xfrm>
            <a:off x="401051" y="2107171"/>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 KNOWING THE SON</a:t>
            </a:r>
          </a:p>
        </p:txBody>
      </p:sp>
      <p:sp>
        <p:nvSpPr>
          <p:cNvPr id="10" name="Text Box 2"/>
          <p:cNvSpPr txBox="1">
            <a:spLocks noChangeArrowheads="1"/>
          </p:cNvSpPr>
          <p:nvPr/>
        </p:nvSpPr>
        <p:spPr bwMode="auto">
          <a:xfrm>
            <a:off x="401051" y="2815057"/>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III. KNOWING THE HOLY SPIRIT</a:t>
            </a:r>
          </a:p>
        </p:txBody>
      </p:sp>
      <p:sp>
        <p:nvSpPr>
          <p:cNvPr id="11" name="Text Box 3"/>
          <p:cNvSpPr txBox="1">
            <a:spLocks noChangeArrowheads="1"/>
          </p:cNvSpPr>
          <p:nvPr/>
        </p:nvSpPr>
        <p:spPr bwMode="auto">
          <a:xfrm>
            <a:off x="1143000" y="3522943"/>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latin typeface="Franklin Gothic Book" charset="0"/>
                <a:ea typeface="Franklin Gothic Book" charset="0"/>
                <a:cs typeface="Franklin Gothic Book" charset="0"/>
              </a:rPr>
              <a:t>B. </a:t>
            </a:r>
            <a:r>
              <a:rPr lang="en-US" sz="4000" spc="50" dirty="0">
                <a:ln w="12700" cmpd="sng">
                  <a:noFill/>
                  <a:prstDash val="solid"/>
                </a:ln>
                <a:solidFill>
                  <a:schemeClr val="bg1"/>
                </a:solidFill>
                <a:latin typeface="Franklin Gothic Book" charset="0"/>
                <a:ea typeface="Franklin Gothic Book" charset="0"/>
                <a:cs typeface="Franklin Gothic Book" charset="0"/>
              </a:rPr>
              <a:t>What is the role of the Holy Spirit?</a:t>
            </a:r>
          </a:p>
        </p:txBody>
      </p:sp>
      <p:sp>
        <p:nvSpPr>
          <p:cNvPr id="13" name="TextBox 12"/>
          <p:cNvSpPr txBox="1"/>
          <p:nvPr/>
        </p:nvSpPr>
        <p:spPr>
          <a:xfrm>
            <a:off x="1600200" y="4230829"/>
            <a:ext cx="10744200" cy="1938992"/>
          </a:xfrm>
          <a:prstGeom prst="rect">
            <a:avLst/>
          </a:prstGeom>
          <a:noFill/>
        </p:spPr>
        <p:txBody>
          <a:bodyPr wrap="square" rtlCol="0">
            <a:spAutoFit/>
          </a:bodyPr>
          <a:lstStyle/>
          <a:p>
            <a:r>
              <a:rPr lang="en-US" sz="4000" dirty="0">
                <a:solidFill>
                  <a:schemeClr val="bg1"/>
                </a:solidFill>
                <a:latin typeface="Franklin Gothic Book" charset="0"/>
                <a:ea typeface="Franklin Gothic Book" charset="0"/>
                <a:cs typeface="Franklin Gothic Book" charset="0"/>
              </a:rPr>
              <a:t>7. To </a:t>
            </a:r>
            <a:r>
              <a:rPr lang="en-US" sz="4000" dirty="0">
                <a:solidFill>
                  <a:srgbClr val="FFFF0D"/>
                </a:solidFill>
                <a:latin typeface="Franklin Gothic Book" charset="0"/>
                <a:ea typeface="Franklin Gothic Book" charset="0"/>
                <a:cs typeface="Franklin Gothic Book" charset="0"/>
              </a:rPr>
              <a:t>GIVE</a:t>
            </a:r>
            <a:r>
              <a:rPr lang="en-US" sz="4000" dirty="0">
                <a:solidFill>
                  <a:schemeClr val="bg1"/>
                </a:solidFill>
                <a:latin typeface="Franklin Gothic Book" charset="0"/>
                <a:ea typeface="Franklin Gothic Book" charset="0"/>
                <a:cs typeface="Franklin Gothic Book" charset="0"/>
              </a:rPr>
              <a:t> us the fruit of the Holy Spirit.</a:t>
            </a:r>
          </a:p>
          <a:p>
            <a:r>
              <a:rPr lang="en-US" sz="4000" dirty="0">
                <a:solidFill>
                  <a:srgbClr val="FFFF0D"/>
                </a:solidFill>
                <a:latin typeface="Franklin Gothic Book" charset="0"/>
                <a:ea typeface="Franklin Gothic Book" charset="0"/>
                <a:cs typeface="Franklin Gothic Book" charset="0"/>
              </a:rPr>
              <a:t>    – Galatians 5:22-23</a:t>
            </a:r>
          </a:p>
          <a:p>
            <a:r>
              <a:rPr lang="en-US" sz="4000" dirty="0">
                <a:solidFill>
                  <a:schemeClr val="bg1"/>
                </a:solidFill>
                <a:latin typeface="Franklin Gothic Book" charset="0"/>
                <a:ea typeface="Franklin Gothic Book" charset="0"/>
                <a:cs typeface="Franklin Gothic Book" charset="0"/>
              </a:rPr>
              <a:t>8. To </a:t>
            </a:r>
            <a:r>
              <a:rPr lang="en-US" sz="4000" dirty="0">
                <a:solidFill>
                  <a:srgbClr val="FFFF0D"/>
                </a:solidFill>
                <a:latin typeface="Franklin Gothic Book" charset="0"/>
                <a:ea typeface="Franklin Gothic Book" charset="0"/>
                <a:cs typeface="Franklin Gothic Book" charset="0"/>
              </a:rPr>
              <a:t>GIVE</a:t>
            </a:r>
            <a:r>
              <a:rPr lang="en-US" sz="4000" dirty="0">
                <a:solidFill>
                  <a:schemeClr val="bg1"/>
                </a:solidFill>
                <a:latin typeface="Franklin Gothic Book" charset="0"/>
                <a:ea typeface="Franklin Gothic Book" charset="0"/>
                <a:cs typeface="Franklin Gothic Book" charset="0"/>
              </a:rPr>
              <a:t> us spiritual gifts</a:t>
            </a:r>
          </a:p>
        </p:txBody>
      </p:sp>
    </p:spTree>
    <p:extLst>
      <p:ext uri="{BB962C8B-B14F-4D97-AF65-F5344CB8AC3E}">
        <p14:creationId xmlns:p14="http://schemas.microsoft.com/office/powerpoint/2010/main" val="39871125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left)">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wipe(left)">
                                      <p:cBhvr>
                                        <p:cTn id="15"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0" y="4106863"/>
            <a:ext cx="5029200" cy="1143000"/>
          </a:xfrm>
        </p:spPr>
        <p:txBody>
          <a:bodyPr/>
          <a:lstStyle/>
          <a:p>
            <a:r>
              <a:rPr lang="en-US" dirty="0"/>
              <a:t>1 Corinthians 12:7-11</a:t>
            </a:r>
          </a:p>
        </p:txBody>
      </p:sp>
      <p:sp>
        <p:nvSpPr>
          <p:cNvPr id="3" name="Content Placeholder 2"/>
          <p:cNvSpPr>
            <a:spLocks noGrp="1"/>
          </p:cNvSpPr>
          <p:nvPr>
            <p:ph idx="1"/>
          </p:nvPr>
        </p:nvSpPr>
        <p:spPr>
          <a:xfrm>
            <a:off x="876300" y="990600"/>
            <a:ext cx="10439400" cy="2125663"/>
          </a:xfrm>
        </p:spPr>
        <p:txBody>
          <a:bodyPr/>
          <a:lstStyle/>
          <a:p>
            <a:pPr marL="0" indent="0" algn="ctr">
              <a:buNone/>
            </a:pPr>
            <a:r>
              <a:rPr lang="en-US" altLang="en-US" baseline="30000" dirty="0"/>
              <a:t>7 </a:t>
            </a:r>
            <a:r>
              <a:rPr lang="en-US" altLang="en-US" dirty="0"/>
              <a:t>Now to each one the manifestation of the Spirit is given for the common good. </a:t>
            </a:r>
            <a:r>
              <a:rPr lang="en-US" altLang="en-US" baseline="30000" dirty="0"/>
              <a:t>8 </a:t>
            </a:r>
            <a:r>
              <a:rPr lang="en-US" altLang="en-US" dirty="0"/>
              <a:t>To one there is given through the Spirit the message of wisdom, to another the message of knowledge by means of the same Spirit, </a:t>
            </a:r>
            <a:endParaRPr lang="en-US" dirty="0"/>
          </a:p>
        </p:txBody>
      </p:sp>
    </p:spTree>
    <p:extLst>
      <p:ext uri="{BB962C8B-B14F-4D97-AF65-F5344CB8AC3E}">
        <p14:creationId xmlns:p14="http://schemas.microsoft.com/office/powerpoint/2010/main" val="222039690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0" y="4106863"/>
            <a:ext cx="5029200" cy="1143000"/>
          </a:xfrm>
        </p:spPr>
        <p:txBody>
          <a:bodyPr/>
          <a:lstStyle/>
          <a:p>
            <a:r>
              <a:rPr lang="en-US" dirty="0"/>
              <a:t>1 Corinthians 12:7-11</a:t>
            </a:r>
          </a:p>
        </p:txBody>
      </p:sp>
      <p:sp>
        <p:nvSpPr>
          <p:cNvPr id="3" name="Content Placeholder 2"/>
          <p:cNvSpPr>
            <a:spLocks noGrp="1"/>
          </p:cNvSpPr>
          <p:nvPr>
            <p:ph idx="1"/>
          </p:nvPr>
        </p:nvSpPr>
        <p:spPr>
          <a:xfrm>
            <a:off x="876300" y="2366168"/>
            <a:ext cx="10439400" cy="2125663"/>
          </a:xfrm>
        </p:spPr>
        <p:txBody>
          <a:bodyPr/>
          <a:lstStyle/>
          <a:p>
            <a:pPr algn="ctr" eaLnBrk="1" hangingPunct="1">
              <a:lnSpc>
                <a:spcPct val="90000"/>
              </a:lnSpc>
              <a:spcBef>
                <a:spcPct val="0"/>
              </a:spcBef>
              <a:buFontTx/>
              <a:buNone/>
            </a:pPr>
            <a:r>
              <a:rPr lang="en-US" altLang="en-US" baseline="30000" dirty="0"/>
              <a:t>9</a:t>
            </a:r>
            <a:r>
              <a:rPr lang="en-US" altLang="en-US" dirty="0"/>
              <a:t> to another faith by the same Spirit, to another gifts of healing by that one Spirit,</a:t>
            </a:r>
          </a:p>
        </p:txBody>
      </p:sp>
    </p:spTree>
    <p:extLst>
      <p:ext uri="{BB962C8B-B14F-4D97-AF65-F5344CB8AC3E}">
        <p14:creationId xmlns:p14="http://schemas.microsoft.com/office/powerpoint/2010/main" val="401371988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0" y="4106863"/>
            <a:ext cx="5029200" cy="1143000"/>
          </a:xfrm>
        </p:spPr>
        <p:txBody>
          <a:bodyPr/>
          <a:lstStyle/>
          <a:p>
            <a:r>
              <a:rPr lang="en-US" dirty="0"/>
              <a:t>1 Corinthians 12:7-11</a:t>
            </a:r>
          </a:p>
        </p:txBody>
      </p:sp>
      <p:sp>
        <p:nvSpPr>
          <p:cNvPr id="3" name="Content Placeholder 2"/>
          <p:cNvSpPr>
            <a:spLocks noGrp="1"/>
          </p:cNvSpPr>
          <p:nvPr>
            <p:ph idx="1"/>
          </p:nvPr>
        </p:nvSpPr>
        <p:spPr>
          <a:xfrm>
            <a:off x="876300" y="990600"/>
            <a:ext cx="10439400" cy="2125663"/>
          </a:xfrm>
        </p:spPr>
        <p:txBody>
          <a:bodyPr/>
          <a:lstStyle/>
          <a:p>
            <a:pPr algn="ctr" eaLnBrk="1" hangingPunct="1">
              <a:lnSpc>
                <a:spcPct val="90000"/>
              </a:lnSpc>
              <a:spcBef>
                <a:spcPct val="0"/>
              </a:spcBef>
              <a:buFontTx/>
              <a:buNone/>
            </a:pPr>
            <a:r>
              <a:rPr lang="en-US" altLang="en-US" baseline="30000" dirty="0"/>
              <a:t>10</a:t>
            </a:r>
            <a:r>
              <a:rPr lang="en-US" altLang="en-US" dirty="0"/>
              <a:t> to another miraculous powers, to another prophecy, to another distinguishing between spirits, to another speaking in different kinds of tongues, and to still another the interpretation of tongues.</a:t>
            </a:r>
          </a:p>
        </p:txBody>
      </p:sp>
    </p:spTree>
    <p:extLst>
      <p:ext uri="{BB962C8B-B14F-4D97-AF65-F5344CB8AC3E}">
        <p14:creationId xmlns:p14="http://schemas.microsoft.com/office/powerpoint/2010/main" val="294328936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0" y="4106863"/>
            <a:ext cx="5029200" cy="1143000"/>
          </a:xfrm>
        </p:spPr>
        <p:txBody>
          <a:bodyPr/>
          <a:lstStyle/>
          <a:p>
            <a:r>
              <a:rPr lang="en-US" dirty="0"/>
              <a:t>1 Corinthians 12:7-11</a:t>
            </a:r>
          </a:p>
        </p:txBody>
      </p:sp>
      <p:sp>
        <p:nvSpPr>
          <p:cNvPr id="3" name="Content Placeholder 2"/>
          <p:cNvSpPr>
            <a:spLocks noGrp="1"/>
          </p:cNvSpPr>
          <p:nvPr>
            <p:ph idx="1"/>
          </p:nvPr>
        </p:nvSpPr>
        <p:spPr>
          <a:xfrm>
            <a:off x="876300" y="1981200"/>
            <a:ext cx="10439400" cy="2125663"/>
          </a:xfrm>
        </p:spPr>
        <p:txBody>
          <a:bodyPr/>
          <a:lstStyle/>
          <a:p>
            <a:pPr algn="ctr" eaLnBrk="1" hangingPunct="1">
              <a:lnSpc>
                <a:spcPct val="90000"/>
              </a:lnSpc>
              <a:spcBef>
                <a:spcPct val="0"/>
              </a:spcBef>
              <a:buFontTx/>
              <a:buNone/>
            </a:pPr>
            <a:r>
              <a:rPr lang="en-US" altLang="en-US" baseline="30000" dirty="0"/>
              <a:t>11</a:t>
            </a:r>
            <a:r>
              <a:rPr lang="en-US" altLang="en-US" dirty="0"/>
              <a:t> All these are the work of one and the same Spirit, and he gives them to each one, just as he  determines.</a:t>
            </a:r>
          </a:p>
        </p:txBody>
      </p:sp>
    </p:spTree>
    <p:extLst>
      <p:ext uri="{BB962C8B-B14F-4D97-AF65-F5344CB8AC3E}">
        <p14:creationId xmlns:p14="http://schemas.microsoft.com/office/powerpoint/2010/main" val="405257057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381000" y="304800"/>
            <a:ext cx="8077200" cy="769441"/>
          </a:xfrm>
          <a:prstGeom prst="rect">
            <a:avLst/>
          </a:prstGeom>
          <a:noFill/>
          <a:ln w="9525">
            <a:noFill/>
            <a:miter lim="800000"/>
            <a:headEnd/>
            <a:tailEnd/>
          </a:ln>
          <a:effectLst/>
        </p:spPr>
        <p:txBody>
          <a:bodyPr>
            <a:spAutoFit/>
          </a:bodyPr>
          <a:lstStyle/>
          <a:p>
            <a:pPr eaLnBrk="1" hangingPunct="1">
              <a:spcBef>
                <a:spcPct val="50000"/>
              </a:spcBef>
              <a:defRPr/>
            </a:pPr>
            <a:r>
              <a:rPr lang="en-US" sz="4400" b="1" spc="50" dirty="0">
                <a:ln w="12700" cmpd="sng">
                  <a:noFill/>
                  <a:prstDash val="solid"/>
                </a:ln>
                <a:solidFill>
                  <a:schemeClr val="accent6">
                    <a:tint val="1000"/>
                  </a:schemeClr>
                </a:solidFill>
                <a:effectLst/>
                <a:latin typeface="Franklin Gothic Book" charset="0"/>
                <a:ea typeface="Franklin Gothic Book" charset="0"/>
                <a:cs typeface="Franklin Gothic Book" charset="0"/>
              </a:rPr>
              <a:t>ASSIGNMENT:</a:t>
            </a:r>
          </a:p>
        </p:txBody>
      </p:sp>
      <p:sp>
        <p:nvSpPr>
          <p:cNvPr id="6" name="Text Box 3"/>
          <p:cNvSpPr txBox="1">
            <a:spLocks noChangeArrowheads="1"/>
          </p:cNvSpPr>
          <p:nvPr/>
        </p:nvSpPr>
        <p:spPr bwMode="auto">
          <a:xfrm>
            <a:off x="876300" y="1536174"/>
            <a:ext cx="10439400" cy="4103688"/>
          </a:xfrm>
          <a:prstGeom prst="rect">
            <a:avLst/>
          </a:prstGeom>
          <a:noFill/>
          <a:ln w="9525">
            <a:noFill/>
            <a:miter lim="800000"/>
            <a:headEnd/>
            <a:tailEnd/>
          </a:ln>
          <a:effectLst/>
        </p:spPr>
        <p:txBody>
          <a:bodyPr wrap="square">
            <a:spAutoFit/>
          </a:bodyPr>
          <a:lstStyle/>
          <a:p>
            <a:pPr eaLnBrk="1" hangingPunct="1">
              <a:lnSpc>
                <a:spcPct val="110000"/>
              </a:lnSpc>
              <a:spcBef>
                <a:spcPct val="50000"/>
              </a:spcBef>
              <a:buFontTx/>
              <a:buNone/>
            </a:pP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Magbahagi</a:t>
            </a:r>
            <a:r>
              <a:rPr lang="en-US" altLang="en-US" sz="4000" dirty="0">
                <a:solidFill>
                  <a:schemeClr val="bg1"/>
                </a:solidFill>
                <a:latin typeface="Franklin Gothic Book" charset="0"/>
                <a:ea typeface="Franklin Gothic Book" charset="0"/>
                <a:cs typeface="Franklin Gothic Book" charset="0"/>
              </a:rPr>
              <a:t> ng </a:t>
            </a:r>
            <a:r>
              <a:rPr lang="en-US" altLang="en-US" sz="4000" dirty="0" err="1">
                <a:solidFill>
                  <a:schemeClr val="bg1"/>
                </a:solidFill>
                <a:latin typeface="Franklin Gothic Book" charset="0"/>
                <a:ea typeface="Franklin Gothic Book" charset="0"/>
                <a:cs typeface="Franklin Gothic Book" charset="0"/>
              </a:rPr>
              <a:t>isang</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pagkakataon</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sa</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iyong</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buhay</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Kristiyano</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na</a:t>
            </a:r>
            <a:r>
              <a:rPr lang="en-US" altLang="en-US" sz="4000" dirty="0">
                <a:solidFill>
                  <a:schemeClr val="bg1"/>
                </a:solidFill>
                <a:latin typeface="Franklin Gothic Book" charset="0"/>
                <a:ea typeface="Franklin Gothic Book" charset="0"/>
                <a:cs typeface="Franklin Gothic Book" charset="0"/>
              </a:rPr>
              <a:t> kung </a:t>
            </a:r>
            <a:r>
              <a:rPr lang="en-US" altLang="en-US" sz="4000" dirty="0" err="1">
                <a:solidFill>
                  <a:schemeClr val="bg1"/>
                </a:solidFill>
                <a:latin typeface="Franklin Gothic Book" charset="0"/>
                <a:ea typeface="Franklin Gothic Book" charset="0"/>
                <a:cs typeface="Franklin Gothic Book" charset="0"/>
              </a:rPr>
              <a:t>saan</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ikaw</a:t>
            </a:r>
            <a:r>
              <a:rPr lang="en-US" altLang="en-US" sz="4000" dirty="0">
                <a:solidFill>
                  <a:schemeClr val="bg1"/>
                </a:solidFill>
                <a:latin typeface="Franklin Gothic Book" charset="0"/>
                <a:ea typeface="Franklin Gothic Book" charset="0"/>
                <a:cs typeface="Franklin Gothic Book" charset="0"/>
              </a:rPr>
              <a:t> ay </a:t>
            </a:r>
            <a:r>
              <a:rPr lang="en-US" altLang="en-US" sz="4000" dirty="0" err="1">
                <a:solidFill>
                  <a:schemeClr val="bg1"/>
                </a:solidFill>
                <a:latin typeface="Franklin Gothic Book" charset="0"/>
                <a:ea typeface="Franklin Gothic Book" charset="0"/>
                <a:cs typeface="Franklin Gothic Book" charset="0"/>
              </a:rPr>
              <a:t>na</a:t>
            </a:r>
            <a:r>
              <a:rPr lang="en-US" altLang="en-US" sz="4000" dirty="0">
                <a:solidFill>
                  <a:schemeClr val="bg1"/>
                </a:solidFill>
                <a:latin typeface="Franklin Gothic Book" charset="0"/>
                <a:ea typeface="Franklin Gothic Book" charset="0"/>
                <a:cs typeface="Franklin Gothic Book" charset="0"/>
              </a:rPr>
              <a:t> “convict”, </a:t>
            </a:r>
            <a:r>
              <a:rPr lang="en-US" altLang="en-US" sz="4000" dirty="0" err="1">
                <a:solidFill>
                  <a:schemeClr val="bg1"/>
                </a:solidFill>
                <a:latin typeface="Franklin Gothic Book" charset="0"/>
                <a:ea typeface="Franklin Gothic Book" charset="0"/>
                <a:cs typeface="Franklin Gothic Book" charset="0"/>
              </a:rPr>
              <a:t>naliwanagan</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napatnubayan</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sa</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paggawa</a:t>
            </a:r>
            <a:r>
              <a:rPr lang="en-US" altLang="en-US" sz="4000" dirty="0">
                <a:solidFill>
                  <a:schemeClr val="bg1"/>
                </a:solidFill>
                <a:latin typeface="Franklin Gothic Book" charset="0"/>
                <a:ea typeface="Franklin Gothic Book" charset="0"/>
                <a:cs typeface="Franklin Gothic Book" charset="0"/>
              </a:rPr>
              <a:t> ng </a:t>
            </a:r>
            <a:r>
              <a:rPr lang="en-US" altLang="en-US" sz="4000" dirty="0" err="1">
                <a:solidFill>
                  <a:schemeClr val="bg1"/>
                </a:solidFill>
                <a:latin typeface="Franklin Gothic Book" charset="0"/>
                <a:ea typeface="Franklin Gothic Book" charset="0"/>
                <a:cs typeface="Franklin Gothic Book" charset="0"/>
              </a:rPr>
              <a:t>isang</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desisyon</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Ang</a:t>
            </a:r>
            <a:r>
              <a:rPr lang="en-US" altLang="en-US" sz="4000" dirty="0">
                <a:solidFill>
                  <a:schemeClr val="bg1"/>
                </a:solidFill>
                <a:latin typeface="Franklin Gothic Book" charset="0"/>
                <a:ea typeface="Franklin Gothic Book" charset="0"/>
                <a:cs typeface="Franklin Gothic Book" charset="0"/>
              </a:rPr>
              <a:t> Banal </a:t>
            </a:r>
            <a:r>
              <a:rPr lang="en-US" altLang="en-US" sz="4000" dirty="0" err="1">
                <a:solidFill>
                  <a:schemeClr val="bg1"/>
                </a:solidFill>
                <a:latin typeface="Franklin Gothic Book" charset="0"/>
                <a:ea typeface="Franklin Gothic Book" charset="0"/>
                <a:cs typeface="Franklin Gothic Book" charset="0"/>
              </a:rPr>
              <a:t>na</a:t>
            </a:r>
            <a:r>
              <a:rPr lang="en-US" altLang="en-US" sz="4000" dirty="0">
                <a:solidFill>
                  <a:schemeClr val="bg1"/>
                </a:solidFill>
                <a:latin typeface="Franklin Gothic Book" charset="0"/>
                <a:ea typeface="Franklin Gothic Book" charset="0"/>
                <a:cs typeface="Franklin Gothic Book" charset="0"/>
              </a:rPr>
              <a:t> Espiritu </a:t>
            </a:r>
            <a:r>
              <a:rPr lang="en-US" altLang="en-US" sz="4000" dirty="0" err="1">
                <a:solidFill>
                  <a:schemeClr val="bg1"/>
                </a:solidFill>
                <a:latin typeface="Franklin Gothic Book" charset="0"/>
                <a:ea typeface="Franklin Gothic Book" charset="0"/>
                <a:cs typeface="Franklin Gothic Book" charset="0"/>
              </a:rPr>
              <a:t>ba</a:t>
            </a:r>
            <a:r>
              <a:rPr lang="en-US" altLang="en-US" sz="4000" dirty="0">
                <a:solidFill>
                  <a:schemeClr val="bg1"/>
                </a:solidFill>
                <a:latin typeface="Franklin Gothic Book" charset="0"/>
                <a:ea typeface="Franklin Gothic Book" charset="0"/>
                <a:cs typeface="Franklin Gothic Book" charset="0"/>
              </a:rPr>
              <a:t> ay </a:t>
            </a:r>
            <a:r>
              <a:rPr lang="en-US" altLang="en-US" sz="4000" dirty="0" err="1">
                <a:solidFill>
                  <a:schemeClr val="bg1"/>
                </a:solidFill>
                <a:latin typeface="Franklin Gothic Book" charset="0"/>
                <a:ea typeface="Franklin Gothic Book" charset="0"/>
                <a:cs typeface="Franklin Gothic Book" charset="0"/>
              </a:rPr>
              <a:t>naging</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tunay</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na</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tagapayo</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sa</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iyong</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buhay</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Kristiyano</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Bakit</a:t>
            </a:r>
            <a:r>
              <a:rPr lang="en-US" altLang="en-US" sz="4000" dirty="0">
                <a:solidFill>
                  <a:schemeClr val="bg1"/>
                </a:solidFill>
                <a:latin typeface="Franklin Gothic Book" charset="0"/>
                <a:ea typeface="Franklin Gothic Book" charset="0"/>
                <a:cs typeface="Franklin Gothic Book" charset="0"/>
              </a:rPr>
              <a:t> o’ </a:t>
            </a:r>
            <a:r>
              <a:rPr lang="en-US" altLang="en-US" sz="4000" dirty="0" err="1">
                <a:solidFill>
                  <a:schemeClr val="bg1"/>
                </a:solidFill>
                <a:latin typeface="Franklin Gothic Book" charset="0"/>
                <a:ea typeface="Franklin Gothic Book" charset="0"/>
                <a:cs typeface="Franklin Gothic Book" charset="0"/>
              </a:rPr>
              <a:t>bakit</a:t>
            </a:r>
            <a:r>
              <a:rPr lang="en-US" altLang="en-US" sz="4000" dirty="0">
                <a:solidFill>
                  <a:schemeClr val="bg1"/>
                </a:solidFill>
                <a:latin typeface="Franklin Gothic Book" charset="0"/>
                <a:ea typeface="Franklin Gothic Book" charset="0"/>
                <a:cs typeface="Franklin Gothic Book" charset="0"/>
              </a:rPr>
              <a:t> </a:t>
            </a:r>
            <a:r>
              <a:rPr lang="en-US" altLang="en-US" sz="4000" dirty="0" err="1">
                <a:solidFill>
                  <a:schemeClr val="bg1"/>
                </a:solidFill>
                <a:latin typeface="Franklin Gothic Book" charset="0"/>
                <a:ea typeface="Franklin Gothic Book" charset="0"/>
                <a:cs typeface="Franklin Gothic Book" charset="0"/>
              </a:rPr>
              <a:t>hindi</a:t>
            </a:r>
            <a:r>
              <a:rPr lang="en-US" altLang="en-US" sz="4000" dirty="0">
                <a:solidFill>
                  <a:schemeClr val="bg1"/>
                </a:solidFill>
                <a:latin typeface="Franklin Gothic Book" charset="0"/>
                <a:ea typeface="Franklin Gothic Book" charset="0"/>
                <a:cs typeface="Franklin Gothic Book" charset="0"/>
              </a:rPr>
              <a:t>?</a:t>
            </a:r>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8001000" cy="707886"/>
          </a:xfrm>
          <a:prstGeom prst="rect">
            <a:avLst/>
          </a:prstGeom>
          <a:noFill/>
          <a:ln w="9525">
            <a:noFill/>
            <a:miter lim="800000"/>
            <a:headEnd/>
            <a:tailEnd/>
          </a:ln>
          <a:effectLst/>
        </p:spPr>
        <p:txBody>
          <a:bodyPr>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charset="0"/>
                <a:ea typeface="Franklin Gothic Book" charset="0"/>
                <a:cs typeface="Franklin Gothic Book" charset="0"/>
              </a:rPr>
              <a:t>I. KNOWING THE FATHER</a:t>
            </a:r>
          </a:p>
        </p:txBody>
      </p:sp>
      <p:sp>
        <p:nvSpPr>
          <p:cNvPr id="19459" name="Text Box 3"/>
          <p:cNvSpPr txBox="1">
            <a:spLocks noChangeArrowheads="1"/>
          </p:cNvSpPr>
          <p:nvPr/>
        </p:nvSpPr>
        <p:spPr bwMode="auto">
          <a:xfrm>
            <a:off x="1143000" y="2107171"/>
            <a:ext cx="87630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D"/>
                </a:solidFill>
                <a:effectLst/>
                <a:latin typeface="Franklin Gothic Book" charset="0"/>
                <a:ea typeface="Franklin Gothic Book" charset="0"/>
                <a:cs typeface="Franklin Gothic Book" charset="0"/>
              </a:rPr>
              <a:t>B. </a:t>
            </a:r>
            <a:r>
              <a:rPr lang="en-US" sz="4000" spc="50" dirty="0">
                <a:ln w="12700" cmpd="sng">
                  <a:noFill/>
                  <a:prstDash val="solid"/>
                </a:ln>
                <a:solidFill>
                  <a:schemeClr val="accent6">
                    <a:tint val="1000"/>
                  </a:schemeClr>
                </a:solidFill>
                <a:effectLst/>
                <a:latin typeface="Franklin Gothic Book" charset="0"/>
                <a:ea typeface="Franklin Gothic Book" charset="0"/>
                <a:cs typeface="Franklin Gothic Book" charset="0"/>
              </a:rPr>
              <a:t>The Fatherhood of God</a:t>
            </a:r>
            <a:endParaRPr lang="en-US" sz="3600" spc="50" dirty="0">
              <a:ln w="12700" cmpd="sng">
                <a:noFill/>
                <a:prstDash val="solid"/>
              </a:ln>
              <a:solidFill>
                <a:schemeClr val="accent6">
                  <a:tint val="1000"/>
                </a:schemeClr>
              </a:solidFill>
              <a:effectLst/>
              <a:latin typeface="Franklin Gothic Book" charset="0"/>
              <a:ea typeface="Franklin Gothic Book" charset="0"/>
              <a:cs typeface="Franklin Gothic Book"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charset="0"/>
              <a:ea typeface="Franklin Gothic Book" charset="0"/>
              <a:cs typeface="Franklin Gothic Book" charset="0"/>
            </a:endParaRPr>
          </a:p>
        </p:txBody>
      </p:sp>
      <p:sp>
        <p:nvSpPr>
          <p:cNvPr id="8" name="TextBox 7"/>
          <p:cNvSpPr txBox="1"/>
          <p:nvPr/>
        </p:nvSpPr>
        <p:spPr>
          <a:xfrm>
            <a:off x="401051" y="496923"/>
            <a:ext cx="8191923" cy="584775"/>
          </a:xfrm>
          <a:prstGeom prst="rect">
            <a:avLst/>
          </a:prstGeom>
          <a:noFill/>
        </p:spPr>
        <p:txBody>
          <a:bodyPr wrap="none" rtlCol="0">
            <a:spAutoFit/>
          </a:bodyPr>
          <a:lstStyle/>
          <a:p>
            <a:r>
              <a:rPr lang="en-US" sz="3200" b="1" spc="600" dirty="0">
                <a:solidFill>
                  <a:srgbClr val="221F6B"/>
                </a:solidFill>
                <a:latin typeface="Franklin Gothic Book" charset="0"/>
                <a:ea typeface="Franklin Gothic Book" charset="0"/>
                <a:cs typeface="Franklin Gothic Book" charset="0"/>
              </a:rPr>
              <a:t>Lesson 4: KNOWING THE TRINITY</a:t>
            </a:r>
          </a:p>
        </p:txBody>
      </p:sp>
      <p:sp>
        <p:nvSpPr>
          <p:cNvPr id="2" name="TextBox 1"/>
          <p:cNvSpPr txBox="1"/>
          <p:nvPr/>
        </p:nvSpPr>
        <p:spPr>
          <a:xfrm>
            <a:off x="1596089" y="2815057"/>
            <a:ext cx="9626353" cy="707886"/>
          </a:xfrm>
          <a:prstGeom prst="rect">
            <a:avLst/>
          </a:prstGeom>
          <a:noFill/>
        </p:spPr>
        <p:txBody>
          <a:bodyPr wrap="none" rtlCol="0">
            <a:spAutoFit/>
          </a:bodyPr>
          <a:lstStyle/>
          <a:p>
            <a:pPr marL="342900" indent="-342900">
              <a:buFont typeface="+mj-lt"/>
              <a:buAutoNum type="arabicPeriod"/>
            </a:pPr>
            <a:r>
              <a:rPr lang="en-US" sz="4000" dirty="0">
                <a:solidFill>
                  <a:schemeClr val="bg1"/>
                </a:solidFill>
                <a:latin typeface="Franklin Gothic Book" charset="0"/>
                <a:ea typeface="Franklin Gothic Book" charset="0"/>
                <a:cs typeface="Franklin Gothic Book" charset="0"/>
              </a:rPr>
              <a:t> He is Father of our </a:t>
            </a:r>
            <a:r>
              <a:rPr lang="en-US" sz="4000" dirty="0">
                <a:solidFill>
                  <a:srgbClr val="FFFF00"/>
                </a:solidFill>
                <a:latin typeface="Franklin Gothic Book" charset="0"/>
                <a:ea typeface="Franklin Gothic Book" charset="0"/>
                <a:cs typeface="Franklin Gothic Book" charset="0"/>
              </a:rPr>
              <a:t>LORD JESUS CHRIST</a:t>
            </a:r>
          </a:p>
        </p:txBody>
      </p:sp>
    </p:spTree>
    <p:extLst>
      <p:ext uri="{BB962C8B-B14F-4D97-AF65-F5344CB8AC3E}">
        <p14:creationId xmlns:p14="http://schemas.microsoft.com/office/powerpoint/2010/main" val="51349929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ipe(left)">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3211</TotalTime>
  <Words>3327</Words>
  <Application>Microsoft Macintosh PowerPoint</Application>
  <PresentationFormat>Widescreen</PresentationFormat>
  <Paragraphs>366</Paragraphs>
  <Slides>85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85</vt:i4>
      </vt:variant>
    </vt:vector>
  </HeadingPairs>
  <TitlesOfParts>
    <vt:vector size="94" baseType="lpstr">
      <vt:lpstr>Franklin Gothic Book</vt:lpstr>
      <vt:lpstr>Gadugi</vt:lpstr>
      <vt:lpstr>Gisha</vt:lpstr>
      <vt:lpstr>GulimChe</vt:lpstr>
      <vt:lpstr>Lucida Bright</vt:lpstr>
      <vt:lpstr>Tahoma</vt:lpstr>
      <vt:lpstr>Times New Roman</vt:lpstr>
      <vt:lpstr>Arial</vt:lpstr>
      <vt:lpstr>Default Design</vt:lpstr>
      <vt:lpstr>PowerPoint Presentation</vt:lpstr>
      <vt:lpstr>PowerPoint Presentation</vt:lpstr>
      <vt:lpstr>PowerPoint Presentation</vt:lpstr>
      <vt:lpstr>Matthew 6:5-9</vt:lpstr>
      <vt:lpstr>Matthew 6:5-9</vt:lpstr>
      <vt:lpstr>Matthew 6:5-9</vt:lpstr>
      <vt:lpstr>Matthew 6:5-9</vt:lpstr>
      <vt:lpstr>PowerPoint Presentation</vt:lpstr>
      <vt:lpstr>PowerPoint Presentation</vt:lpstr>
      <vt:lpstr>1 John 4:14</vt:lpstr>
      <vt:lpstr>PowerPoint Presentation</vt:lpstr>
      <vt:lpstr>1 John 3:1</vt:lpstr>
      <vt:lpstr>PowerPoint Presentation</vt:lpstr>
      <vt:lpstr>John 4:19-24</vt:lpstr>
      <vt:lpstr>John 4:19-24</vt:lpstr>
      <vt:lpstr>John 4:19-24</vt:lpstr>
      <vt:lpstr>PowerPoint Presentation</vt:lpstr>
      <vt:lpstr>Matthew 6:5-13</vt:lpstr>
      <vt:lpstr>Matthew 6:5-13</vt:lpstr>
      <vt:lpstr>Matthew 6:5-13</vt:lpstr>
      <vt:lpstr>Matthew 6:5-13</vt:lpstr>
      <vt:lpstr>Matthew 6:5-13</vt:lpstr>
      <vt:lpstr>PowerPoint Presentation</vt:lpstr>
      <vt:lpstr>Matthew 6:25-34</vt:lpstr>
      <vt:lpstr>Matthew 6:25-34</vt:lpstr>
      <vt:lpstr>Matthew 6:25-34</vt:lpstr>
      <vt:lpstr>Matthew 6:25-34</vt:lpstr>
      <vt:lpstr>Matthew 6:25-34</vt:lpstr>
      <vt:lpstr>Matthew 6:25-34</vt:lpstr>
      <vt:lpstr>Matthew 6:25-34</vt:lpstr>
      <vt:lpstr>PowerPoint Presentation</vt:lpstr>
      <vt:lpstr>Romans 8:12-17</vt:lpstr>
      <vt:lpstr>Romans 8:12-17</vt:lpstr>
      <vt:lpstr>Romans 8:12-17</vt:lpstr>
      <vt:lpstr>Romans 8:12-17</vt:lpstr>
      <vt:lpstr>PowerPoint Presentation</vt:lpstr>
      <vt:lpstr>Luke 1:31</vt:lpstr>
      <vt:lpstr>PowerPoint Presentation</vt:lpstr>
      <vt:lpstr>Matthew 26:12</vt:lpstr>
      <vt:lpstr>PowerPoint Presentation</vt:lpstr>
      <vt:lpstr>John 12:27</vt:lpstr>
      <vt:lpstr>PowerPoint Presentation</vt:lpstr>
      <vt:lpstr>Mark 2:8</vt:lpstr>
      <vt:lpstr>PowerPoint Presentation</vt:lpstr>
      <vt:lpstr>John 4:9</vt:lpstr>
      <vt:lpstr>PowerPoint Presentation</vt:lpstr>
      <vt:lpstr>John 4:9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 14:15-18</vt:lpstr>
      <vt:lpstr>John 14:15-18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Corinthians 12:7-11</vt:lpstr>
      <vt:lpstr>1 Corinthians 12:7-11</vt:lpstr>
      <vt:lpstr>1 Corinthians 12:7-11</vt:lpstr>
      <vt:lpstr>1 Corinthians 12:7-11</vt:lpstr>
      <vt:lpstr>PowerPoint Presentation</vt:lpstr>
    </vt:vector>
  </TitlesOfParts>
  <Company>&lt;arabianhorse&gt;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Microsoft Office User</cp:lastModifiedBy>
  <cp:revision>210</cp:revision>
  <dcterms:created xsi:type="dcterms:W3CDTF">2007-03-17T08:30:58Z</dcterms:created>
  <dcterms:modified xsi:type="dcterms:W3CDTF">2018-01-26T11:16:22Z</dcterms:modified>
</cp:coreProperties>
</file>