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79" r:id="rId3"/>
    <p:sldId id="283" r:id="rId4"/>
    <p:sldId id="281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009999"/>
    <a:srgbClr val="2F531D"/>
    <a:srgbClr val="BBE0E3"/>
    <a:srgbClr val="FFFF00"/>
    <a:srgbClr val="0033CC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49" autoAdjust="0"/>
    <p:restoredTop sz="93483" autoAdjust="0"/>
  </p:normalViewPr>
  <p:slideViewPr>
    <p:cSldViewPr>
      <p:cViewPr varScale="1">
        <p:scale>
          <a:sx n="127" d="100"/>
          <a:sy n="127" d="100"/>
        </p:scale>
        <p:origin x="208" y="328"/>
      </p:cViewPr>
      <p:guideLst>
        <p:guide orient="horz" pos="1008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E2F2CD-D2D1-439C-BA50-95826DFC5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93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D0FA8-B051-4DB1-9F34-32BDC6BFDCAD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l-PH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8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D0FA8-B051-4DB1-9F34-32BDC6BFDCA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l-PH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2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4EF946-02B7-4F81-A8BD-E8C61EA0D3E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58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E2F2CD-D2D1-439C-BA50-95826DFC597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32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74A4-6872-4EF4-B17D-E8DD48F18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22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805A-28BC-439F-A191-52962A1249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6DCF3-05A7-44DD-BBE1-60CE5C8EA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83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AFD5C-F1DA-463D-BDB9-3D9762CA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64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7B1B5-CD2F-49DF-9C17-5067B578B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34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525B8-853E-4C84-9881-9B2E7E8B3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8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8A668-8E1E-42F0-875D-41680D2BA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9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C758-7F8C-4486-8C1D-B44D6CAD1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05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46512-8E5A-4ED2-8C83-60F637F15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0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BC8A-5F76-4488-AF2A-89DBB2775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12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8DA83-A6A8-431D-8315-D7404FBE8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53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1791D1-E468-4241-9D39-06504676F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Franklin Gothic Book" panose="020B05030201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bg1"/>
          </a:solidFill>
          <a:latin typeface="Franklin Gothic Book" panose="020B05030201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Franklin Gothic Book" panose="020B05030201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bg1"/>
          </a:solidFill>
          <a:latin typeface="Franklin Gothic Book" panose="020B05030201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bg1"/>
          </a:solidFill>
          <a:latin typeface="Franklin Gothic Book" panose="020B05030201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"/>
            <a:ext cx="12192000" cy="6855873"/>
          </a:xfrm>
          <a:prstGeom prst="rect">
            <a:avLst/>
          </a:prstGeom>
        </p:spPr>
      </p:pic>
      <p:sp>
        <p:nvSpPr>
          <p:cNvPr id="11" name="Right Triangle 10"/>
          <p:cNvSpPr/>
          <p:nvPr/>
        </p:nvSpPr>
        <p:spPr>
          <a:xfrm>
            <a:off x="552450" y="-704850"/>
            <a:ext cx="9029700" cy="7562850"/>
          </a:xfrm>
          <a:prstGeom prst="rtTriangle">
            <a:avLst/>
          </a:prstGeom>
          <a:solidFill>
            <a:srgbClr val="644444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0" y="-704850"/>
            <a:ext cx="9029700" cy="7562850"/>
          </a:xfrm>
          <a:prstGeom prst="rtTriangle">
            <a:avLst/>
          </a:prstGeom>
          <a:solidFill>
            <a:srgbClr val="6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8588" y="2610795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pc="6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LESSON 2: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8588" y="3393862"/>
            <a:ext cx="6523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MAN’S RESPONSE</a:t>
            </a:r>
          </a:p>
          <a:p>
            <a:r>
              <a:rPr lang="en-US" sz="5400" b="1" spc="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TO THE CALL </a:t>
            </a:r>
            <a:br>
              <a:rPr lang="en-US" sz="5400" b="1" spc="600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sz="5400" b="1" spc="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OF GOD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YOUTH OF MOSES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019799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en-US" sz="4000" dirty="0"/>
              <a:t>was </a:t>
            </a:r>
            <a:r>
              <a:rPr lang="en-US" sz="4000" b="1" spc="300" dirty="0">
                <a:solidFill>
                  <a:srgbClr val="FFFF00"/>
                </a:solidFill>
              </a:rPr>
              <a:t>HID</a:t>
            </a:r>
            <a:r>
              <a:rPr lang="en-US" sz="4000" dirty="0"/>
              <a:t> three (3) months by his parents. </a:t>
            </a:r>
            <a:br>
              <a:rPr lang="en-US" sz="4000" dirty="0"/>
            </a:br>
            <a:r>
              <a:rPr lang="en-US" sz="4000" dirty="0"/>
              <a:t>(Hebrews 11:23)</a:t>
            </a:r>
          </a:p>
          <a:p>
            <a:pPr>
              <a:spcAft>
                <a:spcPts val="1500"/>
              </a:spcAft>
            </a:pPr>
            <a:r>
              <a:rPr lang="en-US" sz="4000" dirty="0"/>
              <a:t>was </a:t>
            </a:r>
            <a:r>
              <a:rPr lang="en-US" sz="4000" b="1" spc="300" dirty="0">
                <a:solidFill>
                  <a:srgbClr val="FFFF00"/>
                </a:solidFill>
              </a:rPr>
              <a:t>ADOPTED</a:t>
            </a:r>
            <a:r>
              <a:rPr lang="en-US" sz="4000" dirty="0"/>
              <a:t> and </a:t>
            </a:r>
            <a:r>
              <a:rPr lang="en-US" sz="4000" b="1" spc="300" dirty="0">
                <a:solidFill>
                  <a:srgbClr val="FFFF00"/>
                </a:solidFill>
              </a:rPr>
              <a:t>RAISED</a:t>
            </a:r>
            <a:r>
              <a:rPr lang="en-US" sz="4000" dirty="0"/>
              <a:t> in the house of the daughter in Pharaoh. (Acts 7:21-22a)</a:t>
            </a:r>
          </a:p>
          <a:p>
            <a:pPr>
              <a:spcAft>
                <a:spcPts val="1500"/>
              </a:spcAft>
            </a:pPr>
            <a:r>
              <a:rPr lang="en-US" sz="4000" dirty="0"/>
              <a:t>Man which was </a:t>
            </a:r>
            <a:r>
              <a:rPr lang="en-US" sz="4000" b="1" spc="300" dirty="0">
                <a:solidFill>
                  <a:srgbClr val="FFFF00"/>
                </a:solidFill>
              </a:rPr>
              <a:t>MIGHTY</a:t>
            </a:r>
            <a:r>
              <a:rPr lang="en-US" sz="4000" dirty="0"/>
              <a:t> in </a:t>
            </a:r>
            <a:r>
              <a:rPr lang="en-US" sz="4000" b="1" spc="300" dirty="0">
                <a:solidFill>
                  <a:srgbClr val="FFFF00"/>
                </a:solidFill>
              </a:rPr>
              <a:t>WORDS</a:t>
            </a:r>
            <a:r>
              <a:rPr lang="en-US" sz="4000" dirty="0"/>
              <a:t> and </a:t>
            </a:r>
            <a:r>
              <a:rPr lang="en-US" sz="4000" b="1" spc="300" dirty="0">
                <a:solidFill>
                  <a:srgbClr val="FFFF00"/>
                </a:solidFill>
              </a:rPr>
              <a:t>DEEDS</a:t>
            </a:r>
            <a:r>
              <a:rPr lang="en-US" sz="4000" dirty="0"/>
              <a:t>. (Acts 7:22a)</a:t>
            </a:r>
          </a:p>
        </p:txBody>
      </p:sp>
    </p:spTree>
    <p:extLst>
      <p:ext uri="{BB962C8B-B14F-4D97-AF65-F5344CB8AC3E}">
        <p14:creationId xmlns:p14="http://schemas.microsoft.com/office/powerpoint/2010/main" val="389896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YOUTH OF MOSES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019799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en-US" sz="4000" dirty="0"/>
              <a:t> </a:t>
            </a:r>
            <a:r>
              <a:rPr lang="en-US" sz="4000" b="1" spc="300" dirty="0">
                <a:solidFill>
                  <a:srgbClr val="FFFF00"/>
                </a:solidFill>
              </a:rPr>
              <a:t>REFUSED</a:t>
            </a:r>
            <a:r>
              <a:rPr lang="en-US" sz="4000" dirty="0"/>
              <a:t> to be called the </a:t>
            </a:r>
            <a:r>
              <a:rPr lang="en-US" sz="4000" b="1" spc="300" dirty="0">
                <a:solidFill>
                  <a:srgbClr val="FFFF00"/>
                </a:solidFill>
              </a:rPr>
              <a:t>SON</a:t>
            </a:r>
            <a:r>
              <a:rPr lang="en-US" sz="4000" dirty="0"/>
              <a:t> of Pharaoh’s daughter. (Hebrews 11:24-26)</a:t>
            </a:r>
          </a:p>
          <a:p>
            <a:pPr>
              <a:spcAft>
                <a:spcPts val="1500"/>
              </a:spcAft>
            </a:pPr>
            <a:r>
              <a:rPr lang="en-US" sz="4000" dirty="0"/>
              <a:t> </a:t>
            </a:r>
            <a:r>
              <a:rPr lang="en-US" sz="4000" b="1" spc="300" dirty="0">
                <a:solidFill>
                  <a:srgbClr val="FFFF00"/>
                </a:solidFill>
              </a:rPr>
              <a:t>FORSOOK</a:t>
            </a:r>
            <a:r>
              <a:rPr lang="en-US" sz="4000" dirty="0"/>
              <a:t> Egypt, not fearing the wrath of the king, for he </a:t>
            </a:r>
            <a:r>
              <a:rPr lang="en-US" sz="4000" b="1" spc="300" dirty="0">
                <a:solidFill>
                  <a:srgbClr val="FFFF00"/>
                </a:solidFill>
              </a:rPr>
              <a:t>ENDURED</a:t>
            </a:r>
            <a:r>
              <a:rPr lang="en-US" sz="4000" dirty="0"/>
              <a:t>, as seeing Him who is invisible. (Hebrews 11:27)</a:t>
            </a:r>
          </a:p>
        </p:txBody>
      </p:sp>
    </p:spTree>
    <p:extLst>
      <p:ext uri="{BB962C8B-B14F-4D97-AF65-F5344CB8AC3E}">
        <p14:creationId xmlns:p14="http://schemas.microsoft.com/office/powerpoint/2010/main" val="251148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YOUTH OF MOSES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019799"/>
          </a:xfrm>
        </p:spPr>
        <p:txBody>
          <a:bodyPr/>
          <a:lstStyle/>
          <a:p>
            <a:pPr>
              <a:lnSpc>
                <a:spcPct val="200000"/>
              </a:lnSpc>
              <a:buClr>
                <a:schemeClr val="bg1"/>
              </a:buClr>
            </a:pPr>
            <a:r>
              <a:rPr lang="en-US" sz="4000" b="1" spc="300" dirty="0">
                <a:solidFill>
                  <a:srgbClr val="FFFF00"/>
                </a:solidFill>
              </a:rPr>
              <a:t>SLEW</a:t>
            </a:r>
            <a:r>
              <a:rPr lang="en-US" sz="4000" dirty="0"/>
              <a:t> an Egyptian beating a Hebrew.</a:t>
            </a:r>
          </a:p>
          <a:p>
            <a:pPr>
              <a:lnSpc>
                <a:spcPct val="200000"/>
              </a:lnSpc>
              <a:buClr>
                <a:schemeClr val="bg1"/>
              </a:buClr>
            </a:pPr>
            <a:r>
              <a:rPr lang="en-US" sz="4000" dirty="0"/>
              <a:t>Moses life–</a:t>
            </a:r>
            <a:r>
              <a:rPr lang="en-US" sz="4000" b="1" spc="300" dirty="0">
                <a:solidFill>
                  <a:srgbClr val="FFFF00"/>
                </a:solidFill>
              </a:rPr>
              <a:t>CHANGING</a:t>
            </a:r>
            <a:r>
              <a:rPr lang="en-US" sz="4000" dirty="0"/>
              <a:t> decision.</a:t>
            </a:r>
          </a:p>
        </p:txBody>
      </p:sp>
    </p:spTree>
    <p:extLst>
      <p:ext uri="{BB962C8B-B14F-4D97-AF65-F5344CB8AC3E}">
        <p14:creationId xmlns:p14="http://schemas.microsoft.com/office/powerpoint/2010/main" val="12889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MOSES’ CROSSROADS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613"/>
            <a:ext cx="533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spc="300" dirty="0">
                <a:solidFill>
                  <a:srgbClr val="FFFF00"/>
                </a:solidFill>
              </a:rPr>
              <a:t>EGYPT</a:t>
            </a:r>
          </a:p>
          <a:p>
            <a:pPr algn="ctr">
              <a:buFontTx/>
              <a:buChar char="-"/>
            </a:pPr>
            <a:r>
              <a:rPr lang="en-US" sz="4000" dirty="0"/>
              <a:t>Wealth</a:t>
            </a:r>
          </a:p>
          <a:p>
            <a:pPr algn="ctr">
              <a:buFontTx/>
              <a:buChar char="-"/>
            </a:pPr>
            <a:r>
              <a:rPr lang="en-US" sz="4000" dirty="0"/>
              <a:t>Fame</a:t>
            </a:r>
          </a:p>
          <a:p>
            <a:pPr algn="ctr">
              <a:buFontTx/>
              <a:buChar char="-"/>
            </a:pPr>
            <a:r>
              <a:rPr lang="en-US" sz="4000" dirty="0"/>
              <a:t>Power</a:t>
            </a:r>
          </a:p>
          <a:p>
            <a:pPr algn="ctr">
              <a:buFontTx/>
              <a:buChar char="-"/>
            </a:pPr>
            <a:r>
              <a:rPr lang="en-US" sz="4000" dirty="0"/>
              <a:t>Advance education</a:t>
            </a:r>
          </a:p>
          <a:p>
            <a:pPr algn="ctr">
              <a:buFontTx/>
              <a:buChar char="-"/>
            </a:pPr>
            <a:r>
              <a:rPr lang="en-US" sz="4000" dirty="0"/>
              <a:t>Security</a:t>
            </a:r>
          </a:p>
          <a:p>
            <a:pPr algn="ctr">
              <a:buFontTx/>
              <a:buChar char="-"/>
            </a:pP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20063" y="1417638"/>
            <a:ext cx="533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b="1" kern="0" spc="300" dirty="0">
                <a:solidFill>
                  <a:srgbClr val="FFFF00"/>
                </a:solidFill>
              </a:rPr>
              <a:t>WILDERNESS</a:t>
            </a:r>
          </a:p>
          <a:p>
            <a:pPr algn="ctr">
              <a:buFontTx/>
              <a:buChar char="-"/>
            </a:pPr>
            <a:r>
              <a:rPr lang="en-US" sz="4000" kern="0" dirty="0"/>
              <a:t>Poverty</a:t>
            </a:r>
          </a:p>
          <a:p>
            <a:pPr algn="ctr">
              <a:buFontTx/>
              <a:buChar char="-"/>
            </a:pPr>
            <a:r>
              <a:rPr lang="en-US" sz="4000" kern="0" dirty="0"/>
              <a:t>Ordinary life</a:t>
            </a:r>
          </a:p>
          <a:p>
            <a:pPr algn="ctr">
              <a:buFontTx/>
              <a:buChar char="-"/>
            </a:pPr>
            <a:r>
              <a:rPr lang="en-US" sz="4000" kern="0" dirty="0"/>
              <a:t>Inferiority</a:t>
            </a:r>
          </a:p>
          <a:p>
            <a:pPr algn="ctr">
              <a:buFontTx/>
              <a:buChar char="-"/>
            </a:pPr>
            <a:r>
              <a:rPr lang="en-US" sz="4000" kern="0" dirty="0"/>
              <a:t>Conventional</a:t>
            </a:r>
          </a:p>
          <a:p>
            <a:pPr algn="ctr">
              <a:buFontTx/>
              <a:buChar char="-"/>
            </a:pPr>
            <a:r>
              <a:rPr lang="en-US" sz="4000" kern="0" dirty="0"/>
              <a:t>Self dependence</a:t>
            </a:r>
          </a:p>
        </p:txBody>
      </p:sp>
    </p:spTree>
    <p:extLst>
      <p:ext uri="{BB962C8B-B14F-4D97-AF65-F5344CB8AC3E}">
        <p14:creationId xmlns:p14="http://schemas.microsoft.com/office/powerpoint/2010/main" val="68606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2. THE STRIPPING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5257800" cy="601979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4000" b="1" spc="300" dirty="0">
                <a:solidFill>
                  <a:srgbClr val="FFFF00"/>
                </a:solidFill>
              </a:rPr>
              <a:t>EGYPT</a:t>
            </a:r>
            <a:endParaRPr lang="en-US" sz="4000" dirty="0"/>
          </a:p>
          <a:p>
            <a:pPr algn="ctr">
              <a:lnSpc>
                <a:spcPct val="150000"/>
              </a:lnSpc>
              <a:buClr>
                <a:schemeClr val="bg1"/>
              </a:buClr>
              <a:buFontTx/>
              <a:buChar char="-"/>
            </a:pPr>
            <a:r>
              <a:rPr lang="en-US" sz="4000" dirty="0"/>
              <a:t>Lives in a </a:t>
            </a:r>
            <a:r>
              <a:rPr lang="en-US" sz="4000" b="1" spc="600" dirty="0">
                <a:solidFill>
                  <a:srgbClr val="FFFF00"/>
                </a:solidFill>
              </a:rPr>
              <a:t>PALACE</a:t>
            </a:r>
          </a:p>
          <a:p>
            <a:pPr algn="ctr">
              <a:lnSpc>
                <a:spcPct val="150000"/>
              </a:lnSpc>
              <a:buClr>
                <a:schemeClr val="bg1"/>
              </a:buClr>
              <a:buFontTx/>
              <a:buChar char="-"/>
            </a:pPr>
            <a:r>
              <a:rPr lang="en-US" sz="4000" b="1" spc="300" dirty="0">
                <a:solidFill>
                  <a:srgbClr val="FFFF00"/>
                </a:solidFill>
              </a:rPr>
              <a:t>PRINCE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/>
              <a:t>of Egypt</a:t>
            </a:r>
          </a:p>
          <a:p>
            <a:pPr algn="ctr">
              <a:buClr>
                <a:schemeClr val="bg1"/>
              </a:buClr>
              <a:buFontTx/>
              <a:buChar char="-"/>
            </a:pPr>
            <a:r>
              <a:rPr lang="en-US" sz="4000" dirty="0"/>
              <a:t>He can marry whom he </a:t>
            </a:r>
            <a:r>
              <a:rPr lang="en-US" sz="4000" b="1" spc="300" dirty="0">
                <a:solidFill>
                  <a:srgbClr val="FFFF00"/>
                </a:solidFill>
              </a:rPr>
              <a:t>WANTS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24600" y="1219201"/>
            <a:ext cx="5257800" cy="60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4000" b="1" kern="0" spc="300" dirty="0">
                <a:solidFill>
                  <a:srgbClr val="FFFF00"/>
                </a:solidFill>
              </a:rPr>
              <a:t>WILDERNESS</a:t>
            </a:r>
            <a:endParaRPr lang="en-US" sz="4000" kern="0" dirty="0"/>
          </a:p>
          <a:p>
            <a:pPr algn="ctr">
              <a:lnSpc>
                <a:spcPct val="150000"/>
              </a:lnSpc>
              <a:buClr>
                <a:schemeClr val="bg1"/>
              </a:buClr>
              <a:buFontTx/>
              <a:buChar char="-"/>
            </a:pPr>
            <a:r>
              <a:rPr lang="en-US" sz="4000" kern="0" dirty="0"/>
              <a:t>Dwell in the </a:t>
            </a:r>
            <a:r>
              <a:rPr lang="en-US" sz="4000" b="1" kern="0" spc="300" dirty="0">
                <a:solidFill>
                  <a:srgbClr val="FFFF00"/>
                </a:solidFill>
              </a:rPr>
              <a:t>DESERT</a:t>
            </a:r>
          </a:p>
          <a:p>
            <a:pPr algn="ctr">
              <a:lnSpc>
                <a:spcPct val="150000"/>
              </a:lnSpc>
              <a:buClr>
                <a:schemeClr val="bg1"/>
              </a:buClr>
              <a:buFontTx/>
              <a:buChar char="-"/>
            </a:pPr>
            <a:r>
              <a:rPr lang="en-US" sz="4000" b="1" kern="0" spc="300" dirty="0">
                <a:solidFill>
                  <a:srgbClr val="FFFF00"/>
                </a:solidFill>
              </a:rPr>
              <a:t>HERDSMAN</a:t>
            </a:r>
          </a:p>
          <a:p>
            <a:pPr algn="ctr">
              <a:buClr>
                <a:schemeClr val="bg1"/>
              </a:buClr>
              <a:buFontTx/>
              <a:buChar char="-"/>
            </a:pPr>
            <a:r>
              <a:rPr lang="en-US" sz="4000" kern="0" dirty="0"/>
              <a:t>Married an </a:t>
            </a:r>
            <a:r>
              <a:rPr lang="en-US" sz="4000" b="1" kern="0" spc="300" dirty="0">
                <a:solidFill>
                  <a:srgbClr val="FFFF00"/>
                </a:solidFill>
              </a:rPr>
              <a:t>ORDINARY </a:t>
            </a:r>
            <a:r>
              <a:rPr lang="en-US" sz="4000" kern="0" dirty="0"/>
              <a:t>woman</a:t>
            </a:r>
          </a:p>
        </p:txBody>
      </p:sp>
    </p:spTree>
    <p:extLst>
      <p:ext uri="{BB962C8B-B14F-4D97-AF65-F5344CB8AC3E}">
        <p14:creationId xmlns:p14="http://schemas.microsoft.com/office/powerpoint/2010/main" val="14563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2. THE STRIPPING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5257800" cy="601979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spc="300" dirty="0">
                <a:solidFill>
                  <a:srgbClr val="FFFF00"/>
                </a:solidFill>
              </a:rPr>
              <a:t>EGYPT</a:t>
            </a: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en-US" sz="4000" b="1" spc="300" dirty="0">
                <a:solidFill>
                  <a:srgbClr val="FFFF00"/>
                </a:solidFill>
              </a:rPr>
              <a:t>LEARNED </a:t>
            </a:r>
            <a:r>
              <a:rPr lang="en-US" sz="4000" dirty="0"/>
              <a:t>all the wisdom of Egyptian</a:t>
            </a:r>
          </a:p>
          <a:p>
            <a:pPr algn="ctr">
              <a:buFontTx/>
              <a:buChar char="-"/>
            </a:pPr>
            <a:r>
              <a:rPr lang="en-US" sz="4000" dirty="0"/>
              <a:t>Became a great </a:t>
            </a:r>
            <a:r>
              <a:rPr lang="en-US" sz="4000" b="1" spc="300" dirty="0">
                <a:solidFill>
                  <a:srgbClr val="FFFF00"/>
                </a:solidFill>
              </a:rPr>
              <a:t>SCHOLAR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324600" y="1219200"/>
            <a:ext cx="5257800" cy="60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Franklin Gothic Book" panose="020B0503020102020204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4000" b="1" kern="0" spc="300" dirty="0">
                <a:solidFill>
                  <a:srgbClr val="FFFF00"/>
                </a:solidFill>
              </a:rPr>
              <a:t>WILDERNESS</a:t>
            </a:r>
            <a:endParaRPr lang="en-US" sz="4000" kern="0" dirty="0"/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en-US" sz="4000" kern="0" dirty="0"/>
              <a:t>Learned the </a:t>
            </a:r>
            <a:r>
              <a:rPr lang="en-US" sz="4000" b="1" kern="0" spc="300" dirty="0">
                <a:solidFill>
                  <a:srgbClr val="FFFF00"/>
                </a:solidFill>
              </a:rPr>
              <a:t>LIFE </a:t>
            </a:r>
            <a:r>
              <a:rPr lang="en-US" sz="4000" kern="0" dirty="0"/>
              <a:t>in the desert</a:t>
            </a:r>
          </a:p>
        </p:txBody>
      </p:sp>
    </p:spTree>
    <p:extLst>
      <p:ext uri="{BB962C8B-B14F-4D97-AF65-F5344CB8AC3E}">
        <p14:creationId xmlns:p14="http://schemas.microsoft.com/office/powerpoint/2010/main" val="142576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pc="300" dirty="0"/>
              <a:t>3. HOW DID MOSES RESPOND TO THE CALL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150000"/>
              </a:lnSpc>
              <a:buAutoNum type="alphaLcPeriod"/>
            </a:pPr>
            <a:r>
              <a:rPr lang="en-US" sz="4000" dirty="0"/>
              <a:t>Unworthiness</a:t>
            </a:r>
          </a:p>
          <a:p>
            <a:pPr marL="0" indent="0" algn="ctr">
              <a:buNone/>
            </a:pPr>
            <a:r>
              <a:rPr lang="en-US" sz="4000" dirty="0"/>
              <a:t>“Who am I, that I should go to Pharaoh and bring the Israelites out of Egypt?”</a:t>
            </a:r>
          </a:p>
          <a:p>
            <a:pPr marL="0" indent="0" algn="ctr">
              <a:buNone/>
            </a:pPr>
            <a:r>
              <a:rPr lang="en-US" sz="4000" dirty="0"/>
              <a:t>						</a:t>
            </a:r>
            <a:r>
              <a:rPr lang="en-US" sz="4000" dirty="0">
                <a:solidFill>
                  <a:srgbClr val="FFFF00"/>
                </a:solidFill>
              </a:rPr>
              <a:t>Exodus 3:11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spc="300" dirty="0"/>
          </a:p>
          <a:p>
            <a:pPr marL="742950" indent="-742950">
              <a:lnSpc>
                <a:spcPct val="150000"/>
              </a:lnSpc>
              <a:buAutoNum type="alphaLcPeriod"/>
            </a:pPr>
            <a:endParaRPr lang="en-US" sz="4000" spc="300" dirty="0"/>
          </a:p>
        </p:txBody>
      </p:sp>
    </p:spTree>
    <p:extLst>
      <p:ext uri="{BB962C8B-B14F-4D97-AF65-F5344CB8AC3E}">
        <p14:creationId xmlns:p14="http://schemas.microsoft.com/office/powerpoint/2010/main" val="28470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86800" cy="1143000"/>
          </a:xfrm>
        </p:spPr>
        <p:txBody>
          <a:bodyPr/>
          <a:lstStyle/>
          <a:p>
            <a:r>
              <a:rPr lang="en-US" spc="300" dirty="0"/>
              <a:t>3. HOW DID MOSES RESPOND TO THE CALL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b. Fear of Rejection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sz="4000" dirty="0">
                <a:cs typeface="Tahoma" panose="020B0604030504040204" pitchFamily="34" charset="0"/>
              </a:rPr>
              <a:t>“And they shall ask me, ‘What is his name?’”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sz="4000" dirty="0">
                <a:cs typeface="Tahoma" panose="020B0604030504040204" pitchFamily="34" charset="0"/>
              </a:rPr>
              <a:t>							</a:t>
            </a:r>
            <a:r>
              <a:rPr lang="en-US" altLang="en-US" sz="4000" dirty="0">
                <a:solidFill>
                  <a:srgbClr val="FFFF00"/>
                </a:solidFill>
                <a:cs typeface="Tahoma" panose="020B0604030504040204" pitchFamily="34" charset="0"/>
              </a:rPr>
              <a:t>Exodus 3:13-16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841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05800" cy="1143000"/>
          </a:xfrm>
        </p:spPr>
        <p:txBody>
          <a:bodyPr/>
          <a:lstStyle/>
          <a:p>
            <a:r>
              <a:rPr lang="en-US" spc="300" dirty="0"/>
              <a:t>3. HOW DID MOSES RESPOND TO THE CALL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spc="300" dirty="0"/>
              <a:t>c</a:t>
            </a:r>
            <a:r>
              <a:rPr lang="en-US" sz="4000" dirty="0"/>
              <a:t>. Unbelief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“What if they do not believe me…”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							</a:t>
            </a:r>
            <a:r>
              <a:rPr lang="en-US" sz="4000" dirty="0">
                <a:solidFill>
                  <a:srgbClr val="FFFF00"/>
                </a:solidFill>
              </a:rPr>
              <a:t>Exodus 4:1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spc="300" dirty="0"/>
          </a:p>
          <a:p>
            <a:pPr marL="0" indent="0">
              <a:lnSpc>
                <a:spcPct val="150000"/>
              </a:lnSpc>
              <a:buNone/>
            </a:pPr>
            <a:endParaRPr lang="en-US" sz="4000" spc="300" dirty="0"/>
          </a:p>
        </p:txBody>
      </p:sp>
    </p:spTree>
    <p:extLst>
      <p:ext uri="{BB962C8B-B14F-4D97-AF65-F5344CB8AC3E}">
        <p14:creationId xmlns:p14="http://schemas.microsoft.com/office/powerpoint/2010/main" val="137781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3. HOW DID MOSES RESPOND TO </a:t>
            </a:r>
            <a:br>
              <a:rPr lang="en-US" spc="300" dirty="0"/>
            </a:br>
            <a:r>
              <a:rPr lang="en-US" spc="300" dirty="0"/>
              <a:t>THE CALL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32459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d. Lack of Eloquence</a:t>
            </a:r>
          </a:p>
          <a:p>
            <a:pPr marL="0" indent="0" algn="ctr">
              <a:buNone/>
            </a:pPr>
            <a:r>
              <a:rPr lang="en-US" sz="4000" dirty="0"/>
              <a:t>“I have never been eloquent, neither in the past nor since you have spoken to your servant. </a:t>
            </a:r>
            <a:br>
              <a:rPr lang="en-US" sz="4000" dirty="0"/>
            </a:br>
            <a:r>
              <a:rPr lang="en-US" sz="4000" dirty="0"/>
              <a:t>I am slow of speech and tongue.” </a:t>
            </a:r>
          </a:p>
          <a:p>
            <a:pPr marL="0" indent="0" algn="ctr">
              <a:buNone/>
            </a:pPr>
            <a:r>
              <a:rPr lang="en-US" sz="4000" dirty="0"/>
              <a:t>								Exodus 4:10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238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401762"/>
          </a:xfrm>
        </p:spPr>
        <p:txBody>
          <a:bodyPr/>
          <a:lstStyle/>
          <a:p>
            <a:r>
              <a:rPr lang="en-US" spc="300" dirty="0"/>
              <a:t>HOW DO WE RESPOND TO THE CALL OF GOD?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 </a:t>
            </a:r>
            <a:r>
              <a:rPr lang="en-US" sz="4000" dirty="0" err="1"/>
              <a:t>Bakit</a:t>
            </a:r>
            <a:r>
              <a:rPr lang="en-US" sz="4000" dirty="0"/>
              <a:t> </a:t>
            </a:r>
            <a:r>
              <a:rPr lang="en-US" sz="4000" dirty="0" err="1"/>
              <a:t>ako</a:t>
            </a:r>
            <a:r>
              <a:rPr lang="en-US" sz="4000" dirty="0"/>
              <a:t>? </a:t>
            </a:r>
            <a:r>
              <a:rPr lang="en-US" sz="4000" dirty="0" err="1"/>
              <a:t>Iba</a:t>
            </a:r>
            <a:r>
              <a:rPr lang="en-US" sz="4000" dirty="0"/>
              <a:t> </a:t>
            </a:r>
            <a:r>
              <a:rPr lang="en-US" sz="4000" dirty="0" err="1"/>
              <a:t>nalang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 </a:t>
            </a:r>
            <a:r>
              <a:rPr lang="en-US" sz="4000" dirty="0" err="1"/>
              <a:t>Ako</a:t>
            </a:r>
            <a:r>
              <a:rPr lang="en-US" sz="4000" dirty="0"/>
              <a:t> </a:t>
            </a:r>
            <a:r>
              <a:rPr lang="en-US" sz="4000" dirty="0" err="1"/>
              <a:t>ba</a:t>
            </a:r>
            <a:r>
              <a:rPr lang="en-US" sz="4000" dirty="0"/>
              <a:t> </a:t>
            </a:r>
            <a:r>
              <a:rPr lang="en-US" sz="4000" dirty="0" err="1"/>
              <a:t>talaga</a:t>
            </a:r>
            <a:r>
              <a:rPr lang="en-US" sz="4000" dirty="0"/>
              <a:t>? </a:t>
            </a:r>
            <a:r>
              <a:rPr lang="en-US" sz="4000" dirty="0" err="1"/>
              <a:t>Huwag</a:t>
            </a:r>
            <a:r>
              <a:rPr lang="en-US" sz="4000" dirty="0"/>
              <a:t> </a:t>
            </a:r>
            <a:r>
              <a:rPr lang="en-US" sz="4000" dirty="0" err="1"/>
              <a:t>muna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 </a:t>
            </a:r>
            <a:r>
              <a:rPr lang="en-US" sz="4000" dirty="0" err="1"/>
              <a:t>Ngayon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ba</a:t>
            </a:r>
            <a:r>
              <a:rPr lang="en-US" sz="4000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pc="300" dirty="0"/>
              <a:t>3. HOW DID MOSES RESPOND TO THE CALL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32459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e. Inferiority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“…send someone else…”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							Exodus 4:13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22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58200" cy="1143000"/>
          </a:xfrm>
        </p:spPr>
        <p:txBody>
          <a:bodyPr/>
          <a:lstStyle/>
          <a:p>
            <a:r>
              <a:rPr lang="en-US" spc="300" dirty="0"/>
              <a:t>3. HOW DID MOSES RESPOND TO THE CALL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32459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f. Unfruitfulness</a:t>
            </a:r>
          </a:p>
          <a:p>
            <a:pPr marL="0" indent="0" algn="ctr">
              <a:buNone/>
            </a:pPr>
            <a:r>
              <a:rPr lang="en-US" sz="4000" dirty="0"/>
              <a:t>“…why have you brought trouble upon this people? Is this why you sent me?…” </a:t>
            </a:r>
          </a:p>
          <a:p>
            <a:pPr marL="0" indent="0" algn="ctr">
              <a:buNone/>
            </a:pPr>
            <a:r>
              <a:rPr lang="en-US" sz="4000" dirty="0"/>
              <a:t>					Exodus 5:21-22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000" dirty="0"/>
          </a:p>
          <a:p>
            <a:pPr marL="0" indent="0">
              <a:lnSpc>
                <a:spcPct val="15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14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81062" y="2967789"/>
            <a:ext cx="4145280" cy="3886200"/>
          </a:xfrm>
          <a:prstGeom prst="ellipse">
            <a:avLst/>
          </a:prstGeom>
          <a:solidFill>
            <a:srgbClr val="009999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" name="Oval 3"/>
          <p:cNvSpPr/>
          <p:nvPr/>
        </p:nvSpPr>
        <p:spPr>
          <a:xfrm>
            <a:off x="4023360" y="685800"/>
            <a:ext cx="4145280" cy="3886200"/>
          </a:xfrm>
          <a:prstGeom prst="ellipse">
            <a:avLst/>
          </a:prstGeom>
          <a:solidFill>
            <a:srgbClr val="009999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" name="Oval 6"/>
          <p:cNvSpPr/>
          <p:nvPr/>
        </p:nvSpPr>
        <p:spPr>
          <a:xfrm>
            <a:off x="6007569" y="2967789"/>
            <a:ext cx="4145280" cy="3886200"/>
          </a:xfrm>
          <a:prstGeom prst="ellipse">
            <a:avLst/>
          </a:prstGeom>
          <a:solidFill>
            <a:srgbClr val="009999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4287253" y="1149892"/>
            <a:ext cx="36174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40 years </a:t>
            </a:r>
            <a:b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of </a:t>
            </a:r>
            <a:r>
              <a:rPr lang="en-US" sz="4400" b="1" spc="3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BREAKING</a:t>
            </a:r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 a servant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4955" y="3849060"/>
            <a:ext cx="36174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40 years </a:t>
            </a:r>
            <a:b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of </a:t>
            </a:r>
            <a:r>
              <a:rPr lang="en-US" sz="4400" b="1" spc="3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MAKING</a:t>
            </a:r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 </a:t>
            </a:r>
            <a:b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a servant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09112" y="3849060"/>
            <a:ext cx="43421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40 years </a:t>
            </a:r>
            <a:b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</a:br>
            <a:r>
              <a:rPr lang="en-US" sz="4400" b="1" spc="3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WALKING</a:t>
            </a:r>
            <a:r>
              <a:rPr lang="en-US" sz="4400" dirty="0">
                <a:solidFill>
                  <a:srgbClr val="FFFF00"/>
                </a:solidFill>
                <a:latin typeface="Franklin Gothic Book" panose="020B0503020102020204" pitchFamily="34" charset="0"/>
              </a:rPr>
              <a:t> as God’s servant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17910" y="147526"/>
            <a:ext cx="4452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MOSES’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LIFE STORY: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6339" y="147526"/>
            <a:ext cx="39764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“PROPHET KNOWN BY </a:t>
            </a:r>
            <a:b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THE LORD </a:t>
            </a:r>
            <a:b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FACE TO FACE”</a:t>
            </a:r>
          </a:p>
        </p:txBody>
      </p:sp>
    </p:spTree>
    <p:extLst>
      <p:ext uri="{BB962C8B-B14F-4D97-AF65-F5344CB8AC3E}">
        <p14:creationId xmlns:p14="http://schemas.microsoft.com/office/powerpoint/2010/main" val="215036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5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9677400" cy="2023395"/>
          </a:xfrm>
        </p:spPr>
        <p:txBody>
          <a:bodyPr/>
          <a:lstStyle/>
          <a:p>
            <a:r>
              <a:rPr lang="en-US" dirty="0"/>
              <a:t>HOW WILL YOU RESPOND TO THE CALL OF GOD IN YOUR LIFE?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133600"/>
            <a:ext cx="11506200" cy="4525963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176213" algn="l"/>
              </a:tabLst>
            </a:pPr>
            <a:r>
              <a:rPr lang="en-US" sz="4000" dirty="0"/>
              <a:t> Nearly </a:t>
            </a:r>
            <a:r>
              <a:rPr lang="en-US" sz="4000" b="1" spc="300" dirty="0">
                <a:solidFill>
                  <a:srgbClr val="FFFF00"/>
                </a:solidFill>
              </a:rPr>
              <a:t>PARALYZED </a:t>
            </a:r>
            <a:r>
              <a:rPr lang="en-US" sz="4000" dirty="0"/>
              <a:t>due to feeling of </a:t>
            </a:r>
            <a:r>
              <a:rPr lang="en-US" sz="4000" b="1" spc="300" dirty="0">
                <a:solidFill>
                  <a:srgbClr val="FFFF00"/>
                </a:solidFill>
              </a:rPr>
              <a:t>INADEQUACY.</a:t>
            </a:r>
          </a:p>
        </p:txBody>
      </p:sp>
    </p:spTree>
    <p:extLst>
      <p:ext uri="{BB962C8B-B14F-4D97-AF65-F5344CB8AC3E}">
        <p14:creationId xmlns:p14="http://schemas.microsoft.com/office/powerpoint/2010/main" val="323841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9525000" cy="2023395"/>
          </a:xfrm>
        </p:spPr>
        <p:txBody>
          <a:bodyPr/>
          <a:lstStyle/>
          <a:p>
            <a:r>
              <a:rPr lang="en-US" dirty="0"/>
              <a:t>HOW WILL YOU RESPOND TO THE CALL OF GOD IN YOUR LIFE?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98033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The more you care about </a:t>
            </a:r>
            <a:br>
              <a:rPr lang="en-US" sz="4000" dirty="0"/>
            </a:br>
            <a:r>
              <a:rPr lang="en-US" sz="4000" dirty="0"/>
              <a:t>the needs of the church …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The more intensely you will </a:t>
            </a:r>
            <a:br>
              <a:rPr lang="en-US" sz="4000" dirty="0"/>
            </a:br>
            <a:r>
              <a:rPr lang="en-US" sz="4000" dirty="0"/>
              <a:t>react and respond to the call.</a:t>
            </a:r>
          </a:p>
        </p:txBody>
      </p:sp>
    </p:spTree>
    <p:extLst>
      <p:ext uri="{BB962C8B-B14F-4D97-AF65-F5344CB8AC3E}">
        <p14:creationId xmlns:p14="http://schemas.microsoft.com/office/powerpoint/2010/main" val="3149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 Lack of Eloquence (</a:t>
            </a:r>
            <a:r>
              <a:rPr lang="en-US" sz="4000" dirty="0" err="1"/>
              <a:t>Ano</a:t>
            </a:r>
            <a:r>
              <a:rPr lang="en-US" sz="4000" dirty="0"/>
              <a:t> </a:t>
            </a:r>
            <a:r>
              <a:rPr lang="en-US" sz="4000" dirty="0" err="1"/>
              <a:t>ang</a:t>
            </a:r>
            <a:r>
              <a:rPr lang="en-US" sz="4000" dirty="0"/>
              <a:t> </a:t>
            </a:r>
            <a:r>
              <a:rPr lang="en-US" sz="4000" dirty="0" err="1"/>
              <a:t>sasabihin</a:t>
            </a:r>
            <a:r>
              <a:rPr lang="en-US" sz="4000" dirty="0"/>
              <a:t> </a:t>
            </a:r>
            <a:r>
              <a:rPr lang="en-US" sz="4000" dirty="0" err="1"/>
              <a:t>ko</a:t>
            </a:r>
            <a:r>
              <a:rPr lang="en-US" sz="4000" dirty="0"/>
              <a:t>?)</a:t>
            </a:r>
          </a:p>
          <a:p>
            <a:endParaRPr lang="en-US" sz="4000" dirty="0"/>
          </a:p>
          <a:p>
            <a:r>
              <a:rPr lang="en-US" sz="4000" dirty="0"/>
              <a:t> Inferiority</a:t>
            </a:r>
          </a:p>
          <a:p>
            <a:endParaRPr lang="en-US" sz="4000" dirty="0"/>
          </a:p>
          <a:p>
            <a:r>
              <a:rPr lang="en-US" sz="4000" dirty="0"/>
              <a:t> Unfruitfulness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5BC237-F089-44B3-BC16-59698417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6F9B2A5-A602-46CC-A3D1-B79F6516C7AF}"/>
              </a:ext>
            </a:extLst>
          </p:cNvPr>
          <p:cNvSpPr txBox="1">
            <a:spLocks/>
          </p:cNvSpPr>
          <p:nvPr/>
        </p:nvSpPr>
        <p:spPr bwMode="auto">
          <a:xfrm>
            <a:off x="609600" y="228600"/>
            <a:ext cx="109728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kern="0" spc="300"/>
              <a:t>HOW DO WE RESPOND TO THE CALL OF GOD?</a:t>
            </a:r>
            <a:endParaRPr lang="en-US" kern="0" spc="300" dirty="0"/>
          </a:p>
        </p:txBody>
      </p:sp>
    </p:spTree>
    <p:extLst>
      <p:ext uri="{BB962C8B-B14F-4D97-AF65-F5344CB8AC3E}">
        <p14:creationId xmlns:p14="http://schemas.microsoft.com/office/powerpoint/2010/main" val="36003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43400" y="967011"/>
            <a:ext cx="18325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ALSE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43400" y="2264896"/>
            <a:ext cx="41258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XPECTATION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43400" y="3727207"/>
            <a:ext cx="35445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6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PPEARING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43400" y="5105400"/>
            <a:ext cx="13949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6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EAL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6406" y="222201"/>
            <a:ext cx="9669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6442" y="1622986"/>
            <a:ext cx="10278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4065" y="3023771"/>
            <a:ext cx="10102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05443" y="4424557"/>
            <a:ext cx="11288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3" grpId="0"/>
      <p:bldP spid="12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58306" y="533718"/>
            <a:ext cx="31406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ONQUERING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24379" y="1523506"/>
            <a:ext cx="11432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VER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24379" y="2411515"/>
            <a:ext cx="30705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NECESSARY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24379" y="4081686"/>
            <a:ext cx="92044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ND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24379" y="3200353"/>
            <a:ext cx="225132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EACTION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24379" y="4923571"/>
            <a:ext cx="76815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ET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24379" y="5873114"/>
            <a:ext cx="24213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MPOWER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5969" y="161835"/>
            <a:ext cx="7200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0147" y="1146289"/>
            <a:ext cx="768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2042" y="2049284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5969" y="2878734"/>
            <a:ext cx="750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22042" y="3772508"/>
            <a:ext cx="67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90147" y="5657671"/>
            <a:ext cx="691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36919" y="4620131"/>
            <a:ext cx="782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21" grpId="0"/>
      <p:bldP spid="22" grpId="0"/>
      <p:bldP spid="23" grpId="0"/>
      <p:bldP spid="17" grpId="0"/>
      <p:bldP spid="18" grpId="0"/>
      <p:bldP spid="19" grpId="0"/>
      <p:bldP spid="20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HOW DOES GOD CALL A PERSON?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12115800" cy="4525963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SzPct val="80000"/>
              <a:buFont typeface="+mj-lt"/>
              <a:buAutoNum type="arabicPeriod"/>
            </a:pPr>
            <a:r>
              <a:rPr lang="en-US" sz="4000" dirty="0"/>
              <a:t>Abraham (Genesis 12:1-5)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	- </a:t>
            </a:r>
            <a:r>
              <a:rPr lang="en-US" sz="4000" b="1" spc="300" dirty="0">
                <a:solidFill>
                  <a:srgbClr val="FFFF00"/>
                </a:solidFill>
              </a:rPr>
              <a:t>CALLED</a:t>
            </a:r>
            <a:r>
              <a:rPr lang="en-US" sz="4000" dirty="0"/>
              <a:t> at the age of </a:t>
            </a:r>
            <a:r>
              <a:rPr lang="en-US" sz="4000" b="1" spc="300" dirty="0">
                <a:solidFill>
                  <a:srgbClr val="FFFF00"/>
                </a:solidFill>
              </a:rPr>
              <a:t>75</a:t>
            </a:r>
            <a:r>
              <a:rPr lang="en-US" sz="4000" dirty="0"/>
              <a:t> years.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	- through the Word of the Lord.</a:t>
            </a:r>
            <a:br>
              <a:rPr lang="en-US" sz="4000" dirty="0"/>
            </a:br>
            <a:endParaRPr lang="en-US" sz="4000" dirty="0"/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2. Jacob (Genesis 25:22-26)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	- through the </a:t>
            </a:r>
            <a:r>
              <a:rPr lang="en-US" sz="4000" b="1" spc="300" dirty="0">
                <a:solidFill>
                  <a:srgbClr val="FFFF00"/>
                </a:solidFill>
              </a:rPr>
              <a:t>HAND</a:t>
            </a:r>
            <a:r>
              <a:rPr lang="en-US" sz="4000" b="1" dirty="0"/>
              <a:t> </a:t>
            </a:r>
            <a:r>
              <a:rPr lang="en-US" sz="4000" dirty="0"/>
              <a:t>of the Lord.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	- being upon him since the </a:t>
            </a:r>
            <a:r>
              <a:rPr lang="en-US" sz="4000" b="1" spc="300" dirty="0">
                <a:solidFill>
                  <a:srgbClr val="FFFF00"/>
                </a:solidFill>
              </a:rPr>
              <a:t>TIME</a:t>
            </a:r>
            <a:r>
              <a:rPr lang="en-US" sz="4000" b="1" dirty="0"/>
              <a:t> </a:t>
            </a:r>
            <a:r>
              <a:rPr lang="en-US" sz="4000" dirty="0"/>
              <a:t>of his </a:t>
            </a:r>
            <a:r>
              <a:rPr lang="en-US" sz="4000" b="1" spc="300" dirty="0">
                <a:solidFill>
                  <a:srgbClr val="FFFF00"/>
                </a:solidFill>
              </a:rPr>
              <a:t>BIRTH</a:t>
            </a:r>
            <a:r>
              <a:rPr lang="en-US" sz="4000" dirty="0"/>
              <a:t>.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47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HOW DOES GOD CALL A PERSON?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11049000" cy="6248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dirty="0"/>
              <a:t>3. Joseph (Genesis 37:1-10)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dirty="0"/>
              <a:t>	- through the Word of the Lord.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dirty="0"/>
              <a:t>	- in a </a:t>
            </a:r>
            <a:r>
              <a:rPr lang="en-US" sz="4000" b="1" spc="300" dirty="0">
                <a:solidFill>
                  <a:srgbClr val="FFFF00"/>
                </a:solidFill>
              </a:rPr>
              <a:t>DREAM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spc="300" dirty="0"/>
              <a:t>4. </a:t>
            </a:r>
            <a:r>
              <a:rPr lang="en-US" sz="4000" dirty="0"/>
              <a:t>Samuel (1 Samuel 3:1-10)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dirty="0"/>
              <a:t>	- through God’s </a:t>
            </a:r>
            <a:r>
              <a:rPr lang="en-US" sz="4000" b="1" spc="300" dirty="0">
                <a:solidFill>
                  <a:srgbClr val="FFFF00"/>
                </a:solidFill>
              </a:rPr>
              <a:t>AUDIBLE</a:t>
            </a:r>
            <a:r>
              <a:rPr lang="en-US" sz="4000" dirty="0"/>
              <a:t> voice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dirty="0"/>
              <a:t>5. Jeremiah (Jeremiah 1:1-10)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SzPct val="80000"/>
              <a:buNone/>
            </a:pPr>
            <a:r>
              <a:rPr lang="en-US" sz="4000" dirty="0"/>
              <a:t>	- through the </a:t>
            </a:r>
            <a:r>
              <a:rPr lang="en-US" sz="4000" b="1" spc="300" dirty="0">
                <a:solidFill>
                  <a:srgbClr val="FFFF00"/>
                </a:solidFill>
              </a:rPr>
              <a:t>WORD</a:t>
            </a:r>
            <a:r>
              <a:rPr lang="en-US" sz="4000" dirty="0"/>
              <a:t> of the Lord.</a:t>
            </a:r>
          </a:p>
        </p:txBody>
      </p:sp>
    </p:spTree>
    <p:extLst>
      <p:ext uri="{BB962C8B-B14F-4D97-AF65-F5344CB8AC3E}">
        <p14:creationId xmlns:p14="http://schemas.microsoft.com/office/powerpoint/2010/main" val="40994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HOW DOES GOD CALL A PERSON?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11887200" cy="6248400"/>
          </a:xfrm>
        </p:spPr>
        <p:txBody>
          <a:bodyPr/>
          <a:lstStyle/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6. David (1 Samuel 16:11-14)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	- through the word of the Prophet </a:t>
            </a:r>
            <a:r>
              <a:rPr lang="en-US" sz="4000" b="1" spc="600" dirty="0">
                <a:solidFill>
                  <a:srgbClr val="FFFF00"/>
                </a:solidFill>
              </a:rPr>
              <a:t>SAMUEL.</a:t>
            </a:r>
            <a:br>
              <a:rPr lang="en-US" sz="4000" b="1" spc="600" dirty="0">
                <a:solidFill>
                  <a:srgbClr val="FFFF00"/>
                </a:solidFill>
              </a:rPr>
            </a:br>
            <a:endParaRPr lang="en-US" sz="4000" b="1" spc="6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7. Paul (Acts 9:1-9)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en-US" sz="4000" dirty="0"/>
              <a:t>	- through </a:t>
            </a:r>
            <a:r>
              <a:rPr lang="en-US" sz="4000" b="1" spc="300" dirty="0">
                <a:solidFill>
                  <a:srgbClr val="FFFF00"/>
                </a:solidFill>
              </a:rPr>
              <a:t>VISITATION</a:t>
            </a:r>
            <a:r>
              <a:rPr lang="en-US" sz="4000" dirty="0"/>
              <a:t> by the Lord Jesus.</a:t>
            </a:r>
          </a:p>
        </p:txBody>
      </p:sp>
    </p:spTree>
    <p:extLst>
      <p:ext uri="{BB962C8B-B14F-4D97-AF65-F5344CB8AC3E}">
        <p14:creationId xmlns:p14="http://schemas.microsoft.com/office/powerpoint/2010/main" val="194440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THE CALL OF MOSES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20039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“Since then, no prophet has risen in Israel like Moses, whom the LORD knew face to face,…”</a:t>
            </a:r>
            <a:br>
              <a:rPr lang="en-US" sz="4000" dirty="0"/>
            </a:br>
            <a:r>
              <a:rPr lang="en-US" sz="4000" dirty="0"/>
              <a:t> </a:t>
            </a:r>
          </a:p>
          <a:p>
            <a:pPr marL="0" indent="0">
              <a:buNone/>
            </a:pPr>
            <a:r>
              <a:rPr lang="en-US" sz="4000" dirty="0"/>
              <a:t>						</a:t>
            </a:r>
            <a:r>
              <a:rPr lang="en-US" sz="4000" dirty="0">
                <a:solidFill>
                  <a:srgbClr val="FFFF00"/>
                </a:solidFill>
              </a:rPr>
              <a:t>Deuteronomy 34:10</a:t>
            </a:r>
          </a:p>
        </p:txBody>
      </p:sp>
    </p:spTree>
    <p:extLst>
      <p:ext uri="{BB962C8B-B14F-4D97-AF65-F5344CB8AC3E}">
        <p14:creationId xmlns:p14="http://schemas.microsoft.com/office/powerpoint/2010/main" val="210749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6101</TotalTime>
  <Words>533</Words>
  <Application>Microsoft Macintosh PowerPoint</Application>
  <PresentationFormat>Widescreen</PresentationFormat>
  <Paragraphs>138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Franklin Gothic Book</vt:lpstr>
      <vt:lpstr>Tahoma</vt:lpstr>
      <vt:lpstr>Default Design</vt:lpstr>
      <vt:lpstr>PowerPoint Presentation</vt:lpstr>
      <vt:lpstr>HOW DO WE RESPOND TO THE CALL OF GOD?</vt:lpstr>
      <vt:lpstr>PowerPoint Presentation</vt:lpstr>
      <vt:lpstr>PowerPoint Presentation</vt:lpstr>
      <vt:lpstr>PowerPoint Presentation</vt:lpstr>
      <vt:lpstr>HOW DOES GOD CALL A PERSON?</vt:lpstr>
      <vt:lpstr>HOW DOES GOD CALL A PERSON?</vt:lpstr>
      <vt:lpstr>HOW DOES GOD CALL A PERSON?</vt:lpstr>
      <vt:lpstr>THE CALL OF MOSES</vt:lpstr>
      <vt:lpstr>1. THE YOUTH OF MOSES</vt:lpstr>
      <vt:lpstr>1. THE YOUTH OF MOSES</vt:lpstr>
      <vt:lpstr>1. THE YOUTH OF MOSES</vt:lpstr>
      <vt:lpstr>MOSES’ CROSSROADS</vt:lpstr>
      <vt:lpstr>2. THE STRIPPING PROCESS</vt:lpstr>
      <vt:lpstr>2. THE STRIPPING PROCESS</vt:lpstr>
      <vt:lpstr>3. HOW DID MOSES RESPOND TO THE CALL OF GOD?</vt:lpstr>
      <vt:lpstr>3. HOW DID MOSES RESPOND TO THE CALL OF GOD?</vt:lpstr>
      <vt:lpstr>3. HOW DID MOSES RESPOND TO THE CALL OF GOD?</vt:lpstr>
      <vt:lpstr>3. HOW DID MOSES RESPOND TO  THE CALL OF GOD?</vt:lpstr>
      <vt:lpstr>3. HOW DID MOSES RESPOND TO THE CALL OF GOD?</vt:lpstr>
      <vt:lpstr>3. HOW DID MOSES RESPOND TO THE CALL OF GOD?</vt:lpstr>
      <vt:lpstr>PowerPoint Presentation</vt:lpstr>
      <vt:lpstr>HOW WILL YOU RESPOND TO THE CALL OF GOD IN YOUR LIFE? </vt:lpstr>
      <vt:lpstr>HOW WILL YOU RESPOND TO THE CALL OF GOD IN YOUR LIFE? 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rodel</dc:creator>
  <cp:lastModifiedBy>Microsoft Office User</cp:lastModifiedBy>
  <cp:revision>175</cp:revision>
  <dcterms:created xsi:type="dcterms:W3CDTF">2008-08-26T04:28:55Z</dcterms:created>
  <dcterms:modified xsi:type="dcterms:W3CDTF">2018-01-30T09:18:02Z</dcterms:modified>
</cp:coreProperties>
</file>