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285" r:id="rId3"/>
    <p:sldId id="338" r:id="rId4"/>
    <p:sldId id="365" r:id="rId5"/>
    <p:sldId id="366" r:id="rId6"/>
    <p:sldId id="367" r:id="rId7"/>
    <p:sldId id="368" r:id="rId8"/>
    <p:sldId id="369" r:id="rId9"/>
    <p:sldId id="370" r:id="rId10"/>
    <p:sldId id="371" r:id="rId11"/>
    <p:sldId id="372" r:id="rId12"/>
    <p:sldId id="373" r:id="rId13"/>
    <p:sldId id="374" r:id="rId14"/>
    <p:sldId id="284" r:id="rId15"/>
    <p:sldId id="375" r:id="rId16"/>
    <p:sldId id="376" r:id="rId17"/>
    <p:sldId id="377" r:id="rId18"/>
    <p:sldId id="378" r:id="rId19"/>
    <p:sldId id="379" r:id="rId20"/>
    <p:sldId id="380" r:id="rId21"/>
    <p:sldId id="381" r:id="rId22"/>
    <p:sldId id="382" r:id="rId23"/>
    <p:sldId id="383" r:id="rId24"/>
    <p:sldId id="384" r:id="rId25"/>
    <p:sldId id="385" r:id="rId26"/>
    <p:sldId id="386" r:id="rId27"/>
    <p:sldId id="387" r:id="rId28"/>
    <p:sldId id="388" r:id="rId29"/>
    <p:sldId id="389" r:id="rId30"/>
    <p:sldId id="390" r:id="rId31"/>
    <p:sldId id="391" r:id="rId32"/>
    <p:sldId id="392" r:id="rId33"/>
    <p:sldId id="393" r:id="rId34"/>
    <p:sldId id="394" r:id="rId35"/>
    <p:sldId id="395" r:id="rId36"/>
    <p:sldId id="397" r:id="rId37"/>
    <p:sldId id="396" r:id="rId38"/>
    <p:sldId id="398" r:id="rId39"/>
    <p:sldId id="399" r:id="rId40"/>
    <p:sldId id="401" r:id="rId41"/>
    <p:sldId id="400" r:id="rId42"/>
    <p:sldId id="402" r:id="rId43"/>
    <p:sldId id="403" r:id="rId44"/>
    <p:sldId id="404" r:id="rId45"/>
    <p:sldId id="405" r:id="rId46"/>
    <p:sldId id="406" r:id="rId47"/>
    <p:sldId id="407" r:id="rId48"/>
    <p:sldId id="408" r:id="rId49"/>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3F"/>
    <a:srgbClr val="22206B"/>
    <a:srgbClr val="FFFF00"/>
    <a:srgbClr val="FFFF99"/>
    <a:srgbClr val="FFFF0D"/>
    <a:srgbClr val="009999"/>
    <a:srgbClr val="006699"/>
    <a:srgbClr val="FF00FF"/>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804" autoAdjust="0"/>
    <p:restoredTop sz="94720"/>
  </p:normalViewPr>
  <p:slideViewPr>
    <p:cSldViewPr showGuides="1">
      <p:cViewPr varScale="1">
        <p:scale>
          <a:sx n="67" d="100"/>
          <a:sy n="67" d="100"/>
        </p:scale>
        <p:origin x="354" y="66"/>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979B5D-DE40-4EB6-89C9-2FA5E648B513}" type="datetimeFigureOut">
              <a:rPr lang="en-US" smtClean="0"/>
              <a:t>1/29/2018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F800E1-839B-400A-A993-8A8C8943E12F}" type="slidenum">
              <a:rPr lang="en-US" smtClean="0"/>
              <a:t>‹#›</a:t>
            </a:fld>
            <a:endParaRPr lang="en-US"/>
          </a:p>
        </p:txBody>
      </p:sp>
    </p:spTree>
    <p:extLst>
      <p:ext uri="{BB962C8B-B14F-4D97-AF65-F5344CB8AC3E}">
        <p14:creationId xmlns:p14="http://schemas.microsoft.com/office/powerpoint/2010/main" val="3499430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F800E1-839B-400A-A993-8A8C8943E12F}" type="slidenum">
              <a:rPr lang="en-US" smtClean="0"/>
              <a:t>1</a:t>
            </a:fld>
            <a:endParaRPr lang="en-US"/>
          </a:p>
        </p:txBody>
      </p:sp>
    </p:spTree>
    <p:extLst>
      <p:ext uri="{BB962C8B-B14F-4D97-AF65-F5344CB8AC3E}">
        <p14:creationId xmlns:p14="http://schemas.microsoft.com/office/powerpoint/2010/main" val="3905373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PH"/>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PH"/>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DD8EA2-8A5A-4D8E-9BAC-3F324B7A1A68}" type="slidenum">
              <a:rPr lang="en-US"/>
              <a:pPr>
                <a:defRPr/>
              </a:pPr>
              <a:t>‹#›</a:t>
            </a:fld>
            <a:endParaRPr lang="en-US"/>
          </a:p>
        </p:txBody>
      </p:sp>
    </p:spTree>
    <p:extLst>
      <p:ext uri="{BB962C8B-B14F-4D97-AF65-F5344CB8AC3E}">
        <p14:creationId xmlns:p14="http://schemas.microsoft.com/office/powerpoint/2010/main" val="4145815737"/>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PH"/>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FE53EF-6405-43B3-BF55-58B8D60F7C58}" type="slidenum">
              <a:rPr lang="en-US"/>
              <a:pPr>
                <a:defRPr/>
              </a:pPr>
              <a:t>‹#›</a:t>
            </a:fld>
            <a:endParaRPr lang="en-US"/>
          </a:p>
        </p:txBody>
      </p:sp>
    </p:spTree>
    <p:extLst>
      <p:ext uri="{BB962C8B-B14F-4D97-AF65-F5344CB8AC3E}">
        <p14:creationId xmlns:p14="http://schemas.microsoft.com/office/powerpoint/2010/main" val="1766384579"/>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PH"/>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D03011-C12C-4057-B597-283AF3C98268}" type="slidenum">
              <a:rPr lang="en-US"/>
              <a:pPr>
                <a:defRPr/>
              </a:pPr>
              <a:t>‹#›</a:t>
            </a:fld>
            <a:endParaRPr lang="en-US"/>
          </a:p>
        </p:txBody>
      </p:sp>
    </p:spTree>
    <p:extLst>
      <p:ext uri="{BB962C8B-B14F-4D97-AF65-F5344CB8AC3E}">
        <p14:creationId xmlns:p14="http://schemas.microsoft.com/office/powerpoint/2010/main" val="407040685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PH"/>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EAF7DB-8615-4FC6-930E-34D392848DEB}" type="slidenum">
              <a:rPr lang="en-US"/>
              <a:pPr>
                <a:defRPr/>
              </a:pPr>
              <a:t>‹#›</a:t>
            </a:fld>
            <a:endParaRPr lang="en-US"/>
          </a:p>
        </p:txBody>
      </p:sp>
    </p:spTree>
    <p:extLst>
      <p:ext uri="{BB962C8B-B14F-4D97-AF65-F5344CB8AC3E}">
        <p14:creationId xmlns:p14="http://schemas.microsoft.com/office/powerpoint/2010/main" val="3188779429"/>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PH"/>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243DB1-C26D-4F18-A29A-56A0551A8F3F}" type="slidenum">
              <a:rPr lang="en-US"/>
              <a:pPr>
                <a:defRPr/>
              </a:pPr>
              <a:t>‹#›</a:t>
            </a:fld>
            <a:endParaRPr lang="en-US"/>
          </a:p>
        </p:txBody>
      </p:sp>
    </p:spTree>
    <p:extLst>
      <p:ext uri="{BB962C8B-B14F-4D97-AF65-F5344CB8AC3E}">
        <p14:creationId xmlns:p14="http://schemas.microsoft.com/office/powerpoint/2010/main" val="231540232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PH"/>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47DF1D-4D35-4AF4-B9D2-922BE05C65B8}" type="slidenum">
              <a:rPr lang="en-US"/>
              <a:pPr>
                <a:defRPr/>
              </a:pPr>
              <a:t>‹#›</a:t>
            </a:fld>
            <a:endParaRPr lang="en-US"/>
          </a:p>
        </p:txBody>
      </p:sp>
    </p:spTree>
    <p:extLst>
      <p:ext uri="{BB962C8B-B14F-4D97-AF65-F5344CB8AC3E}">
        <p14:creationId xmlns:p14="http://schemas.microsoft.com/office/powerpoint/2010/main" val="56488223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PH"/>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968A9C5-848B-4F55-9DD1-CE2383940CA6}" type="slidenum">
              <a:rPr lang="en-US"/>
              <a:pPr>
                <a:defRPr/>
              </a:pPr>
              <a:t>‹#›</a:t>
            </a:fld>
            <a:endParaRPr lang="en-US"/>
          </a:p>
        </p:txBody>
      </p:sp>
    </p:spTree>
    <p:extLst>
      <p:ext uri="{BB962C8B-B14F-4D97-AF65-F5344CB8AC3E}">
        <p14:creationId xmlns:p14="http://schemas.microsoft.com/office/powerpoint/2010/main" val="4138554474"/>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PH"/>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FBB8631-6F9A-4541-A7B9-7D502E61B9E3}" type="slidenum">
              <a:rPr lang="en-US"/>
              <a:pPr>
                <a:defRPr/>
              </a:pPr>
              <a:t>‹#›</a:t>
            </a:fld>
            <a:endParaRPr lang="en-US"/>
          </a:p>
        </p:txBody>
      </p:sp>
    </p:spTree>
    <p:extLst>
      <p:ext uri="{BB962C8B-B14F-4D97-AF65-F5344CB8AC3E}">
        <p14:creationId xmlns:p14="http://schemas.microsoft.com/office/powerpoint/2010/main" val="244958988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4246E37-9330-4231-9968-F4D83F9802C9}" type="slidenum">
              <a:rPr lang="en-US"/>
              <a:pPr>
                <a:defRPr/>
              </a:pPr>
              <a:t>‹#›</a:t>
            </a:fld>
            <a:endParaRPr lang="en-US"/>
          </a:p>
        </p:txBody>
      </p:sp>
    </p:spTree>
    <p:extLst>
      <p:ext uri="{BB962C8B-B14F-4D97-AF65-F5344CB8AC3E}">
        <p14:creationId xmlns:p14="http://schemas.microsoft.com/office/powerpoint/2010/main" val="3237424867"/>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PH"/>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B52EA9-1920-4B3F-9EFD-4E3B47B5E2EF}" type="slidenum">
              <a:rPr lang="en-US"/>
              <a:pPr>
                <a:defRPr/>
              </a:pPr>
              <a:t>‹#›</a:t>
            </a:fld>
            <a:endParaRPr lang="en-US"/>
          </a:p>
        </p:txBody>
      </p:sp>
    </p:spTree>
    <p:extLst>
      <p:ext uri="{BB962C8B-B14F-4D97-AF65-F5344CB8AC3E}">
        <p14:creationId xmlns:p14="http://schemas.microsoft.com/office/powerpoint/2010/main" val="105564876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PH"/>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PH"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5B1FF5-B619-4D1B-B62B-35D93E304E41}" type="slidenum">
              <a:rPr lang="en-US"/>
              <a:pPr>
                <a:defRPr/>
              </a:pPr>
              <a:t>‹#›</a:t>
            </a:fld>
            <a:endParaRPr lang="en-US"/>
          </a:p>
        </p:txBody>
      </p:sp>
    </p:spTree>
    <p:extLst>
      <p:ext uri="{BB962C8B-B14F-4D97-AF65-F5344CB8AC3E}">
        <p14:creationId xmlns:p14="http://schemas.microsoft.com/office/powerpoint/2010/main" val="263198199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7AD4DC26-F84F-42B3-BE52-56F61E9C0C6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xStyles>
    <p:title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4000">
          <a:solidFill>
            <a:schemeClr val="bg1"/>
          </a:solidFill>
          <a:latin typeface="Gadugi" panose="020B0502040204020203" pitchFamily="34" charset="0"/>
          <a:ea typeface="+mn-ea"/>
          <a:cs typeface="+mn-cs"/>
        </a:defRPr>
      </a:lvl1pPr>
      <a:lvl2pPr marL="742950" indent="-285750" algn="l" rtl="0" eaLnBrk="0" fontAlgn="base" hangingPunct="0">
        <a:spcBef>
          <a:spcPct val="20000"/>
        </a:spcBef>
        <a:spcAft>
          <a:spcPct val="0"/>
        </a:spcAft>
        <a:buChar char="–"/>
        <a:defRPr sz="4000">
          <a:solidFill>
            <a:schemeClr val="bg1"/>
          </a:solidFill>
          <a:latin typeface="Gadugi" panose="020B0502040204020203" pitchFamily="34" charset="0"/>
        </a:defRPr>
      </a:lvl2pPr>
      <a:lvl3pPr marL="1143000" indent="-228600" algn="l" rtl="0" eaLnBrk="0" fontAlgn="base" hangingPunct="0">
        <a:spcBef>
          <a:spcPct val="20000"/>
        </a:spcBef>
        <a:spcAft>
          <a:spcPct val="0"/>
        </a:spcAft>
        <a:buChar char="•"/>
        <a:defRPr sz="4000">
          <a:solidFill>
            <a:schemeClr val="bg1"/>
          </a:solidFill>
          <a:latin typeface="Gadugi" panose="020B0502040204020203" pitchFamily="34" charset="0"/>
        </a:defRPr>
      </a:lvl3pPr>
      <a:lvl4pPr marL="1600200" indent="-228600" algn="l" rtl="0" eaLnBrk="0" fontAlgn="base" hangingPunct="0">
        <a:spcBef>
          <a:spcPct val="20000"/>
        </a:spcBef>
        <a:spcAft>
          <a:spcPct val="0"/>
        </a:spcAft>
        <a:buChar char="–"/>
        <a:defRPr sz="4000">
          <a:solidFill>
            <a:schemeClr val="bg1"/>
          </a:solidFill>
          <a:latin typeface="Gadugi" panose="020B0502040204020203" pitchFamily="34" charset="0"/>
        </a:defRPr>
      </a:lvl4pPr>
      <a:lvl5pPr marL="2057400" indent="-228600" algn="l" rtl="0" eaLnBrk="0" fontAlgn="base" hangingPunct="0">
        <a:spcBef>
          <a:spcPct val="20000"/>
        </a:spcBef>
        <a:spcAft>
          <a:spcPct val="0"/>
        </a:spcAft>
        <a:buChar char="»"/>
        <a:defRPr sz="4000">
          <a:solidFill>
            <a:schemeClr val="bg1"/>
          </a:solidFill>
          <a:latin typeface="Gadugi" panose="020B0502040204020203"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4CF32A6-45CB-4092-A030-96FA2CC8CB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200" y="0"/>
            <a:ext cx="16406993" cy="6849920"/>
          </a:xfrm>
          <a:prstGeom prst="rect">
            <a:avLst/>
          </a:prstGeom>
        </p:spPr>
      </p:pic>
      <p:sp>
        <p:nvSpPr>
          <p:cNvPr id="10" name="Right Triangle 9"/>
          <p:cNvSpPr/>
          <p:nvPr/>
        </p:nvSpPr>
        <p:spPr>
          <a:xfrm>
            <a:off x="-721895" y="-1299411"/>
            <a:ext cx="13427242" cy="8157411"/>
          </a:xfrm>
          <a:prstGeom prst="rtTriangle">
            <a:avLst/>
          </a:prstGeom>
          <a:solidFill>
            <a:srgbClr val="221F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Triangle 10"/>
          <p:cNvSpPr/>
          <p:nvPr/>
        </p:nvSpPr>
        <p:spPr>
          <a:xfrm>
            <a:off x="-721895" y="-1491916"/>
            <a:ext cx="14117052" cy="8349916"/>
          </a:xfrm>
          <a:prstGeom prst="rtTriangle">
            <a:avLst/>
          </a:prstGeom>
          <a:solidFill>
            <a:srgbClr val="221F6B">
              <a:alpha val="4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0" y="3942414"/>
            <a:ext cx="4698722" cy="923330"/>
          </a:xfrm>
          <a:prstGeom prst="rect">
            <a:avLst/>
          </a:prstGeom>
          <a:noFill/>
        </p:spPr>
        <p:txBody>
          <a:bodyPr wrap="none" rtlCol="0">
            <a:spAutoFit/>
          </a:bodyPr>
          <a:lstStyle/>
          <a:p>
            <a:r>
              <a:rPr lang="en-US" sz="5400" b="1" spc="600">
                <a:solidFill>
                  <a:srgbClr val="FFFF00"/>
                </a:solidFill>
                <a:latin typeface="Gisha" panose="020B0502040204020203" pitchFamily="34" charset="-79"/>
                <a:cs typeface="Gisha" panose="020B0502040204020203" pitchFamily="34" charset="-79"/>
              </a:rPr>
              <a:t>LESSON 12:</a:t>
            </a:r>
            <a:endParaRPr lang="en-US" sz="5400" b="1" spc="600" dirty="0">
              <a:solidFill>
                <a:srgbClr val="FFFF00"/>
              </a:solidFill>
              <a:latin typeface="Gisha" panose="020B0502040204020203" pitchFamily="34" charset="-79"/>
              <a:cs typeface="Gisha" panose="020B0502040204020203" pitchFamily="34" charset="-79"/>
            </a:endParaRPr>
          </a:p>
        </p:txBody>
      </p:sp>
      <p:sp>
        <p:nvSpPr>
          <p:cNvPr id="14" name="TextBox 13"/>
          <p:cNvSpPr txBox="1"/>
          <p:nvPr/>
        </p:nvSpPr>
        <p:spPr>
          <a:xfrm>
            <a:off x="762000" y="5422307"/>
            <a:ext cx="9440405" cy="1446550"/>
          </a:xfrm>
          <a:prstGeom prst="rect">
            <a:avLst/>
          </a:prstGeom>
          <a:noFill/>
        </p:spPr>
        <p:txBody>
          <a:bodyPr wrap="none" rtlCol="0">
            <a:spAutoFit/>
          </a:bodyPr>
          <a:lstStyle/>
          <a:p>
            <a:r>
              <a:rPr lang="en-US" sz="8800" b="1" spc="600" dirty="0">
                <a:solidFill>
                  <a:schemeClr val="bg1"/>
                </a:solidFill>
                <a:latin typeface="Lucida Bright" panose="02040602050505020304" pitchFamily="18" charset="0"/>
                <a:ea typeface="GulimChe" panose="020B0609000101010101" pitchFamily="49" charset="-127"/>
                <a:cs typeface="Gisha" panose="020B0502040204020203" pitchFamily="34" charset="-79"/>
              </a:rPr>
              <a:t>STEWARDSHIP</a:t>
            </a:r>
          </a:p>
        </p:txBody>
      </p:sp>
    </p:spTree>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0" y="1381065"/>
            <a:ext cx="11105150" cy="3785652"/>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Arial" panose="020B0604020202020204" pitchFamily="34" charset="0"/>
              <a:buChar char="•"/>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Many people feel that finances should not be mentioned in the church; but it is the responsibility of the church to proclaim the full gospel. The church should not preach politics, but the gospel of Jesus Christ includes money matters.</a:t>
            </a: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8" name="TextBox 7"/>
          <p:cNvSpPr txBox="1"/>
          <p:nvPr/>
        </p:nvSpPr>
        <p:spPr>
          <a:xfrm>
            <a:off x="401051" y="496923"/>
            <a:ext cx="8632300" cy="584775"/>
          </a:xfrm>
          <a:prstGeom prst="rect">
            <a:avLst/>
          </a:prstGeom>
          <a:noFill/>
        </p:spPr>
        <p:txBody>
          <a:bodyPr wrap="none" rtlCol="0">
            <a:spAutoFit/>
          </a:bodyPr>
          <a:lstStyle/>
          <a:p>
            <a:r>
              <a:rPr lang="en-US" sz="3200" b="1" spc="600" dirty="0">
                <a:solidFill>
                  <a:srgbClr val="221F6B"/>
                </a:solidFill>
                <a:latin typeface="Franklin Gothic Book" panose="020B0503020102020204" pitchFamily="34" charset="0"/>
                <a:cs typeface="Times New Roman" panose="02020603050405020304" pitchFamily="18" charset="0"/>
              </a:rPr>
              <a:t>FACTS ABOUT MONEY IN THE BIBLE</a:t>
            </a:r>
          </a:p>
        </p:txBody>
      </p:sp>
    </p:spTree>
    <p:extLst>
      <p:ext uri="{BB962C8B-B14F-4D97-AF65-F5344CB8AC3E}">
        <p14:creationId xmlns:p14="http://schemas.microsoft.com/office/powerpoint/2010/main" val="218709569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wipe(left)">
                                      <p:cBhvr>
                                        <p:cTn id="7" dur="500"/>
                                        <p:tgtEl>
                                          <p:spTgt spid="19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0" y="1381065"/>
            <a:ext cx="11105150" cy="707886"/>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lphaUcPeriod"/>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God is the owner of everything.</a:t>
            </a: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8" name="TextBox 7"/>
          <p:cNvSpPr txBox="1"/>
          <p:nvPr/>
        </p:nvSpPr>
        <p:spPr>
          <a:xfrm>
            <a:off x="401051" y="496923"/>
            <a:ext cx="5137368" cy="584775"/>
          </a:xfrm>
          <a:prstGeom prst="rect">
            <a:avLst/>
          </a:prstGeom>
          <a:noFill/>
        </p:spPr>
        <p:txBody>
          <a:bodyPr wrap="none" rtlCol="0">
            <a:spAutoFit/>
          </a:bodyPr>
          <a:lstStyle/>
          <a:p>
            <a:pPr marL="571500" indent="-571500">
              <a:buFont typeface="+mj-lt"/>
              <a:buAutoNum type="romanUcPeriod" startAt="2"/>
            </a:pPr>
            <a:r>
              <a:rPr lang="en-US" sz="3200" b="1" spc="600" dirty="0">
                <a:solidFill>
                  <a:srgbClr val="221F6B"/>
                </a:solidFill>
                <a:latin typeface="Franklin Gothic Book" panose="020B0503020102020204" pitchFamily="34" charset="0"/>
                <a:cs typeface="Times New Roman" panose="02020603050405020304" pitchFamily="18" charset="0"/>
              </a:rPr>
              <a:t>COVENANT GIVING</a:t>
            </a:r>
          </a:p>
        </p:txBody>
      </p:sp>
      <p:sp>
        <p:nvSpPr>
          <p:cNvPr id="5" name="Content Placeholder 2">
            <a:extLst>
              <a:ext uri="{FF2B5EF4-FFF2-40B4-BE49-F238E27FC236}">
                <a16:creationId xmlns:a16="http://schemas.microsoft.com/office/drawing/2014/main" id="{58CE0D91-DAA1-4903-B983-F53286E4CDF3}"/>
              </a:ext>
            </a:extLst>
          </p:cNvPr>
          <p:cNvSpPr txBox="1">
            <a:spLocks/>
          </p:cNvSpPr>
          <p:nvPr/>
        </p:nvSpPr>
        <p:spPr bwMode="auto">
          <a:xfrm>
            <a:off x="1473153" y="2514600"/>
            <a:ext cx="9245694"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a:lnSpc>
                <a:spcPct val="90000"/>
              </a:lnSpc>
              <a:defRPr/>
            </a:pPr>
            <a:r>
              <a:rPr lang="en-US" baseline="30000" dirty="0">
                <a:ln w="0"/>
                <a:latin typeface="Franklin Gothic Book" panose="020B0503020102020204" pitchFamily="34" charset="0"/>
                <a:cs typeface="Arial" charset="0"/>
              </a:rPr>
              <a:t>10</a:t>
            </a:r>
            <a:r>
              <a:rPr lang="en-US" dirty="0">
                <a:ln w="0"/>
                <a:latin typeface="Franklin Gothic Book" panose="020B0503020102020204" pitchFamily="34" charset="0"/>
                <a:cs typeface="Arial" charset="0"/>
              </a:rPr>
              <a:t> for every animal of the forest is mine, and the cattle on a thousand hills. </a:t>
            </a:r>
            <a:br>
              <a:rPr lang="en-US" dirty="0">
                <a:ln w="0"/>
                <a:latin typeface="Franklin Gothic Book" panose="020B0503020102020204" pitchFamily="34" charset="0"/>
                <a:cs typeface="Arial" charset="0"/>
              </a:rPr>
            </a:br>
            <a:r>
              <a:rPr lang="en-US" baseline="30000" dirty="0">
                <a:ln w="0"/>
                <a:latin typeface="Franklin Gothic Book" panose="020B0503020102020204" pitchFamily="34" charset="0"/>
                <a:cs typeface="Arial" charset="0"/>
              </a:rPr>
              <a:t>11</a:t>
            </a:r>
            <a:r>
              <a:rPr lang="en-US" dirty="0">
                <a:ln w="0"/>
                <a:latin typeface="Franklin Gothic Book" panose="020B0503020102020204" pitchFamily="34" charset="0"/>
                <a:cs typeface="Arial" charset="0"/>
              </a:rPr>
              <a:t> I know every bird in the mountains, and the creatures of the field are mine.</a:t>
            </a:r>
            <a:endParaRPr lang="en-US" kern="0" dirty="0">
              <a:ln w="0"/>
              <a:latin typeface="Franklin Gothic Book" panose="020B0503020102020204" pitchFamily="34" charset="0"/>
              <a:ea typeface="Tahoma" pitchFamily="34" charset="0"/>
              <a:cs typeface="Tahoma" pitchFamily="34" charset="0"/>
            </a:endParaRPr>
          </a:p>
        </p:txBody>
      </p:sp>
      <p:sp>
        <p:nvSpPr>
          <p:cNvPr id="6" name="Title 1">
            <a:extLst>
              <a:ext uri="{FF2B5EF4-FFF2-40B4-BE49-F238E27FC236}">
                <a16:creationId xmlns:a16="http://schemas.microsoft.com/office/drawing/2014/main" id="{07E3A382-A1C8-496F-BE60-601E6A4FE8A8}"/>
              </a:ext>
            </a:extLst>
          </p:cNvPr>
          <p:cNvSpPr txBox="1">
            <a:spLocks/>
          </p:cNvSpPr>
          <p:nvPr/>
        </p:nvSpPr>
        <p:spPr bwMode="auto">
          <a:xfrm>
            <a:off x="7315200" y="4750830"/>
            <a:ext cx="368309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kern="0" dirty="0">
                <a:latin typeface="Franklin Gothic Book" panose="020B0503020102020204" pitchFamily="34" charset="0"/>
              </a:rPr>
              <a:t>Psalm 50:10-12</a:t>
            </a:r>
          </a:p>
        </p:txBody>
      </p:sp>
    </p:spTree>
    <p:extLst>
      <p:ext uri="{BB962C8B-B14F-4D97-AF65-F5344CB8AC3E}">
        <p14:creationId xmlns:p14="http://schemas.microsoft.com/office/powerpoint/2010/main" val="25487586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9458"/>
                                        </p:tgtEl>
                                        <p:attrNameLst>
                                          <p:attrName>style.visibility</p:attrName>
                                        </p:attrNameLst>
                                      </p:cBhvr>
                                      <p:to>
                                        <p:strVal val="visible"/>
                                      </p:to>
                                    </p:set>
                                    <p:animEffect transition="in" filter="wipe(left)">
                                      <p:cBhvr>
                                        <p:cTn id="15" dur="500"/>
                                        <p:tgtEl>
                                          <p:spTgt spid="1945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500"/>
                                        <p:tgtEl>
                                          <p:spTgt spid="6"/>
                                        </p:tgtEl>
                                      </p:cBhvr>
                                    </p:animEffect>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Effect transition="in" filter="wipe(left)">
                                      <p:cBhvr>
                                        <p:cTn id="24"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5" grpId="0" build="p"/>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0" y="1381065"/>
            <a:ext cx="11105150" cy="707886"/>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lphaUcPeriod"/>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God is the owner of everything.</a:t>
            </a: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8" name="TextBox 7"/>
          <p:cNvSpPr txBox="1"/>
          <p:nvPr/>
        </p:nvSpPr>
        <p:spPr>
          <a:xfrm>
            <a:off x="401051" y="496923"/>
            <a:ext cx="5137368" cy="584775"/>
          </a:xfrm>
          <a:prstGeom prst="rect">
            <a:avLst/>
          </a:prstGeom>
          <a:noFill/>
        </p:spPr>
        <p:txBody>
          <a:bodyPr wrap="none" rtlCol="0">
            <a:spAutoFit/>
          </a:bodyPr>
          <a:lstStyle/>
          <a:p>
            <a:pPr marL="571500" indent="-571500">
              <a:buFont typeface="+mj-lt"/>
              <a:buAutoNum type="romanUcPeriod" startAt="2"/>
            </a:pPr>
            <a:r>
              <a:rPr lang="en-US" sz="3200" b="1" spc="600" dirty="0">
                <a:solidFill>
                  <a:srgbClr val="221F6B"/>
                </a:solidFill>
                <a:latin typeface="Franklin Gothic Book" panose="020B0503020102020204" pitchFamily="34" charset="0"/>
                <a:cs typeface="Times New Roman" panose="02020603050405020304" pitchFamily="18" charset="0"/>
              </a:rPr>
              <a:t>COVENANT GIVING</a:t>
            </a:r>
          </a:p>
        </p:txBody>
      </p:sp>
      <p:sp>
        <p:nvSpPr>
          <p:cNvPr id="5" name="Content Placeholder 2">
            <a:extLst>
              <a:ext uri="{FF2B5EF4-FFF2-40B4-BE49-F238E27FC236}">
                <a16:creationId xmlns:a16="http://schemas.microsoft.com/office/drawing/2014/main" id="{58CE0D91-DAA1-4903-B983-F53286E4CDF3}"/>
              </a:ext>
            </a:extLst>
          </p:cNvPr>
          <p:cNvSpPr txBox="1">
            <a:spLocks/>
          </p:cNvSpPr>
          <p:nvPr/>
        </p:nvSpPr>
        <p:spPr bwMode="auto">
          <a:xfrm>
            <a:off x="1473153" y="2625167"/>
            <a:ext cx="9245694"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a:lnSpc>
                <a:spcPct val="90000"/>
              </a:lnSpc>
              <a:defRPr/>
            </a:pPr>
            <a:r>
              <a:rPr lang="en-US" baseline="30000" dirty="0">
                <a:ln w="0"/>
                <a:latin typeface="Franklin Gothic Book" panose="020B0503020102020204" pitchFamily="34" charset="0"/>
                <a:cs typeface="Arial" charset="0"/>
              </a:rPr>
              <a:t>12</a:t>
            </a:r>
            <a:r>
              <a:rPr lang="en-US" dirty="0">
                <a:ln w="0"/>
                <a:latin typeface="Franklin Gothic Book" panose="020B0503020102020204" pitchFamily="34" charset="0"/>
                <a:cs typeface="Arial" charset="0"/>
              </a:rPr>
              <a:t> If I were hungry I would not tell you, for the world is mine, and all that is in it.</a:t>
            </a:r>
            <a:endParaRPr lang="en-US" kern="0" dirty="0">
              <a:ln w="0"/>
              <a:latin typeface="Franklin Gothic Book" panose="020B0503020102020204" pitchFamily="34" charset="0"/>
              <a:ea typeface="Tahoma" pitchFamily="34" charset="0"/>
              <a:cs typeface="Tahoma" pitchFamily="34" charset="0"/>
            </a:endParaRPr>
          </a:p>
        </p:txBody>
      </p:sp>
      <p:sp>
        <p:nvSpPr>
          <p:cNvPr id="9" name="Title 1">
            <a:extLst>
              <a:ext uri="{FF2B5EF4-FFF2-40B4-BE49-F238E27FC236}">
                <a16:creationId xmlns:a16="http://schemas.microsoft.com/office/drawing/2014/main" id="{5F9A0411-CC88-4167-B4BD-02C185F88B4B}"/>
              </a:ext>
            </a:extLst>
          </p:cNvPr>
          <p:cNvSpPr txBox="1">
            <a:spLocks/>
          </p:cNvSpPr>
          <p:nvPr/>
        </p:nvSpPr>
        <p:spPr bwMode="auto">
          <a:xfrm>
            <a:off x="7315200" y="4750830"/>
            <a:ext cx="368309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kern="0" dirty="0">
                <a:latin typeface="Franklin Gothic Book" panose="020B0503020102020204" pitchFamily="34" charset="0"/>
              </a:rPr>
              <a:t>Psalm 50:10-12</a:t>
            </a:r>
          </a:p>
        </p:txBody>
      </p:sp>
    </p:spTree>
    <p:extLst>
      <p:ext uri="{BB962C8B-B14F-4D97-AF65-F5344CB8AC3E}">
        <p14:creationId xmlns:p14="http://schemas.microsoft.com/office/powerpoint/2010/main" val="200656291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wipe(left)">
                                      <p:cBhvr>
                                        <p:cTn id="11"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58CE0D91-DAA1-4903-B983-F53286E4CDF3}"/>
              </a:ext>
            </a:extLst>
          </p:cNvPr>
          <p:cNvSpPr txBox="1">
            <a:spLocks/>
          </p:cNvSpPr>
          <p:nvPr/>
        </p:nvSpPr>
        <p:spPr bwMode="auto">
          <a:xfrm>
            <a:off x="304800" y="1379537"/>
            <a:ext cx="11130549"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571500" indent="-571500" algn="l">
              <a:lnSpc>
                <a:spcPct val="110000"/>
              </a:lnSpc>
              <a:buFont typeface="Arial" panose="020B0604020202020204" pitchFamily="34" charset="0"/>
              <a:buChar char="•"/>
              <a:defRPr/>
            </a:pPr>
            <a:r>
              <a:rPr lang="en-US" dirty="0">
                <a:ln w="0"/>
                <a:latin typeface="Franklin Gothic Book" panose="020B0503020102020204" pitchFamily="34" charset="0"/>
                <a:cs typeface="Arial" charset="0"/>
              </a:rPr>
              <a:t>A basic bible principle is that God is the owner of everything, and that we are simply steward accountable to God of all He has GIVEN to us.</a:t>
            </a:r>
            <a:endParaRPr lang="en-US" kern="0" dirty="0">
              <a:ln w="0"/>
              <a:latin typeface="Franklin Gothic Book" panose="020B0503020102020204" pitchFamily="34" charset="0"/>
              <a:ea typeface="Tahoma" pitchFamily="34" charset="0"/>
              <a:cs typeface="Tahoma" pitchFamily="34" charset="0"/>
            </a:endParaRPr>
          </a:p>
        </p:txBody>
      </p:sp>
      <p:sp>
        <p:nvSpPr>
          <p:cNvPr id="10" name="Parallelogram 9">
            <a:extLst>
              <a:ext uri="{FF2B5EF4-FFF2-40B4-BE49-F238E27FC236}">
                <a16:creationId xmlns:a16="http://schemas.microsoft.com/office/drawing/2014/main" id="{F4739B93-F2F5-49C5-A978-D25151B84FEC}"/>
              </a:ext>
            </a:extLst>
          </p:cNvPr>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11" name="TextBox 10">
            <a:extLst>
              <a:ext uri="{FF2B5EF4-FFF2-40B4-BE49-F238E27FC236}">
                <a16:creationId xmlns:a16="http://schemas.microsoft.com/office/drawing/2014/main" id="{5DC960F2-3AE6-4067-8A05-F6533E74D0C6}"/>
              </a:ext>
            </a:extLst>
          </p:cNvPr>
          <p:cNvSpPr txBox="1"/>
          <p:nvPr/>
        </p:nvSpPr>
        <p:spPr>
          <a:xfrm>
            <a:off x="401051" y="496923"/>
            <a:ext cx="5137368" cy="584775"/>
          </a:xfrm>
          <a:prstGeom prst="rect">
            <a:avLst/>
          </a:prstGeom>
          <a:noFill/>
        </p:spPr>
        <p:txBody>
          <a:bodyPr wrap="none" rtlCol="0">
            <a:spAutoFit/>
          </a:bodyPr>
          <a:lstStyle/>
          <a:p>
            <a:pPr marL="571500" indent="-571500">
              <a:buFont typeface="+mj-lt"/>
              <a:buAutoNum type="romanUcPeriod" startAt="2"/>
            </a:pPr>
            <a:r>
              <a:rPr lang="en-US" sz="3200" b="1" spc="600" dirty="0">
                <a:solidFill>
                  <a:srgbClr val="221F6B"/>
                </a:solidFill>
                <a:latin typeface="Franklin Gothic Book" panose="020B0503020102020204" pitchFamily="34" charset="0"/>
                <a:cs typeface="Times New Roman" panose="02020603050405020304" pitchFamily="18" charset="0"/>
              </a:rPr>
              <a:t>COVENANT GIVING</a:t>
            </a:r>
          </a:p>
        </p:txBody>
      </p:sp>
    </p:spTree>
    <p:extLst>
      <p:ext uri="{BB962C8B-B14F-4D97-AF65-F5344CB8AC3E}">
        <p14:creationId xmlns:p14="http://schemas.microsoft.com/office/powerpoint/2010/main" val="425551874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00BC1F26-7D7A-43F2-AD72-12DA213ADD63}"/>
              </a:ext>
            </a:extLst>
          </p:cNvPr>
          <p:cNvSpPr txBox="1">
            <a:spLocks/>
          </p:cNvSpPr>
          <p:nvPr/>
        </p:nvSpPr>
        <p:spPr bwMode="auto">
          <a:xfrm>
            <a:off x="1473153" y="2743200"/>
            <a:ext cx="9245694"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a:lnSpc>
                <a:spcPct val="90000"/>
              </a:lnSpc>
              <a:defRPr/>
            </a:pPr>
            <a:r>
              <a:rPr lang="en-US" dirty="0">
                <a:latin typeface="Franklin Gothic Book" panose="020B0503020102020204" pitchFamily="34" charset="0"/>
                <a:cs typeface="Arial" charset="0"/>
              </a:rPr>
              <a:t>“From everyone who has been given much, much will be demanded; and from the one who has been entrusted with much, much more will be asked</a:t>
            </a:r>
            <a:r>
              <a:rPr lang="en-US" dirty="0" smtClean="0">
                <a:latin typeface="Franklin Gothic Book" panose="020B0503020102020204" pitchFamily="34" charset="0"/>
                <a:cs typeface="Arial" charset="0"/>
              </a:rPr>
              <a:t>.”</a:t>
            </a:r>
            <a:endParaRPr lang="en-US" kern="0" dirty="0">
              <a:ln w="0"/>
              <a:latin typeface="Franklin Gothic Book" panose="020B0503020102020204" pitchFamily="34" charset="0"/>
              <a:ea typeface="Tahoma" pitchFamily="34" charset="0"/>
              <a:cs typeface="Tahoma" pitchFamily="34" charset="0"/>
            </a:endParaRPr>
          </a:p>
        </p:txBody>
      </p:sp>
      <p:sp>
        <p:nvSpPr>
          <p:cNvPr id="11" name="Title 1">
            <a:extLst>
              <a:ext uri="{FF2B5EF4-FFF2-40B4-BE49-F238E27FC236}">
                <a16:creationId xmlns:a16="http://schemas.microsoft.com/office/drawing/2014/main" id="{A1E2ED17-C4B8-41D7-AD43-531B3EBF3BA6}"/>
              </a:ext>
            </a:extLst>
          </p:cNvPr>
          <p:cNvSpPr txBox="1">
            <a:spLocks/>
          </p:cNvSpPr>
          <p:nvPr/>
        </p:nvSpPr>
        <p:spPr bwMode="auto">
          <a:xfrm>
            <a:off x="8001000" y="4750830"/>
            <a:ext cx="299729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kern="0" dirty="0">
                <a:latin typeface="Franklin Gothic Book" panose="020B0503020102020204" pitchFamily="34" charset="0"/>
              </a:rPr>
              <a:t>Luke 12:48b</a:t>
            </a:r>
          </a:p>
        </p:txBody>
      </p:sp>
      <p:sp>
        <p:nvSpPr>
          <p:cNvPr id="12" name="Text Box 2">
            <a:extLst>
              <a:ext uri="{FF2B5EF4-FFF2-40B4-BE49-F238E27FC236}">
                <a16:creationId xmlns:a16="http://schemas.microsoft.com/office/drawing/2014/main" id="{798F6A5E-5F6D-49E8-B396-60D1C3A04DF9}"/>
              </a:ext>
            </a:extLst>
          </p:cNvPr>
          <p:cNvSpPr txBox="1">
            <a:spLocks noChangeArrowheads="1"/>
          </p:cNvSpPr>
          <p:nvPr/>
        </p:nvSpPr>
        <p:spPr bwMode="auto">
          <a:xfrm>
            <a:off x="401050" y="1381065"/>
            <a:ext cx="11105150" cy="1323439"/>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Arial" panose="020B0604020202020204" pitchFamily="34" charset="0"/>
              <a:buChar char="•"/>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The more we have, the </a:t>
            </a:r>
            <a:r>
              <a:rPr lang="en-US" sz="4000" spc="50" dirty="0">
                <a:ln w="12700" cmpd="sng">
                  <a:noFill/>
                  <a:prstDash val="solid"/>
                </a:ln>
                <a:solidFill>
                  <a:srgbClr val="FFFF00"/>
                </a:solidFill>
                <a:latin typeface="Franklin Gothic Book" panose="020B0503020102020204" pitchFamily="34" charset="0"/>
                <a:cs typeface="Tahoma" pitchFamily="34" charset="0"/>
              </a:rPr>
              <a:t>MORE</a:t>
            </a: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 is our responsibility</a:t>
            </a:r>
          </a:p>
        </p:txBody>
      </p:sp>
      <p:sp>
        <p:nvSpPr>
          <p:cNvPr id="13" name="Parallelogram 12">
            <a:extLst>
              <a:ext uri="{FF2B5EF4-FFF2-40B4-BE49-F238E27FC236}">
                <a16:creationId xmlns:a16="http://schemas.microsoft.com/office/drawing/2014/main" id="{E2B7B979-2565-407F-AD2B-F5DDA5172885}"/>
              </a:ext>
            </a:extLst>
          </p:cNvPr>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14" name="TextBox 13">
            <a:extLst>
              <a:ext uri="{FF2B5EF4-FFF2-40B4-BE49-F238E27FC236}">
                <a16:creationId xmlns:a16="http://schemas.microsoft.com/office/drawing/2014/main" id="{190A28D2-BD37-446F-B08B-EA33E3466D2A}"/>
              </a:ext>
            </a:extLst>
          </p:cNvPr>
          <p:cNvSpPr txBox="1"/>
          <p:nvPr/>
        </p:nvSpPr>
        <p:spPr>
          <a:xfrm>
            <a:off x="401051" y="496923"/>
            <a:ext cx="5137368" cy="584775"/>
          </a:xfrm>
          <a:prstGeom prst="rect">
            <a:avLst/>
          </a:prstGeom>
          <a:noFill/>
        </p:spPr>
        <p:txBody>
          <a:bodyPr wrap="none" rtlCol="0">
            <a:spAutoFit/>
          </a:bodyPr>
          <a:lstStyle/>
          <a:p>
            <a:pPr marL="571500" indent="-571500">
              <a:buFont typeface="+mj-lt"/>
              <a:buAutoNum type="romanUcPeriod" startAt="2"/>
            </a:pPr>
            <a:r>
              <a:rPr lang="en-US" sz="3200" b="1" spc="600" dirty="0">
                <a:solidFill>
                  <a:srgbClr val="221F6B"/>
                </a:solidFill>
                <a:latin typeface="Franklin Gothic Book" panose="020B0503020102020204" pitchFamily="34" charset="0"/>
                <a:cs typeface="Times New Roman" panose="02020603050405020304" pitchFamily="18" charset="0"/>
              </a:rPr>
              <a:t>COVENANT GIVING</a:t>
            </a:r>
          </a:p>
        </p:txBody>
      </p:sp>
    </p:spTree>
    <p:extLst>
      <p:ext uri="{BB962C8B-B14F-4D97-AF65-F5344CB8AC3E}">
        <p14:creationId xmlns:p14="http://schemas.microsoft.com/office/powerpoint/2010/main" val="56663253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0">
                                            <p:txEl>
                                              <p:pRg st="0" end="0"/>
                                            </p:txEl>
                                          </p:spTgt>
                                        </p:tgtEl>
                                        <p:attrNameLst>
                                          <p:attrName>style.visibility</p:attrName>
                                        </p:attrNameLst>
                                      </p:cBhvr>
                                      <p:to>
                                        <p:strVal val="visible"/>
                                      </p:to>
                                    </p:set>
                                    <p:animEffect transition="in" filter="wipe(left)">
                                      <p:cBhvr>
                                        <p:cTn id="16"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00BC1F26-7D7A-43F2-AD72-12DA213ADD63}"/>
              </a:ext>
            </a:extLst>
          </p:cNvPr>
          <p:cNvSpPr txBox="1">
            <a:spLocks/>
          </p:cNvSpPr>
          <p:nvPr/>
        </p:nvSpPr>
        <p:spPr bwMode="auto">
          <a:xfrm>
            <a:off x="1473153" y="2743200"/>
            <a:ext cx="9245694"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a:lnSpc>
                <a:spcPct val="90000"/>
              </a:lnSpc>
              <a:defRPr/>
            </a:pPr>
            <a:r>
              <a:rPr lang="en-US" dirty="0">
                <a:latin typeface="Franklin Gothic Book" panose="020B0503020102020204" pitchFamily="34" charset="0"/>
                <a:cs typeface="Arial" charset="0"/>
              </a:rPr>
              <a:t>“As long as the earth endures, seedtime and harvest, cold and heat, summer and winter, day and night will never cease.”</a:t>
            </a:r>
            <a:endParaRPr lang="en-US" kern="0" dirty="0">
              <a:ln w="0"/>
              <a:latin typeface="Franklin Gothic Book" panose="020B0503020102020204" pitchFamily="34" charset="0"/>
              <a:ea typeface="Tahoma" pitchFamily="34" charset="0"/>
              <a:cs typeface="Tahoma" pitchFamily="34" charset="0"/>
            </a:endParaRPr>
          </a:p>
        </p:txBody>
      </p:sp>
      <p:sp>
        <p:nvSpPr>
          <p:cNvPr id="11" name="Title 1">
            <a:extLst>
              <a:ext uri="{FF2B5EF4-FFF2-40B4-BE49-F238E27FC236}">
                <a16:creationId xmlns:a16="http://schemas.microsoft.com/office/drawing/2014/main" id="{A1E2ED17-C4B8-41D7-AD43-531B3EBF3BA6}"/>
              </a:ext>
            </a:extLst>
          </p:cNvPr>
          <p:cNvSpPr txBox="1">
            <a:spLocks/>
          </p:cNvSpPr>
          <p:nvPr/>
        </p:nvSpPr>
        <p:spPr bwMode="auto">
          <a:xfrm>
            <a:off x="7848600" y="4750830"/>
            <a:ext cx="314969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kern="0" dirty="0">
                <a:latin typeface="Franklin Gothic Book" panose="020B0503020102020204" pitchFamily="34" charset="0"/>
              </a:rPr>
              <a:t>Genesis 8:22</a:t>
            </a:r>
          </a:p>
        </p:txBody>
      </p:sp>
      <p:sp>
        <p:nvSpPr>
          <p:cNvPr id="12" name="Text Box 2">
            <a:extLst>
              <a:ext uri="{FF2B5EF4-FFF2-40B4-BE49-F238E27FC236}">
                <a16:creationId xmlns:a16="http://schemas.microsoft.com/office/drawing/2014/main" id="{798F6A5E-5F6D-49E8-B396-60D1C3A04DF9}"/>
              </a:ext>
            </a:extLst>
          </p:cNvPr>
          <p:cNvSpPr txBox="1">
            <a:spLocks noChangeArrowheads="1"/>
          </p:cNvSpPr>
          <p:nvPr/>
        </p:nvSpPr>
        <p:spPr bwMode="auto">
          <a:xfrm>
            <a:off x="401050" y="1381065"/>
            <a:ext cx="11105150" cy="707886"/>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lphaUcPeriod" startAt="2"/>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The Law of Sowing and Reaping.</a:t>
            </a:r>
          </a:p>
        </p:txBody>
      </p:sp>
      <p:sp>
        <p:nvSpPr>
          <p:cNvPr id="13" name="Parallelogram 12">
            <a:extLst>
              <a:ext uri="{FF2B5EF4-FFF2-40B4-BE49-F238E27FC236}">
                <a16:creationId xmlns:a16="http://schemas.microsoft.com/office/drawing/2014/main" id="{E2B7B979-2565-407F-AD2B-F5DDA5172885}"/>
              </a:ext>
            </a:extLst>
          </p:cNvPr>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14" name="TextBox 13">
            <a:extLst>
              <a:ext uri="{FF2B5EF4-FFF2-40B4-BE49-F238E27FC236}">
                <a16:creationId xmlns:a16="http://schemas.microsoft.com/office/drawing/2014/main" id="{190A28D2-BD37-446F-B08B-EA33E3466D2A}"/>
              </a:ext>
            </a:extLst>
          </p:cNvPr>
          <p:cNvSpPr txBox="1"/>
          <p:nvPr/>
        </p:nvSpPr>
        <p:spPr>
          <a:xfrm>
            <a:off x="401051" y="496923"/>
            <a:ext cx="5137368" cy="584775"/>
          </a:xfrm>
          <a:prstGeom prst="rect">
            <a:avLst/>
          </a:prstGeom>
          <a:noFill/>
        </p:spPr>
        <p:txBody>
          <a:bodyPr wrap="none" rtlCol="0">
            <a:spAutoFit/>
          </a:bodyPr>
          <a:lstStyle/>
          <a:p>
            <a:pPr marL="571500" indent="-571500">
              <a:buFont typeface="+mj-lt"/>
              <a:buAutoNum type="romanUcPeriod" startAt="2"/>
            </a:pPr>
            <a:r>
              <a:rPr lang="en-US" sz="3200" b="1" spc="600" dirty="0">
                <a:solidFill>
                  <a:srgbClr val="221F6B"/>
                </a:solidFill>
                <a:latin typeface="Franklin Gothic Book" panose="020B0503020102020204" pitchFamily="34" charset="0"/>
                <a:cs typeface="Times New Roman" panose="02020603050405020304" pitchFamily="18" charset="0"/>
              </a:rPr>
              <a:t>COVENANT GIVING</a:t>
            </a:r>
          </a:p>
        </p:txBody>
      </p:sp>
    </p:spTree>
    <p:extLst>
      <p:ext uri="{BB962C8B-B14F-4D97-AF65-F5344CB8AC3E}">
        <p14:creationId xmlns:p14="http://schemas.microsoft.com/office/powerpoint/2010/main" val="190797074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0">
                                            <p:txEl>
                                              <p:pRg st="0" end="0"/>
                                            </p:txEl>
                                          </p:spTgt>
                                        </p:tgtEl>
                                        <p:attrNameLst>
                                          <p:attrName>style.visibility</p:attrName>
                                        </p:attrNameLst>
                                      </p:cBhvr>
                                      <p:to>
                                        <p:strVal val="visible"/>
                                      </p:to>
                                    </p:set>
                                    <p:animEffect transition="in" filter="wipe(left)">
                                      <p:cBhvr>
                                        <p:cTn id="16"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00BC1F26-7D7A-43F2-AD72-12DA213ADD63}"/>
              </a:ext>
            </a:extLst>
          </p:cNvPr>
          <p:cNvSpPr txBox="1">
            <a:spLocks/>
          </p:cNvSpPr>
          <p:nvPr/>
        </p:nvSpPr>
        <p:spPr bwMode="auto">
          <a:xfrm>
            <a:off x="609601" y="1143000"/>
            <a:ext cx="11049000"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nSpc>
                <a:spcPct val="110000"/>
              </a:lnSpc>
              <a:defRPr/>
            </a:pPr>
            <a:r>
              <a:rPr lang="en-US" baseline="30000" dirty="0">
                <a:latin typeface="Franklin Gothic Book" panose="020B0503020102020204" pitchFamily="34" charset="0"/>
                <a:cs typeface="Arial" charset="0"/>
              </a:rPr>
              <a:t>7</a:t>
            </a:r>
            <a:r>
              <a:rPr lang="en-US" dirty="0">
                <a:latin typeface="Franklin Gothic Book" panose="020B0503020102020204" pitchFamily="34" charset="0"/>
                <a:cs typeface="Arial" charset="0"/>
              </a:rPr>
              <a:t> Do not be deceived: God cannot be mocked. </a:t>
            </a:r>
            <a:br>
              <a:rPr lang="en-US" dirty="0">
                <a:latin typeface="Franklin Gothic Book" panose="020B0503020102020204" pitchFamily="34" charset="0"/>
                <a:cs typeface="Arial" charset="0"/>
              </a:rPr>
            </a:br>
            <a:r>
              <a:rPr lang="en-US" dirty="0">
                <a:latin typeface="Franklin Gothic Book" panose="020B0503020102020204" pitchFamily="34" charset="0"/>
                <a:cs typeface="Arial" charset="0"/>
              </a:rPr>
              <a:t>A man reaps what he sows. </a:t>
            </a:r>
            <a:r>
              <a:rPr lang="en-US" baseline="30000" dirty="0">
                <a:latin typeface="Franklin Gothic Book" panose="020B0503020102020204" pitchFamily="34" charset="0"/>
                <a:cs typeface="Arial" charset="0"/>
              </a:rPr>
              <a:t>8</a:t>
            </a:r>
            <a:r>
              <a:rPr lang="en-US" dirty="0">
                <a:latin typeface="Franklin Gothic Book" panose="020B0503020102020204" pitchFamily="34" charset="0"/>
                <a:cs typeface="Arial" charset="0"/>
              </a:rPr>
              <a:t> The one who sows to please his sinful nature, from that nature will reap destruction; the one who sows to please the Spirit, from the Spirit will reap eternal life.</a:t>
            </a:r>
            <a:endParaRPr lang="en-US" kern="0" dirty="0">
              <a:ln w="0"/>
              <a:latin typeface="Franklin Gothic Book" panose="020B0503020102020204" pitchFamily="34" charset="0"/>
              <a:ea typeface="Tahoma" pitchFamily="34" charset="0"/>
              <a:cs typeface="Tahoma" pitchFamily="34" charset="0"/>
            </a:endParaRPr>
          </a:p>
        </p:txBody>
      </p:sp>
      <p:sp>
        <p:nvSpPr>
          <p:cNvPr id="11" name="Title 1">
            <a:extLst>
              <a:ext uri="{FF2B5EF4-FFF2-40B4-BE49-F238E27FC236}">
                <a16:creationId xmlns:a16="http://schemas.microsoft.com/office/drawing/2014/main" id="{A1E2ED17-C4B8-41D7-AD43-531B3EBF3BA6}"/>
              </a:ext>
            </a:extLst>
          </p:cNvPr>
          <p:cNvSpPr txBox="1">
            <a:spLocks/>
          </p:cNvSpPr>
          <p:nvPr/>
        </p:nvSpPr>
        <p:spPr bwMode="auto">
          <a:xfrm>
            <a:off x="7467600" y="4750830"/>
            <a:ext cx="353069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kern="0" dirty="0">
                <a:latin typeface="Franklin Gothic Book" panose="020B0503020102020204" pitchFamily="34" charset="0"/>
              </a:rPr>
              <a:t>Galatians 6:7-9</a:t>
            </a:r>
          </a:p>
        </p:txBody>
      </p:sp>
    </p:spTree>
    <p:extLst>
      <p:ext uri="{BB962C8B-B14F-4D97-AF65-F5344CB8AC3E}">
        <p14:creationId xmlns:p14="http://schemas.microsoft.com/office/powerpoint/2010/main" val="242272955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wipe(left)">
                                      <p:cBhvr>
                                        <p:cTn id="11"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00BC1F26-7D7A-43F2-AD72-12DA213ADD63}"/>
              </a:ext>
            </a:extLst>
          </p:cNvPr>
          <p:cNvSpPr txBox="1">
            <a:spLocks/>
          </p:cNvSpPr>
          <p:nvPr/>
        </p:nvSpPr>
        <p:spPr bwMode="auto">
          <a:xfrm>
            <a:off x="1473153" y="1752600"/>
            <a:ext cx="9245694"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nSpc>
                <a:spcPct val="110000"/>
              </a:lnSpc>
              <a:defRPr/>
            </a:pPr>
            <a:r>
              <a:rPr lang="en-US" baseline="30000" dirty="0">
                <a:latin typeface="Franklin Gothic Book" panose="020B0503020102020204" pitchFamily="34" charset="0"/>
                <a:cs typeface="Arial" charset="0"/>
              </a:rPr>
              <a:t>9 </a:t>
            </a:r>
            <a:r>
              <a:rPr lang="en-US" dirty="0">
                <a:latin typeface="Franklin Gothic Book" panose="020B0503020102020204" pitchFamily="34" charset="0"/>
                <a:cs typeface="Arial" charset="0"/>
              </a:rPr>
              <a:t>Let us not become weary in doing good, for at the proper time we will reap a harvest if we do not give up.</a:t>
            </a:r>
            <a:endParaRPr lang="en-US" kern="0" dirty="0">
              <a:ln w="0"/>
              <a:latin typeface="Franklin Gothic Book" panose="020B0503020102020204" pitchFamily="34" charset="0"/>
              <a:ea typeface="Tahoma" pitchFamily="34" charset="0"/>
              <a:cs typeface="Tahoma" pitchFamily="34" charset="0"/>
            </a:endParaRPr>
          </a:p>
        </p:txBody>
      </p:sp>
      <p:sp>
        <p:nvSpPr>
          <p:cNvPr id="4" name="Title 1">
            <a:extLst>
              <a:ext uri="{FF2B5EF4-FFF2-40B4-BE49-F238E27FC236}">
                <a16:creationId xmlns:a16="http://schemas.microsoft.com/office/drawing/2014/main" id="{4ABAD8EC-7211-4431-A9A9-C88029F93E62}"/>
              </a:ext>
            </a:extLst>
          </p:cNvPr>
          <p:cNvSpPr txBox="1">
            <a:spLocks/>
          </p:cNvSpPr>
          <p:nvPr/>
        </p:nvSpPr>
        <p:spPr bwMode="auto">
          <a:xfrm>
            <a:off x="7467600" y="4750830"/>
            <a:ext cx="353069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kern="0" dirty="0">
                <a:latin typeface="Franklin Gothic Book" panose="020B0503020102020204" pitchFamily="34" charset="0"/>
              </a:rPr>
              <a:t>Galatians 6:7-9</a:t>
            </a:r>
          </a:p>
        </p:txBody>
      </p:sp>
    </p:spTree>
    <p:extLst>
      <p:ext uri="{BB962C8B-B14F-4D97-AF65-F5344CB8AC3E}">
        <p14:creationId xmlns:p14="http://schemas.microsoft.com/office/powerpoint/2010/main" val="3552805244"/>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00BC1F26-7D7A-43F2-AD72-12DA213ADD63}"/>
              </a:ext>
            </a:extLst>
          </p:cNvPr>
          <p:cNvSpPr txBox="1">
            <a:spLocks/>
          </p:cNvSpPr>
          <p:nvPr/>
        </p:nvSpPr>
        <p:spPr bwMode="auto">
          <a:xfrm>
            <a:off x="1473153" y="1143000"/>
            <a:ext cx="9245694" cy="758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nSpc>
                <a:spcPct val="90000"/>
              </a:lnSpc>
              <a:defRPr/>
            </a:pPr>
            <a:r>
              <a:rPr lang="en-US" dirty="0">
                <a:effectLst>
                  <a:outerShdw blurRad="38100" dist="38100" dir="2700000" algn="tl">
                    <a:srgbClr val="000000">
                      <a:alpha val="43137"/>
                    </a:srgbClr>
                  </a:outerShdw>
                </a:effectLst>
                <a:latin typeface="Franklin Gothic Book" panose="020B0503020102020204" pitchFamily="34" charset="0"/>
                <a:cs typeface="Arial" charset="0"/>
              </a:rPr>
              <a:t>“The farmer sows the word.”</a:t>
            </a:r>
            <a:endParaRPr lang="en-US" kern="0" dirty="0">
              <a:ln w="0"/>
              <a:latin typeface="Franklin Gothic Book" panose="020B0503020102020204" pitchFamily="34" charset="0"/>
              <a:ea typeface="Tahoma" pitchFamily="34" charset="0"/>
              <a:cs typeface="Tahoma" pitchFamily="34" charset="0"/>
            </a:endParaRPr>
          </a:p>
        </p:txBody>
      </p:sp>
      <p:sp>
        <p:nvSpPr>
          <p:cNvPr id="4" name="Title 1">
            <a:extLst>
              <a:ext uri="{FF2B5EF4-FFF2-40B4-BE49-F238E27FC236}">
                <a16:creationId xmlns:a16="http://schemas.microsoft.com/office/drawing/2014/main" id="{4ABAD8EC-7211-4431-A9A9-C88029F93E62}"/>
              </a:ext>
            </a:extLst>
          </p:cNvPr>
          <p:cNvSpPr txBox="1">
            <a:spLocks/>
          </p:cNvSpPr>
          <p:nvPr/>
        </p:nvSpPr>
        <p:spPr bwMode="auto">
          <a:xfrm>
            <a:off x="8382000" y="1922802"/>
            <a:ext cx="261629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kern="0" dirty="0">
                <a:latin typeface="Franklin Gothic Book" panose="020B0503020102020204" pitchFamily="34" charset="0"/>
              </a:rPr>
              <a:t>Mark 4:14</a:t>
            </a:r>
          </a:p>
        </p:txBody>
      </p:sp>
      <p:sp>
        <p:nvSpPr>
          <p:cNvPr id="6" name="Content Placeholder 2">
            <a:extLst>
              <a:ext uri="{FF2B5EF4-FFF2-40B4-BE49-F238E27FC236}">
                <a16:creationId xmlns:a16="http://schemas.microsoft.com/office/drawing/2014/main" id="{A7A7293F-3581-478F-AB57-22619A5CEE9C}"/>
              </a:ext>
            </a:extLst>
          </p:cNvPr>
          <p:cNvSpPr txBox="1">
            <a:spLocks/>
          </p:cNvSpPr>
          <p:nvPr/>
        </p:nvSpPr>
        <p:spPr bwMode="auto">
          <a:xfrm>
            <a:off x="1473153" y="3429000"/>
            <a:ext cx="9245694" cy="758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a:lnSpc>
                <a:spcPct val="90000"/>
              </a:lnSpc>
              <a:defRPr/>
            </a:pPr>
            <a:r>
              <a:rPr lang="en-US" dirty="0">
                <a:effectLst>
                  <a:outerShdw blurRad="38100" dist="38100" dir="2700000" algn="tl">
                    <a:srgbClr val="000000">
                      <a:alpha val="43137"/>
                    </a:srgbClr>
                  </a:outerShdw>
                </a:effectLst>
                <a:latin typeface="Franklin Gothic Book" panose="020B0503020102020204" pitchFamily="34" charset="0"/>
                <a:cs typeface="Arial" charset="0"/>
              </a:rPr>
              <a:t>“Do not merely listen to the word, and so deceive yourselves. Do what it says.”</a:t>
            </a:r>
            <a:endParaRPr lang="en-US" kern="0" dirty="0">
              <a:ln w="0"/>
              <a:latin typeface="Franklin Gothic Book" panose="020B0503020102020204" pitchFamily="34" charset="0"/>
              <a:ea typeface="Tahoma" pitchFamily="34" charset="0"/>
              <a:cs typeface="Tahoma" pitchFamily="34" charset="0"/>
            </a:endParaRPr>
          </a:p>
        </p:txBody>
      </p:sp>
      <p:sp>
        <p:nvSpPr>
          <p:cNvPr id="7" name="Title 1">
            <a:extLst>
              <a:ext uri="{FF2B5EF4-FFF2-40B4-BE49-F238E27FC236}">
                <a16:creationId xmlns:a16="http://schemas.microsoft.com/office/drawing/2014/main" id="{13C8A970-2B46-4C58-B451-D300582C94B0}"/>
              </a:ext>
            </a:extLst>
          </p:cNvPr>
          <p:cNvSpPr txBox="1">
            <a:spLocks/>
          </p:cNvSpPr>
          <p:nvPr/>
        </p:nvSpPr>
        <p:spPr bwMode="auto">
          <a:xfrm>
            <a:off x="8229600" y="4750830"/>
            <a:ext cx="276869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kern="0" dirty="0">
                <a:latin typeface="Franklin Gothic Book" panose="020B0503020102020204" pitchFamily="34" charset="0"/>
              </a:rPr>
              <a:t>James 1:22</a:t>
            </a:r>
          </a:p>
        </p:txBody>
      </p:sp>
    </p:spTree>
    <p:extLst>
      <p:ext uri="{BB962C8B-B14F-4D97-AF65-F5344CB8AC3E}">
        <p14:creationId xmlns:p14="http://schemas.microsoft.com/office/powerpoint/2010/main" val="3088520077"/>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wipe(left)">
                                      <p:cBhvr>
                                        <p:cTn id="11" dur="500"/>
                                        <p:tgtEl>
                                          <p:spTgt spid="1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6">
                                            <p:txEl>
                                              <p:pRg st="0" end="0"/>
                                            </p:txEl>
                                          </p:spTgt>
                                        </p:tgtEl>
                                        <p:attrNameLst>
                                          <p:attrName>style.visibility</p:attrName>
                                        </p:attrNameLst>
                                      </p:cBhvr>
                                      <p:to>
                                        <p:strVal val="visible"/>
                                      </p:to>
                                    </p:set>
                                    <p:animEffect transition="in" filter="wipe(left)">
                                      <p:cBhvr>
                                        <p:cTn id="20"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4" grpId="0"/>
      <p:bldP spid="6" grpId="0" build="p"/>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58CE0D91-DAA1-4903-B983-F53286E4CDF3}"/>
              </a:ext>
            </a:extLst>
          </p:cNvPr>
          <p:cNvSpPr txBox="1">
            <a:spLocks/>
          </p:cNvSpPr>
          <p:nvPr/>
        </p:nvSpPr>
        <p:spPr bwMode="auto">
          <a:xfrm>
            <a:off x="762000" y="1981200"/>
            <a:ext cx="9956847"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571500" indent="-571500">
              <a:lnSpc>
                <a:spcPct val="110000"/>
              </a:lnSpc>
              <a:buFont typeface="Arial" panose="020B0604020202020204" pitchFamily="34" charset="0"/>
              <a:buChar char="•"/>
              <a:defRPr/>
            </a:pPr>
            <a:r>
              <a:rPr lang="en-US" dirty="0">
                <a:ln w="0"/>
                <a:latin typeface="Franklin Gothic Book" panose="020B0503020102020204" pitchFamily="34" charset="0"/>
                <a:cs typeface="Arial" charset="0"/>
              </a:rPr>
              <a:t>You saw the Word by believing it and </a:t>
            </a:r>
            <a:r>
              <a:rPr lang="en-US" dirty="0">
                <a:ln w="0"/>
                <a:solidFill>
                  <a:srgbClr val="FFFF00"/>
                </a:solidFill>
                <a:latin typeface="Franklin Gothic Book" panose="020B0503020102020204" pitchFamily="34" charset="0"/>
                <a:cs typeface="Arial" charset="0"/>
              </a:rPr>
              <a:t>DOING IT</a:t>
            </a:r>
            <a:r>
              <a:rPr lang="en-US" dirty="0">
                <a:ln w="0"/>
                <a:latin typeface="Franklin Gothic Book" panose="020B0503020102020204" pitchFamily="34" charset="0"/>
                <a:cs typeface="Arial" charset="0"/>
              </a:rPr>
              <a:t> and praising God in advance for the result it will produce. You obviously can not </a:t>
            </a:r>
            <a:r>
              <a:rPr lang="en-US" dirty="0">
                <a:ln w="0"/>
                <a:solidFill>
                  <a:srgbClr val="FFFF00"/>
                </a:solidFill>
                <a:latin typeface="Franklin Gothic Book" panose="020B0503020102020204" pitchFamily="34" charset="0"/>
                <a:cs typeface="Arial" charset="0"/>
              </a:rPr>
              <a:t>REAP</a:t>
            </a:r>
            <a:r>
              <a:rPr lang="en-US" dirty="0">
                <a:ln w="0"/>
                <a:latin typeface="Franklin Gothic Book" panose="020B0503020102020204" pitchFamily="34" charset="0"/>
                <a:cs typeface="Arial" charset="0"/>
              </a:rPr>
              <a:t> before you make the sacrifice of sowing and patiently wait for the harvest.</a:t>
            </a:r>
            <a:endParaRPr lang="en-US" kern="0" dirty="0">
              <a:ln w="0"/>
              <a:latin typeface="Franklin Gothic Book" panose="020B0503020102020204" pitchFamily="34" charset="0"/>
              <a:ea typeface="Tahoma" pitchFamily="34" charset="0"/>
              <a:cs typeface="Tahoma" pitchFamily="34" charset="0"/>
            </a:endParaRPr>
          </a:p>
        </p:txBody>
      </p:sp>
      <p:sp>
        <p:nvSpPr>
          <p:cNvPr id="10" name="Parallelogram 9">
            <a:extLst>
              <a:ext uri="{FF2B5EF4-FFF2-40B4-BE49-F238E27FC236}">
                <a16:creationId xmlns:a16="http://schemas.microsoft.com/office/drawing/2014/main" id="{F4739B93-F2F5-49C5-A978-D25151B84FEC}"/>
              </a:ext>
            </a:extLst>
          </p:cNvPr>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11" name="TextBox 10">
            <a:extLst>
              <a:ext uri="{FF2B5EF4-FFF2-40B4-BE49-F238E27FC236}">
                <a16:creationId xmlns:a16="http://schemas.microsoft.com/office/drawing/2014/main" id="{5DC960F2-3AE6-4067-8A05-F6533E74D0C6}"/>
              </a:ext>
            </a:extLst>
          </p:cNvPr>
          <p:cNvSpPr txBox="1"/>
          <p:nvPr/>
        </p:nvSpPr>
        <p:spPr>
          <a:xfrm>
            <a:off x="401051" y="496923"/>
            <a:ext cx="5137368" cy="584775"/>
          </a:xfrm>
          <a:prstGeom prst="rect">
            <a:avLst/>
          </a:prstGeom>
          <a:noFill/>
        </p:spPr>
        <p:txBody>
          <a:bodyPr wrap="none" rtlCol="0">
            <a:spAutoFit/>
          </a:bodyPr>
          <a:lstStyle/>
          <a:p>
            <a:pPr marL="571500" indent="-571500">
              <a:buFont typeface="+mj-lt"/>
              <a:buAutoNum type="romanUcPeriod" startAt="2"/>
            </a:pPr>
            <a:r>
              <a:rPr lang="en-US" sz="3200" b="1" spc="600" dirty="0">
                <a:solidFill>
                  <a:srgbClr val="221F6B"/>
                </a:solidFill>
                <a:latin typeface="Franklin Gothic Book" panose="020B0503020102020204" pitchFamily="34" charset="0"/>
                <a:cs typeface="Times New Roman" panose="02020603050405020304" pitchFamily="18" charset="0"/>
              </a:rPr>
              <a:t>COVENANT GIVING</a:t>
            </a:r>
          </a:p>
        </p:txBody>
      </p:sp>
    </p:spTree>
    <p:extLst>
      <p:ext uri="{BB962C8B-B14F-4D97-AF65-F5344CB8AC3E}">
        <p14:creationId xmlns:p14="http://schemas.microsoft.com/office/powerpoint/2010/main" val="1041951727"/>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Connector: Curved 23">
            <a:extLst>
              <a:ext uri="{FF2B5EF4-FFF2-40B4-BE49-F238E27FC236}">
                <a16:creationId xmlns:a16="http://schemas.microsoft.com/office/drawing/2014/main" id="{49C065CF-7F23-45E7-AC9C-D2A5609FF3D1}"/>
              </a:ext>
            </a:extLst>
          </p:cNvPr>
          <p:cNvCxnSpPr>
            <a:cxnSpLocks/>
          </p:cNvCxnSpPr>
          <p:nvPr/>
        </p:nvCxnSpPr>
        <p:spPr>
          <a:xfrm rot="5400000">
            <a:off x="5870112" y="2885073"/>
            <a:ext cx="1182527" cy="685799"/>
          </a:xfrm>
          <a:prstGeom prst="curvedConnector3">
            <a:avLst>
              <a:gd name="adj1" fmla="val -3161"/>
            </a:avLst>
          </a:prstGeom>
          <a:ln>
            <a:solidFill>
              <a:srgbClr val="C00000"/>
            </a:solidFill>
            <a:tailEnd type="triangle"/>
          </a:ln>
        </p:spPr>
        <p:style>
          <a:lnRef idx="2">
            <a:schemeClr val="dk1"/>
          </a:lnRef>
          <a:fillRef idx="0">
            <a:schemeClr val="dk1"/>
          </a:fillRef>
          <a:effectRef idx="1">
            <a:schemeClr val="dk1"/>
          </a:effectRef>
          <a:fontRef idx="minor">
            <a:schemeClr val="tx1"/>
          </a:fontRef>
        </p:style>
      </p:cxnSp>
      <p:sp>
        <p:nvSpPr>
          <p:cNvPr id="16" name="Rounded Rectangle 15">
            <a:extLst>
              <a:ext uri="{FF2B5EF4-FFF2-40B4-BE49-F238E27FC236}">
                <a16:creationId xmlns:a16="http://schemas.microsoft.com/office/drawing/2014/main" id="{F00E2F9F-37C2-43D6-AA99-D491A4AABCC6}"/>
              </a:ext>
            </a:extLst>
          </p:cNvPr>
          <p:cNvSpPr/>
          <p:nvPr/>
        </p:nvSpPr>
        <p:spPr>
          <a:xfrm>
            <a:off x="5943600" y="2117387"/>
            <a:ext cx="1528220" cy="507571"/>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ranklin Gothic Book" panose="020B0503020102020204" pitchFamily="34" charset="0"/>
            </a:endParaRPr>
          </a:p>
        </p:txBody>
      </p:sp>
      <p:cxnSp>
        <p:nvCxnSpPr>
          <p:cNvPr id="32" name="Connector: Curved 31">
            <a:extLst>
              <a:ext uri="{FF2B5EF4-FFF2-40B4-BE49-F238E27FC236}">
                <a16:creationId xmlns:a16="http://schemas.microsoft.com/office/drawing/2014/main" id="{05B04A99-EF14-48E7-894A-B67922F04DC3}"/>
              </a:ext>
            </a:extLst>
          </p:cNvPr>
          <p:cNvCxnSpPr>
            <a:cxnSpLocks/>
          </p:cNvCxnSpPr>
          <p:nvPr/>
        </p:nvCxnSpPr>
        <p:spPr>
          <a:xfrm rot="10800000" flipV="1">
            <a:off x="3657601" y="2568714"/>
            <a:ext cx="1498167" cy="982594"/>
          </a:xfrm>
          <a:prstGeom prst="curvedConnector3">
            <a:avLst>
              <a:gd name="adj1" fmla="val 123371"/>
            </a:avLst>
          </a:prstGeom>
          <a:ln>
            <a:solidFill>
              <a:srgbClr val="C00000"/>
            </a:solidFill>
            <a:tailEnd type="triangle"/>
          </a:ln>
        </p:spPr>
        <p:style>
          <a:lnRef idx="2">
            <a:schemeClr val="dk1"/>
          </a:lnRef>
          <a:fillRef idx="0">
            <a:schemeClr val="dk1"/>
          </a:fillRef>
          <a:effectRef idx="1">
            <a:schemeClr val="dk1"/>
          </a:effectRef>
          <a:fontRef idx="minor">
            <a:schemeClr val="tx1"/>
          </a:fontRef>
        </p:style>
      </p:cxnSp>
      <p:sp>
        <p:nvSpPr>
          <p:cNvPr id="2" name="Rounded Rectangle 1">
            <a:extLst>
              <a:ext uri="{FF2B5EF4-FFF2-40B4-BE49-F238E27FC236}">
                <a16:creationId xmlns:a16="http://schemas.microsoft.com/office/drawing/2014/main" id="{84B0BF1D-CC8E-4032-9D6B-96818A91EDA6}"/>
              </a:ext>
            </a:extLst>
          </p:cNvPr>
          <p:cNvSpPr/>
          <p:nvPr/>
        </p:nvSpPr>
        <p:spPr>
          <a:xfrm>
            <a:off x="4744932" y="2133600"/>
            <a:ext cx="1091036" cy="503109"/>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8" name="TextBox 7"/>
          <p:cNvSpPr txBox="1"/>
          <p:nvPr/>
        </p:nvSpPr>
        <p:spPr>
          <a:xfrm>
            <a:off x="401051" y="496923"/>
            <a:ext cx="4343881" cy="584775"/>
          </a:xfrm>
          <a:prstGeom prst="rect">
            <a:avLst/>
          </a:prstGeom>
          <a:noFill/>
        </p:spPr>
        <p:txBody>
          <a:bodyPr wrap="none" rtlCol="0">
            <a:spAutoFit/>
          </a:bodyPr>
          <a:lstStyle/>
          <a:p>
            <a:pPr marL="571500" indent="-571500">
              <a:buFont typeface="+mj-lt"/>
              <a:buAutoNum type="romanUcPeriod"/>
            </a:pPr>
            <a:r>
              <a:rPr lang="en-US" sz="3200" b="1" spc="600" dirty="0">
                <a:solidFill>
                  <a:srgbClr val="221F6B"/>
                </a:solidFill>
                <a:latin typeface="Franklin Gothic Book" panose="020B0503020102020204" pitchFamily="34" charset="0"/>
                <a:cs typeface="Times New Roman" panose="02020603050405020304" pitchFamily="18" charset="0"/>
              </a:rPr>
              <a:t>INTRODUCTION</a:t>
            </a:r>
          </a:p>
        </p:txBody>
      </p:sp>
      <p:sp>
        <p:nvSpPr>
          <p:cNvPr id="18" name="Text Box 2">
            <a:extLst>
              <a:ext uri="{FF2B5EF4-FFF2-40B4-BE49-F238E27FC236}">
                <a16:creationId xmlns:a16="http://schemas.microsoft.com/office/drawing/2014/main" id="{AE4505A2-99F6-4155-8AE6-A956DC43530A}"/>
              </a:ext>
            </a:extLst>
          </p:cNvPr>
          <p:cNvSpPr txBox="1">
            <a:spLocks noChangeArrowheads="1"/>
          </p:cNvSpPr>
          <p:nvPr/>
        </p:nvSpPr>
        <p:spPr bwMode="auto">
          <a:xfrm>
            <a:off x="401050" y="1399285"/>
            <a:ext cx="9352549" cy="1323439"/>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rabicPeriod"/>
              <a:defRPr/>
            </a:pPr>
            <a:r>
              <a:rPr lang="en-US" sz="4000" spc="50" dirty="0">
                <a:ln w="12700" cmpd="sng">
                  <a:noFill/>
                  <a:prstDash val="solid"/>
                </a:ln>
                <a:solidFill>
                  <a:schemeClr val="accent6">
                    <a:tint val="1000"/>
                  </a:schemeClr>
                </a:solidFill>
                <a:effectLst/>
                <a:latin typeface="Franklin Gothic Book" panose="020B0503020102020204" pitchFamily="34" charset="0"/>
                <a:cs typeface="Tahoma" pitchFamily="34" charset="0"/>
              </a:rPr>
              <a:t>The word stewardship is taken from the Greek word “</a:t>
            </a:r>
            <a:r>
              <a:rPr lang="en-US" sz="4000" dirty="0" err="1">
                <a:ln w="0"/>
                <a:solidFill>
                  <a:schemeClr val="bg1"/>
                </a:solidFill>
                <a:effectLst>
                  <a:outerShdw blurRad="38100" dist="19050" dir="2700000" algn="tl" rotWithShape="0">
                    <a:schemeClr val="dk1">
                      <a:alpha val="40000"/>
                    </a:schemeClr>
                  </a:outerShdw>
                </a:effectLst>
                <a:latin typeface="Franklin Gothic Book" panose="020B0503020102020204" pitchFamily="34" charset="0"/>
                <a:cs typeface="Arial" charset="0"/>
              </a:rPr>
              <a:t>oiko-nomia</a:t>
            </a:r>
            <a:r>
              <a:rPr lang="en-US" sz="4000" dirty="0">
                <a:ln w="0"/>
                <a:solidFill>
                  <a:schemeClr val="bg1"/>
                </a:solidFill>
                <a:effectLst>
                  <a:outerShdw blurRad="38100" dist="19050" dir="2700000" algn="tl" rotWithShape="0">
                    <a:schemeClr val="dk1">
                      <a:alpha val="40000"/>
                    </a:schemeClr>
                  </a:outerShdw>
                </a:effectLst>
                <a:latin typeface="Franklin Gothic Book" panose="020B0503020102020204" pitchFamily="34" charset="0"/>
                <a:cs typeface="Arial" charset="0"/>
              </a:rPr>
              <a:t>”</a:t>
            </a:r>
            <a:endParaRPr lang="en-US" sz="4000" spc="50" dirty="0">
              <a:ln w="12700" cmpd="sng">
                <a:noFill/>
                <a:prstDash val="solid"/>
              </a:ln>
              <a:solidFill>
                <a:schemeClr val="bg1"/>
              </a:solidFill>
              <a:effectLst/>
              <a:latin typeface="Franklin Gothic Book" panose="020B0503020102020204" pitchFamily="34" charset="0"/>
              <a:cs typeface="Tahoma" pitchFamily="34" charset="0"/>
            </a:endParaRPr>
          </a:p>
        </p:txBody>
      </p:sp>
      <p:sp>
        <p:nvSpPr>
          <p:cNvPr id="14" name="Text Box 2">
            <a:extLst>
              <a:ext uri="{FF2B5EF4-FFF2-40B4-BE49-F238E27FC236}">
                <a16:creationId xmlns:a16="http://schemas.microsoft.com/office/drawing/2014/main" id="{E62FFFA3-7ADC-4676-BF81-B6DB25740AD7}"/>
              </a:ext>
            </a:extLst>
          </p:cNvPr>
          <p:cNvSpPr txBox="1">
            <a:spLocks noChangeArrowheads="1"/>
          </p:cNvSpPr>
          <p:nvPr/>
        </p:nvSpPr>
        <p:spPr bwMode="auto">
          <a:xfrm>
            <a:off x="3657601" y="3197365"/>
            <a:ext cx="1780675" cy="707886"/>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H</a:t>
            </a:r>
            <a:r>
              <a:rPr lang="en-US" sz="4000" spc="50" dirty="0">
                <a:ln w="12700" cmpd="sng">
                  <a:noFill/>
                  <a:prstDash val="solid"/>
                </a:ln>
                <a:solidFill>
                  <a:schemeClr val="accent6">
                    <a:tint val="1000"/>
                  </a:schemeClr>
                </a:solidFill>
                <a:effectLst/>
                <a:latin typeface="Franklin Gothic Book" panose="020B0503020102020204" pitchFamily="34" charset="0"/>
                <a:cs typeface="Tahoma" pitchFamily="34" charset="0"/>
              </a:rPr>
              <a:t>ouse</a:t>
            </a:r>
            <a:endParaRPr lang="en-US" sz="4000" spc="50" dirty="0">
              <a:ln w="12700" cmpd="sng">
                <a:noFill/>
                <a:prstDash val="solid"/>
              </a:ln>
              <a:solidFill>
                <a:schemeClr val="bg1"/>
              </a:solidFill>
              <a:effectLst/>
              <a:latin typeface="Franklin Gothic Book" panose="020B0503020102020204" pitchFamily="34" charset="0"/>
              <a:cs typeface="Tahoma" pitchFamily="34" charset="0"/>
            </a:endParaRPr>
          </a:p>
        </p:txBody>
      </p:sp>
      <p:sp>
        <p:nvSpPr>
          <p:cNvPr id="15" name="Text Box 2">
            <a:extLst>
              <a:ext uri="{FF2B5EF4-FFF2-40B4-BE49-F238E27FC236}">
                <a16:creationId xmlns:a16="http://schemas.microsoft.com/office/drawing/2014/main" id="{428826C0-7B82-4AE9-8296-B2985D9F0961}"/>
              </a:ext>
            </a:extLst>
          </p:cNvPr>
          <p:cNvSpPr txBox="1">
            <a:spLocks noChangeArrowheads="1"/>
          </p:cNvSpPr>
          <p:nvPr/>
        </p:nvSpPr>
        <p:spPr bwMode="auto">
          <a:xfrm>
            <a:off x="5781326" y="3765330"/>
            <a:ext cx="6096000" cy="1938992"/>
          </a:xfrm>
          <a:prstGeom prst="rect">
            <a:avLst/>
          </a:prstGeom>
          <a:noFill/>
          <a:ln w="9525">
            <a:noFill/>
            <a:miter lim="800000"/>
            <a:headEnd/>
            <a:tailEnd/>
          </a:ln>
          <a:effectLst/>
        </p:spPr>
        <p:txBody>
          <a:bodyPr wrap="square">
            <a:spAutoFit/>
          </a:bodyPr>
          <a:lstStyle/>
          <a:p>
            <a:pPr eaLnBrk="1" hangingPunct="1">
              <a:spcBef>
                <a:spcPct val="50000"/>
              </a:spcBef>
              <a:defRPr/>
            </a:pPr>
            <a:r>
              <a:rPr lang="en-US" sz="4000" spc="50" dirty="0">
                <a:ln w="12700" cmpd="sng">
                  <a:noFill/>
                  <a:prstDash val="solid"/>
                </a:ln>
                <a:solidFill>
                  <a:schemeClr val="accent6">
                    <a:tint val="1000"/>
                  </a:schemeClr>
                </a:solidFill>
                <a:effectLst/>
                <a:latin typeface="Franklin Gothic Book" panose="020B0503020102020204" pitchFamily="34" charset="0"/>
                <a:cs typeface="Tahoma" pitchFamily="34" charset="0"/>
              </a:rPr>
              <a:t>Law, custom, management, administration</a:t>
            </a:r>
            <a:endParaRPr lang="en-US" sz="4000" spc="50" dirty="0">
              <a:ln w="12700" cmpd="sng">
                <a:noFill/>
                <a:prstDash val="solid"/>
              </a:ln>
              <a:solidFill>
                <a:schemeClr val="bg1"/>
              </a:solidFill>
              <a:effectLst/>
              <a:latin typeface="Franklin Gothic Book" panose="020B0503020102020204" pitchFamily="34" charset="0"/>
              <a:cs typeface="Tahoma" pitchFamily="34" charset="0"/>
            </a:endParaRPr>
          </a:p>
        </p:txBody>
      </p:sp>
    </p:spTree>
    <p:extLst>
      <p:ext uri="{BB962C8B-B14F-4D97-AF65-F5344CB8AC3E}">
        <p14:creationId xmlns:p14="http://schemas.microsoft.com/office/powerpoint/2010/main" val="1167579554"/>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left)">
                                      <p:cBhvr>
                                        <p:cTn id="15" dur="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left)">
                                      <p:cBhvr>
                                        <p:cTn id="20" dur="500"/>
                                        <p:tgtEl>
                                          <p:spTgt spid="2"/>
                                        </p:tgtEl>
                                      </p:cBhvr>
                                    </p:animEffect>
                                  </p:childTnLst>
                                </p:cTn>
                              </p:par>
                            </p:childTnLst>
                          </p:cTn>
                        </p:par>
                        <p:par>
                          <p:cTn id="21" fill="hold">
                            <p:stCondLst>
                              <p:cond delay="500"/>
                            </p:stCondLst>
                            <p:childTnLst>
                              <p:par>
                                <p:cTn id="22" presetID="22" presetClass="entr" presetSubtype="1" fill="hold" nodeType="after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wipe(up)">
                                      <p:cBhvr>
                                        <p:cTn id="24" dur="500"/>
                                        <p:tgtEl>
                                          <p:spTgt spid="32"/>
                                        </p:tgtEl>
                                      </p:cBhvr>
                                    </p:animEffect>
                                  </p:childTnLst>
                                </p:cTn>
                              </p:par>
                            </p:childTnLst>
                          </p:cTn>
                        </p:par>
                        <p:par>
                          <p:cTn id="25" fill="hold">
                            <p:stCondLst>
                              <p:cond delay="1000"/>
                            </p:stCondLst>
                            <p:childTnLst>
                              <p:par>
                                <p:cTn id="26" presetID="22" presetClass="entr" presetSubtype="8" fill="hold" nodeType="after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left)">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ipe(left)">
                                      <p:cBhvr>
                                        <p:cTn id="33" dur="500"/>
                                        <p:tgtEl>
                                          <p:spTgt spid="16"/>
                                        </p:tgtEl>
                                      </p:cBhvr>
                                    </p:animEffect>
                                  </p:childTnLst>
                                </p:cTn>
                              </p:par>
                            </p:childTnLst>
                          </p:cTn>
                        </p:par>
                        <p:par>
                          <p:cTn id="34" fill="hold">
                            <p:stCondLst>
                              <p:cond delay="500"/>
                            </p:stCondLst>
                            <p:childTnLst>
                              <p:par>
                                <p:cTn id="35" presetID="22" presetClass="entr" presetSubtype="1" fill="hold" nodeType="after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wipe(up)">
                                      <p:cBhvr>
                                        <p:cTn id="37" dur="500"/>
                                        <p:tgtEl>
                                          <p:spTgt spid="24"/>
                                        </p:tgtEl>
                                      </p:cBhvr>
                                    </p:animEffect>
                                  </p:childTnLst>
                                </p:cTn>
                              </p:par>
                            </p:childTnLst>
                          </p:cTn>
                        </p:par>
                        <p:par>
                          <p:cTn id="38" fill="hold">
                            <p:stCondLst>
                              <p:cond delay="1000"/>
                            </p:stCondLst>
                            <p:childTnLst>
                              <p:par>
                                <p:cTn id="39" presetID="22" presetClass="entr" presetSubtype="8" fill="hold" nodeType="after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wipe(left)">
                                      <p:cBhvr>
                                        <p:cTn id="4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 grpId="0" animBg="1"/>
      <p:bldP spid="7" grpId="0" animBg="1"/>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00BC1F26-7D7A-43F2-AD72-12DA213ADD63}"/>
              </a:ext>
            </a:extLst>
          </p:cNvPr>
          <p:cNvSpPr txBox="1">
            <a:spLocks/>
          </p:cNvSpPr>
          <p:nvPr/>
        </p:nvSpPr>
        <p:spPr bwMode="auto">
          <a:xfrm>
            <a:off x="937102" y="3314372"/>
            <a:ext cx="10317797" cy="965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a:lnSpc>
                <a:spcPct val="90000"/>
              </a:lnSpc>
              <a:defRPr/>
            </a:pPr>
            <a:r>
              <a:rPr lang="en-US" dirty="0">
                <a:effectLst>
                  <a:outerShdw blurRad="38100" dist="38100" dir="2700000" algn="tl">
                    <a:srgbClr val="000000">
                      <a:alpha val="43137"/>
                    </a:srgbClr>
                  </a:outerShdw>
                </a:effectLst>
                <a:latin typeface="Franklin Gothic Book" panose="020B0503020102020204" pitchFamily="34" charset="0"/>
                <a:cs typeface="Arial" charset="0"/>
              </a:rPr>
              <a:t>“ Bring the whole tithe into the storehouse…”</a:t>
            </a:r>
            <a:endParaRPr lang="en-US" kern="0" dirty="0">
              <a:ln w="0"/>
              <a:latin typeface="Franklin Gothic Book" panose="020B0503020102020204" pitchFamily="34" charset="0"/>
              <a:ea typeface="Tahoma" pitchFamily="34" charset="0"/>
              <a:cs typeface="Tahoma" pitchFamily="34" charset="0"/>
            </a:endParaRPr>
          </a:p>
        </p:txBody>
      </p:sp>
      <p:sp>
        <p:nvSpPr>
          <p:cNvPr id="11" name="Title 1">
            <a:extLst>
              <a:ext uri="{FF2B5EF4-FFF2-40B4-BE49-F238E27FC236}">
                <a16:creationId xmlns:a16="http://schemas.microsoft.com/office/drawing/2014/main" id="{A1E2ED17-C4B8-41D7-AD43-531B3EBF3BA6}"/>
              </a:ext>
            </a:extLst>
          </p:cNvPr>
          <p:cNvSpPr txBox="1">
            <a:spLocks/>
          </p:cNvSpPr>
          <p:nvPr/>
        </p:nvSpPr>
        <p:spPr bwMode="auto">
          <a:xfrm>
            <a:off x="7772400" y="4297363"/>
            <a:ext cx="322589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kern="0" dirty="0">
                <a:latin typeface="Franklin Gothic Book" panose="020B0503020102020204" pitchFamily="34" charset="0"/>
              </a:rPr>
              <a:t>Malachi 3:10</a:t>
            </a:r>
          </a:p>
        </p:txBody>
      </p:sp>
      <p:sp>
        <p:nvSpPr>
          <p:cNvPr id="12" name="Text Box 2">
            <a:extLst>
              <a:ext uri="{FF2B5EF4-FFF2-40B4-BE49-F238E27FC236}">
                <a16:creationId xmlns:a16="http://schemas.microsoft.com/office/drawing/2014/main" id="{798F6A5E-5F6D-49E8-B396-60D1C3A04DF9}"/>
              </a:ext>
            </a:extLst>
          </p:cNvPr>
          <p:cNvSpPr txBox="1">
            <a:spLocks noChangeArrowheads="1"/>
          </p:cNvSpPr>
          <p:nvPr/>
        </p:nvSpPr>
        <p:spPr bwMode="auto">
          <a:xfrm>
            <a:off x="401050" y="1381065"/>
            <a:ext cx="11105150" cy="1323439"/>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lphaUcPeriod" startAt="3"/>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The Bible testifies that God requires us to sow.</a:t>
            </a:r>
          </a:p>
        </p:txBody>
      </p:sp>
      <p:sp>
        <p:nvSpPr>
          <p:cNvPr id="13" name="Parallelogram 12">
            <a:extLst>
              <a:ext uri="{FF2B5EF4-FFF2-40B4-BE49-F238E27FC236}">
                <a16:creationId xmlns:a16="http://schemas.microsoft.com/office/drawing/2014/main" id="{E2B7B979-2565-407F-AD2B-F5DDA5172885}"/>
              </a:ext>
            </a:extLst>
          </p:cNvPr>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14" name="TextBox 13">
            <a:extLst>
              <a:ext uri="{FF2B5EF4-FFF2-40B4-BE49-F238E27FC236}">
                <a16:creationId xmlns:a16="http://schemas.microsoft.com/office/drawing/2014/main" id="{190A28D2-BD37-446F-B08B-EA33E3466D2A}"/>
              </a:ext>
            </a:extLst>
          </p:cNvPr>
          <p:cNvSpPr txBox="1"/>
          <p:nvPr/>
        </p:nvSpPr>
        <p:spPr>
          <a:xfrm>
            <a:off x="401051" y="496923"/>
            <a:ext cx="5137368" cy="584775"/>
          </a:xfrm>
          <a:prstGeom prst="rect">
            <a:avLst/>
          </a:prstGeom>
          <a:noFill/>
        </p:spPr>
        <p:txBody>
          <a:bodyPr wrap="none" rtlCol="0">
            <a:spAutoFit/>
          </a:bodyPr>
          <a:lstStyle/>
          <a:p>
            <a:pPr marL="571500" indent="-571500">
              <a:buFont typeface="+mj-lt"/>
              <a:buAutoNum type="romanUcPeriod" startAt="2"/>
            </a:pPr>
            <a:r>
              <a:rPr lang="en-US" sz="3200" b="1" spc="600" dirty="0">
                <a:solidFill>
                  <a:srgbClr val="221F6B"/>
                </a:solidFill>
                <a:latin typeface="Franklin Gothic Book" panose="020B0503020102020204" pitchFamily="34" charset="0"/>
                <a:cs typeface="Times New Roman" panose="02020603050405020304" pitchFamily="18" charset="0"/>
              </a:rPr>
              <a:t>COVENANT GIVING</a:t>
            </a:r>
          </a:p>
        </p:txBody>
      </p:sp>
      <p:sp>
        <p:nvSpPr>
          <p:cNvPr id="7" name="Text Box 2">
            <a:extLst>
              <a:ext uri="{FF2B5EF4-FFF2-40B4-BE49-F238E27FC236}">
                <a16:creationId xmlns:a16="http://schemas.microsoft.com/office/drawing/2014/main" id="{22C92338-8D16-43D3-BE1D-68FB153AA28E}"/>
              </a:ext>
            </a:extLst>
          </p:cNvPr>
          <p:cNvSpPr txBox="1">
            <a:spLocks noChangeArrowheads="1"/>
          </p:cNvSpPr>
          <p:nvPr/>
        </p:nvSpPr>
        <p:spPr bwMode="auto">
          <a:xfrm>
            <a:off x="762000" y="5104256"/>
            <a:ext cx="8133349" cy="707886"/>
          </a:xfrm>
          <a:prstGeom prst="rect">
            <a:avLst/>
          </a:prstGeom>
          <a:noFill/>
          <a:ln w="9525">
            <a:noFill/>
            <a:miter lim="800000"/>
            <a:headEnd/>
            <a:tailEnd/>
          </a:ln>
          <a:effectLst/>
        </p:spPr>
        <p:txBody>
          <a:bodyPr wrap="square">
            <a:spAutoFit/>
          </a:bodyPr>
          <a:lstStyle/>
          <a:p>
            <a:pPr marL="571500" indent="-571500" eaLnBrk="1" hangingPunct="1">
              <a:spcBef>
                <a:spcPct val="50000"/>
              </a:spcBef>
              <a:buFont typeface="Arial" panose="020B0604020202020204" pitchFamily="34" charset="0"/>
              <a:buChar char="•"/>
              <a:defRPr/>
            </a:pPr>
            <a:r>
              <a:rPr lang="en-US" sz="4000" spc="50" dirty="0">
                <a:ln w="12700" cmpd="sng">
                  <a:noFill/>
                  <a:prstDash val="solid"/>
                </a:ln>
                <a:solidFill>
                  <a:schemeClr val="accent6">
                    <a:tint val="1000"/>
                  </a:schemeClr>
                </a:solidFill>
                <a:effectLst/>
                <a:latin typeface="Franklin Gothic Book" panose="020B0503020102020204" pitchFamily="34" charset="0"/>
                <a:cs typeface="Tahoma" pitchFamily="34" charset="0"/>
              </a:rPr>
              <a:t>A tithe is 10% of all our income</a:t>
            </a:r>
          </a:p>
        </p:txBody>
      </p:sp>
    </p:spTree>
    <p:extLst>
      <p:ext uri="{BB962C8B-B14F-4D97-AF65-F5344CB8AC3E}">
        <p14:creationId xmlns:p14="http://schemas.microsoft.com/office/powerpoint/2010/main" val="2527911207"/>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0">
                                            <p:txEl>
                                              <p:pRg st="0" end="0"/>
                                            </p:txEl>
                                          </p:spTgt>
                                        </p:tgtEl>
                                        <p:attrNameLst>
                                          <p:attrName>style.visibility</p:attrName>
                                        </p:attrNameLst>
                                      </p:cBhvr>
                                      <p:to>
                                        <p:strVal val="visible"/>
                                      </p:to>
                                    </p:set>
                                    <p:animEffect transition="in" filter="wipe(left)">
                                      <p:cBhvr>
                                        <p:cTn id="16" dur="500"/>
                                        <p:tgtEl>
                                          <p:spTgt spid="10">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
            <a:extLst>
              <a:ext uri="{FF2B5EF4-FFF2-40B4-BE49-F238E27FC236}">
                <a16:creationId xmlns:a16="http://schemas.microsoft.com/office/drawing/2014/main" id="{798F6A5E-5F6D-49E8-B396-60D1C3A04DF9}"/>
              </a:ext>
            </a:extLst>
          </p:cNvPr>
          <p:cNvSpPr txBox="1">
            <a:spLocks noChangeArrowheads="1"/>
          </p:cNvSpPr>
          <p:nvPr/>
        </p:nvSpPr>
        <p:spPr bwMode="auto">
          <a:xfrm>
            <a:off x="401050" y="1381065"/>
            <a:ext cx="11105150" cy="707886"/>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lphaUcPeriod" startAt="4"/>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Questions about giving.</a:t>
            </a:r>
          </a:p>
        </p:txBody>
      </p:sp>
      <p:sp>
        <p:nvSpPr>
          <p:cNvPr id="13" name="Parallelogram 12">
            <a:extLst>
              <a:ext uri="{FF2B5EF4-FFF2-40B4-BE49-F238E27FC236}">
                <a16:creationId xmlns:a16="http://schemas.microsoft.com/office/drawing/2014/main" id="{E2B7B979-2565-407F-AD2B-F5DDA5172885}"/>
              </a:ext>
            </a:extLst>
          </p:cNvPr>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14" name="TextBox 13">
            <a:extLst>
              <a:ext uri="{FF2B5EF4-FFF2-40B4-BE49-F238E27FC236}">
                <a16:creationId xmlns:a16="http://schemas.microsoft.com/office/drawing/2014/main" id="{190A28D2-BD37-446F-B08B-EA33E3466D2A}"/>
              </a:ext>
            </a:extLst>
          </p:cNvPr>
          <p:cNvSpPr txBox="1"/>
          <p:nvPr/>
        </p:nvSpPr>
        <p:spPr>
          <a:xfrm>
            <a:off x="401051" y="496923"/>
            <a:ext cx="5137368" cy="584775"/>
          </a:xfrm>
          <a:prstGeom prst="rect">
            <a:avLst/>
          </a:prstGeom>
          <a:noFill/>
        </p:spPr>
        <p:txBody>
          <a:bodyPr wrap="none" rtlCol="0">
            <a:spAutoFit/>
          </a:bodyPr>
          <a:lstStyle/>
          <a:p>
            <a:pPr marL="571500" indent="-571500">
              <a:buFont typeface="+mj-lt"/>
              <a:buAutoNum type="romanUcPeriod" startAt="2"/>
            </a:pPr>
            <a:r>
              <a:rPr lang="en-US" sz="3200" b="1" spc="600" dirty="0">
                <a:solidFill>
                  <a:srgbClr val="221F6B"/>
                </a:solidFill>
                <a:latin typeface="Franklin Gothic Book" panose="020B0503020102020204" pitchFamily="34" charset="0"/>
                <a:cs typeface="Times New Roman" panose="02020603050405020304" pitchFamily="18" charset="0"/>
              </a:rPr>
              <a:t>COVENANT GIVING</a:t>
            </a:r>
          </a:p>
        </p:txBody>
      </p:sp>
      <p:sp>
        <p:nvSpPr>
          <p:cNvPr id="8" name="Text Box 2">
            <a:extLst>
              <a:ext uri="{FF2B5EF4-FFF2-40B4-BE49-F238E27FC236}">
                <a16:creationId xmlns:a16="http://schemas.microsoft.com/office/drawing/2014/main" id="{2B63CF45-9A81-4E45-8082-346E1355A865}"/>
              </a:ext>
            </a:extLst>
          </p:cNvPr>
          <p:cNvSpPr txBox="1">
            <a:spLocks noChangeArrowheads="1"/>
          </p:cNvSpPr>
          <p:nvPr/>
        </p:nvSpPr>
        <p:spPr bwMode="auto">
          <a:xfrm>
            <a:off x="1219200" y="2107763"/>
            <a:ext cx="11105150" cy="1323439"/>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rabicPeriod"/>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Isn’t tithing an Old Testament teaching that doesn’t apply to us today? NO.</a:t>
            </a:r>
          </a:p>
        </p:txBody>
      </p:sp>
    </p:spTree>
    <p:extLst>
      <p:ext uri="{BB962C8B-B14F-4D97-AF65-F5344CB8AC3E}">
        <p14:creationId xmlns:p14="http://schemas.microsoft.com/office/powerpoint/2010/main" val="234100180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
            <a:extLst>
              <a:ext uri="{FF2B5EF4-FFF2-40B4-BE49-F238E27FC236}">
                <a16:creationId xmlns:a16="http://schemas.microsoft.com/office/drawing/2014/main" id="{798F6A5E-5F6D-49E8-B396-60D1C3A04DF9}"/>
              </a:ext>
            </a:extLst>
          </p:cNvPr>
          <p:cNvSpPr txBox="1">
            <a:spLocks noChangeArrowheads="1"/>
          </p:cNvSpPr>
          <p:nvPr/>
        </p:nvSpPr>
        <p:spPr bwMode="auto">
          <a:xfrm>
            <a:off x="401050" y="1381065"/>
            <a:ext cx="11105150" cy="707886"/>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lphaUcPeriod" startAt="4"/>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Questions about giving.</a:t>
            </a:r>
          </a:p>
        </p:txBody>
      </p:sp>
      <p:sp>
        <p:nvSpPr>
          <p:cNvPr id="13" name="Parallelogram 12">
            <a:extLst>
              <a:ext uri="{FF2B5EF4-FFF2-40B4-BE49-F238E27FC236}">
                <a16:creationId xmlns:a16="http://schemas.microsoft.com/office/drawing/2014/main" id="{E2B7B979-2565-407F-AD2B-F5DDA5172885}"/>
              </a:ext>
            </a:extLst>
          </p:cNvPr>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14" name="TextBox 13">
            <a:extLst>
              <a:ext uri="{FF2B5EF4-FFF2-40B4-BE49-F238E27FC236}">
                <a16:creationId xmlns:a16="http://schemas.microsoft.com/office/drawing/2014/main" id="{190A28D2-BD37-446F-B08B-EA33E3466D2A}"/>
              </a:ext>
            </a:extLst>
          </p:cNvPr>
          <p:cNvSpPr txBox="1"/>
          <p:nvPr/>
        </p:nvSpPr>
        <p:spPr>
          <a:xfrm>
            <a:off x="401051" y="496923"/>
            <a:ext cx="5137368" cy="584775"/>
          </a:xfrm>
          <a:prstGeom prst="rect">
            <a:avLst/>
          </a:prstGeom>
          <a:noFill/>
        </p:spPr>
        <p:txBody>
          <a:bodyPr wrap="none" rtlCol="0">
            <a:spAutoFit/>
          </a:bodyPr>
          <a:lstStyle/>
          <a:p>
            <a:pPr marL="571500" indent="-571500">
              <a:buFont typeface="+mj-lt"/>
              <a:buAutoNum type="romanUcPeriod" startAt="2"/>
            </a:pPr>
            <a:r>
              <a:rPr lang="en-US" sz="3200" b="1" spc="600" dirty="0">
                <a:solidFill>
                  <a:srgbClr val="221F6B"/>
                </a:solidFill>
                <a:latin typeface="Franklin Gothic Book" panose="020B0503020102020204" pitchFamily="34" charset="0"/>
                <a:cs typeface="Times New Roman" panose="02020603050405020304" pitchFamily="18" charset="0"/>
              </a:rPr>
              <a:t>COVENANT GIVING</a:t>
            </a:r>
          </a:p>
        </p:txBody>
      </p:sp>
      <p:sp>
        <p:nvSpPr>
          <p:cNvPr id="8" name="Text Box 2">
            <a:extLst>
              <a:ext uri="{FF2B5EF4-FFF2-40B4-BE49-F238E27FC236}">
                <a16:creationId xmlns:a16="http://schemas.microsoft.com/office/drawing/2014/main" id="{2B63CF45-9A81-4E45-8082-346E1355A865}"/>
              </a:ext>
            </a:extLst>
          </p:cNvPr>
          <p:cNvSpPr txBox="1">
            <a:spLocks noChangeArrowheads="1"/>
          </p:cNvSpPr>
          <p:nvPr/>
        </p:nvSpPr>
        <p:spPr bwMode="auto">
          <a:xfrm>
            <a:off x="1157297" y="2304347"/>
            <a:ext cx="11105150" cy="707886"/>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lphaLcPeriod"/>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Tithing before the Law.</a:t>
            </a:r>
          </a:p>
        </p:txBody>
      </p:sp>
      <p:sp>
        <p:nvSpPr>
          <p:cNvPr id="6" name="Content Placeholder 2">
            <a:extLst>
              <a:ext uri="{FF2B5EF4-FFF2-40B4-BE49-F238E27FC236}">
                <a16:creationId xmlns:a16="http://schemas.microsoft.com/office/drawing/2014/main" id="{1A15A673-37EA-46A0-9685-C3A02BE556C6}"/>
              </a:ext>
            </a:extLst>
          </p:cNvPr>
          <p:cNvSpPr txBox="1">
            <a:spLocks/>
          </p:cNvSpPr>
          <p:nvPr/>
        </p:nvSpPr>
        <p:spPr bwMode="auto">
          <a:xfrm>
            <a:off x="2260506" y="3200400"/>
            <a:ext cx="9245694"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a:lnSpc>
                <a:spcPct val="90000"/>
              </a:lnSpc>
              <a:defRPr/>
            </a:pPr>
            <a:r>
              <a:rPr lang="en-US" dirty="0">
                <a:latin typeface="Franklin Gothic Book" panose="020B0503020102020204" pitchFamily="34" charset="0"/>
                <a:cs typeface="Arial" charset="0"/>
              </a:rPr>
              <a:t>Abraham gave his tithe even before the Law of Tithing.</a:t>
            </a:r>
            <a:endParaRPr lang="en-US" kern="0" dirty="0">
              <a:ln w="0"/>
              <a:latin typeface="Franklin Gothic Book" panose="020B0503020102020204" pitchFamily="34" charset="0"/>
              <a:ea typeface="Tahoma" pitchFamily="34" charset="0"/>
              <a:cs typeface="Tahoma" pitchFamily="34" charset="0"/>
            </a:endParaRPr>
          </a:p>
        </p:txBody>
      </p:sp>
    </p:spTree>
    <p:extLst>
      <p:ext uri="{BB962C8B-B14F-4D97-AF65-F5344CB8AC3E}">
        <p14:creationId xmlns:p14="http://schemas.microsoft.com/office/powerpoint/2010/main" val="399165682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left)">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00BC1F26-7D7A-43F2-AD72-12DA213ADD63}"/>
              </a:ext>
            </a:extLst>
          </p:cNvPr>
          <p:cNvSpPr txBox="1">
            <a:spLocks/>
          </p:cNvSpPr>
          <p:nvPr/>
        </p:nvSpPr>
        <p:spPr bwMode="auto">
          <a:xfrm>
            <a:off x="965176" y="2209800"/>
            <a:ext cx="10261648"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nSpc>
                <a:spcPct val="90000"/>
              </a:lnSpc>
              <a:defRPr/>
            </a:pPr>
            <a:r>
              <a:rPr lang="en-US" altLang="en-US" baseline="30000" dirty="0">
                <a:latin typeface="Franklin Gothic Book" panose="020B0503020102020204" pitchFamily="34" charset="0"/>
              </a:rPr>
              <a:t>18 </a:t>
            </a:r>
            <a:r>
              <a:rPr lang="en-US" altLang="en-US" dirty="0">
                <a:latin typeface="Franklin Gothic Book" panose="020B0503020102020204" pitchFamily="34" charset="0"/>
              </a:rPr>
              <a:t>Then Melchizedek king of Salem brought out bread and wine. He was priest of God Most High, </a:t>
            </a:r>
            <a:r>
              <a:rPr lang="en-US" altLang="en-US" baseline="30000" dirty="0">
                <a:latin typeface="Franklin Gothic Book" panose="020B0503020102020204" pitchFamily="34" charset="0"/>
              </a:rPr>
              <a:t>19</a:t>
            </a:r>
            <a:r>
              <a:rPr lang="en-US" altLang="en-US" dirty="0">
                <a:latin typeface="Franklin Gothic Book" panose="020B0503020102020204" pitchFamily="34" charset="0"/>
              </a:rPr>
              <a:t> and he blessed Abram, saying</a:t>
            </a:r>
            <a:r>
              <a:rPr lang="en-US" altLang="en-US" dirty="0" smtClean="0">
                <a:latin typeface="Franklin Gothic Book" panose="020B0503020102020204" pitchFamily="34" charset="0"/>
              </a:rPr>
              <a:t>, </a:t>
            </a:r>
            <a:r>
              <a:rPr lang="mr-IN" altLang="en-US" dirty="0" smtClean="0">
                <a:latin typeface="Franklin Gothic Book" panose="020B0503020102020204" pitchFamily="34" charset="0"/>
              </a:rPr>
              <a:t>…</a:t>
            </a:r>
            <a:endParaRPr lang="en-US" kern="0" dirty="0">
              <a:ln w="0"/>
              <a:latin typeface="Franklin Gothic Book" panose="020B0503020102020204" pitchFamily="34" charset="0"/>
              <a:ea typeface="Tahoma" pitchFamily="34" charset="0"/>
              <a:cs typeface="Tahoma" pitchFamily="34" charset="0"/>
            </a:endParaRPr>
          </a:p>
        </p:txBody>
      </p:sp>
      <p:sp>
        <p:nvSpPr>
          <p:cNvPr id="4" name="Title 1">
            <a:extLst>
              <a:ext uri="{FF2B5EF4-FFF2-40B4-BE49-F238E27FC236}">
                <a16:creationId xmlns:a16="http://schemas.microsoft.com/office/drawing/2014/main" id="{4ABAD8EC-7211-4431-A9A9-C88029F93E62}"/>
              </a:ext>
            </a:extLst>
          </p:cNvPr>
          <p:cNvSpPr txBox="1">
            <a:spLocks/>
          </p:cNvSpPr>
          <p:nvPr/>
        </p:nvSpPr>
        <p:spPr bwMode="auto">
          <a:xfrm>
            <a:off x="6858000" y="4750830"/>
            <a:ext cx="414029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kern="0" dirty="0">
                <a:latin typeface="Franklin Gothic Book" panose="020B0503020102020204" pitchFamily="34" charset="0"/>
              </a:rPr>
              <a:t>Genesis 14:18-20</a:t>
            </a:r>
          </a:p>
        </p:txBody>
      </p:sp>
    </p:spTree>
    <p:extLst>
      <p:ext uri="{BB962C8B-B14F-4D97-AF65-F5344CB8AC3E}">
        <p14:creationId xmlns:p14="http://schemas.microsoft.com/office/powerpoint/2010/main" val="65320992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wipe(left)">
                                      <p:cBhvr>
                                        <p:cTn id="11"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4">
            <a:extLst>
              <a:ext uri="{FF2B5EF4-FFF2-40B4-BE49-F238E27FC236}">
                <a16:creationId xmlns:a16="http://schemas.microsoft.com/office/drawing/2014/main" id="{044CC52D-F385-4C03-AD56-AD57E30A0135}"/>
              </a:ext>
            </a:extLst>
          </p:cNvPr>
          <p:cNvSpPr/>
          <p:nvPr/>
        </p:nvSpPr>
        <p:spPr>
          <a:xfrm>
            <a:off x="1219200" y="3581400"/>
            <a:ext cx="8534400" cy="521259"/>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4">
            <a:extLst>
              <a:ext uri="{FF2B5EF4-FFF2-40B4-BE49-F238E27FC236}">
                <a16:creationId xmlns:a16="http://schemas.microsoft.com/office/drawing/2014/main" id="{37528B67-1378-412C-9FF6-F9C0E3CBE663}"/>
              </a:ext>
            </a:extLst>
          </p:cNvPr>
          <p:cNvSpPr/>
          <p:nvPr/>
        </p:nvSpPr>
        <p:spPr>
          <a:xfrm>
            <a:off x="3429000" y="3004109"/>
            <a:ext cx="6781799" cy="541337"/>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4">
            <a:extLst>
              <a:ext uri="{FF2B5EF4-FFF2-40B4-BE49-F238E27FC236}">
                <a16:creationId xmlns:a16="http://schemas.microsoft.com/office/drawing/2014/main" id="{70049202-1EA9-470C-B667-15B0F016DF4A}"/>
              </a:ext>
            </a:extLst>
          </p:cNvPr>
          <p:cNvSpPr/>
          <p:nvPr/>
        </p:nvSpPr>
        <p:spPr>
          <a:xfrm>
            <a:off x="2857500" y="2432050"/>
            <a:ext cx="6477000" cy="519671"/>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a:extLst>
              <a:ext uri="{FF2B5EF4-FFF2-40B4-BE49-F238E27FC236}">
                <a16:creationId xmlns:a16="http://schemas.microsoft.com/office/drawing/2014/main" id="{50362411-E574-4839-94E3-BD968A8A5659}"/>
              </a:ext>
            </a:extLst>
          </p:cNvPr>
          <p:cNvSpPr/>
          <p:nvPr/>
        </p:nvSpPr>
        <p:spPr>
          <a:xfrm>
            <a:off x="6248400" y="1787525"/>
            <a:ext cx="3962400" cy="6096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2">
            <a:extLst>
              <a:ext uri="{FF2B5EF4-FFF2-40B4-BE49-F238E27FC236}">
                <a16:creationId xmlns:a16="http://schemas.microsoft.com/office/drawing/2014/main" id="{00BC1F26-7D7A-43F2-AD72-12DA213ADD63}"/>
              </a:ext>
            </a:extLst>
          </p:cNvPr>
          <p:cNvSpPr txBox="1">
            <a:spLocks/>
          </p:cNvSpPr>
          <p:nvPr/>
        </p:nvSpPr>
        <p:spPr bwMode="auto">
          <a:xfrm>
            <a:off x="999309" y="1752600"/>
            <a:ext cx="10193383"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eaLnBrk="1" hangingPunct="1">
              <a:lnSpc>
                <a:spcPct val="95000"/>
              </a:lnSpc>
              <a:spcBef>
                <a:spcPct val="0"/>
              </a:spcBef>
            </a:pPr>
            <a:r>
              <a:rPr lang="en-US" altLang="en-US" dirty="0">
                <a:latin typeface="Franklin Gothic Book" panose="020B0503020102020204" pitchFamily="34" charset="0"/>
              </a:rPr>
              <a:t>“Blessed be Abram by God Most High, </a:t>
            </a:r>
            <a:br>
              <a:rPr lang="en-US" altLang="en-US" dirty="0">
                <a:latin typeface="Franklin Gothic Book" panose="020B0503020102020204" pitchFamily="34" charset="0"/>
              </a:rPr>
            </a:br>
            <a:r>
              <a:rPr lang="en-US" altLang="en-US" dirty="0">
                <a:latin typeface="Franklin Gothic Book" panose="020B0503020102020204" pitchFamily="34" charset="0"/>
              </a:rPr>
              <a:t>Creator of heaven and earth.</a:t>
            </a:r>
          </a:p>
          <a:p>
            <a:pPr eaLnBrk="1" hangingPunct="1">
              <a:lnSpc>
                <a:spcPct val="95000"/>
              </a:lnSpc>
              <a:spcBef>
                <a:spcPct val="0"/>
              </a:spcBef>
            </a:pPr>
            <a:r>
              <a:rPr lang="en-US" altLang="en-US" baseline="30000" dirty="0">
                <a:latin typeface="Franklin Gothic Book" panose="020B0503020102020204" pitchFamily="34" charset="0"/>
              </a:rPr>
              <a:t>20</a:t>
            </a:r>
            <a:r>
              <a:rPr lang="en-US" altLang="en-US" dirty="0">
                <a:latin typeface="Franklin Gothic Book" panose="020B0503020102020204" pitchFamily="34" charset="0"/>
              </a:rPr>
              <a:t> And blessed be God Most High, who delivered your enemies into your hand.” Then Abram gave him a tenth of everything.</a:t>
            </a:r>
          </a:p>
        </p:txBody>
      </p:sp>
      <p:sp>
        <p:nvSpPr>
          <p:cNvPr id="4" name="Title 1">
            <a:extLst>
              <a:ext uri="{FF2B5EF4-FFF2-40B4-BE49-F238E27FC236}">
                <a16:creationId xmlns:a16="http://schemas.microsoft.com/office/drawing/2014/main" id="{4ABAD8EC-7211-4431-A9A9-C88029F93E62}"/>
              </a:ext>
            </a:extLst>
          </p:cNvPr>
          <p:cNvSpPr txBox="1">
            <a:spLocks/>
          </p:cNvSpPr>
          <p:nvPr/>
        </p:nvSpPr>
        <p:spPr bwMode="auto">
          <a:xfrm>
            <a:off x="6858000" y="4750830"/>
            <a:ext cx="414029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kern="0" dirty="0">
                <a:latin typeface="Franklin Gothic Book" panose="020B0503020102020204" pitchFamily="34" charset="0"/>
              </a:rPr>
              <a:t>Genesis 14:18-20</a:t>
            </a:r>
          </a:p>
        </p:txBody>
      </p:sp>
    </p:spTree>
    <p:extLst>
      <p:ext uri="{BB962C8B-B14F-4D97-AF65-F5344CB8AC3E}">
        <p14:creationId xmlns:p14="http://schemas.microsoft.com/office/powerpoint/2010/main" val="226338711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animEffect transition="in" filter="wipe(left)">
                                      <p:cBhvr>
                                        <p:cTn id="11" dur="500"/>
                                        <p:tgtEl>
                                          <p:spTgt spid="10">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500"/>
                                        <p:tgtEl>
                                          <p:spTgt spid="7"/>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left)">
                                      <p:cBhvr>
                                        <p:cTn id="2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6" grpId="0" animBg="1"/>
      <p:bldP spid="5" grpId="0" animBg="1"/>
      <p:bldP spid="10"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
            <a:extLst>
              <a:ext uri="{FF2B5EF4-FFF2-40B4-BE49-F238E27FC236}">
                <a16:creationId xmlns:a16="http://schemas.microsoft.com/office/drawing/2014/main" id="{798F6A5E-5F6D-49E8-B396-60D1C3A04DF9}"/>
              </a:ext>
            </a:extLst>
          </p:cNvPr>
          <p:cNvSpPr txBox="1">
            <a:spLocks noChangeArrowheads="1"/>
          </p:cNvSpPr>
          <p:nvPr/>
        </p:nvSpPr>
        <p:spPr bwMode="auto">
          <a:xfrm>
            <a:off x="401050" y="1381065"/>
            <a:ext cx="11105150" cy="707886"/>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lphaUcPeriod" startAt="4"/>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Questions about giving.</a:t>
            </a:r>
          </a:p>
        </p:txBody>
      </p:sp>
      <p:sp>
        <p:nvSpPr>
          <p:cNvPr id="13" name="Parallelogram 12">
            <a:extLst>
              <a:ext uri="{FF2B5EF4-FFF2-40B4-BE49-F238E27FC236}">
                <a16:creationId xmlns:a16="http://schemas.microsoft.com/office/drawing/2014/main" id="{E2B7B979-2565-407F-AD2B-F5DDA5172885}"/>
              </a:ext>
            </a:extLst>
          </p:cNvPr>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14" name="TextBox 13">
            <a:extLst>
              <a:ext uri="{FF2B5EF4-FFF2-40B4-BE49-F238E27FC236}">
                <a16:creationId xmlns:a16="http://schemas.microsoft.com/office/drawing/2014/main" id="{190A28D2-BD37-446F-B08B-EA33E3466D2A}"/>
              </a:ext>
            </a:extLst>
          </p:cNvPr>
          <p:cNvSpPr txBox="1"/>
          <p:nvPr/>
        </p:nvSpPr>
        <p:spPr>
          <a:xfrm>
            <a:off x="401051" y="496923"/>
            <a:ext cx="5137368" cy="584775"/>
          </a:xfrm>
          <a:prstGeom prst="rect">
            <a:avLst/>
          </a:prstGeom>
          <a:noFill/>
        </p:spPr>
        <p:txBody>
          <a:bodyPr wrap="none" rtlCol="0">
            <a:spAutoFit/>
          </a:bodyPr>
          <a:lstStyle/>
          <a:p>
            <a:pPr marL="571500" indent="-571500">
              <a:buFont typeface="+mj-lt"/>
              <a:buAutoNum type="romanUcPeriod" startAt="2"/>
            </a:pPr>
            <a:r>
              <a:rPr lang="en-US" sz="3200" b="1" spc="600" dirty="0">
                <a:solidFill>
                  <a:srgbClr val="221F6B"/>
                </a:solidFill>
                <a:latin typeface="Franklin Gothic Book" panose="020B0503020102020204" pitchFamily="34" charset="0"/>
                <a:cs typeface="Times New Roman" panose="02020603050405020304" pitchFamily="18" charset="0"/>
              </a:rPr>
              <a:t>COVENANT GIVING</a:t>
            </a:r>
          </a:p>
        </p:txBody>
      </p:sp>
      <p:sp>
        <p:nvSpPr>
          <p:cNvPr id="8" name="Text Box 2">
            <a:extLst>
              <a:ext uri="{FF2B5EF4-FFF2-40B4-BE49-F238E27FC236}">
                <a16:creationId xmlns:a16="http://schemas.microsoft.com/office/drawing/2014/main" id="{2B63CF45-9A81-4E45-8082-346E1355A865}"/>
              </a:ext>
            </a:extLst>
          </p:cNvPr>
          <p:cNvSpPr txBox="1">
            <a:spLocks noChangeArrowheads="1"/>
          </p:cNvSpPr>
          <p:nvPr/>
        </p:nvSpPr>
        <p:spPr bwMode="auto">
          <a:xfrm>
            <a:off x="838200" y="2362200"/>
            <a:ext cx="11105150" cy="707886"/>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lphaLcPeriod" startAt="2"/>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Tithing under the Law.</a:t>
            </a:r>
          </a:p>
        </p:txBody>
      </p:sp>
      <p:sp>
        <p:nvSpPr>
          <p:cNvPr id="6" name="Content Placeholder 2">
            <a:extLst>
              <a:ext uri="{FF2B5EF4-FFF2-40B4-BE49-F238E27FC236}">
                <a16:creationId xmlns:a16="http://schemas.microsoft.com/office/drawing/2014/main" id="{1A15A673-37EA-46A0-9685-C3A02BE556C6}"/>
              </a:ext>
            </a:extLst>
          </p:cNvPr>
          <p:cNvSpPr txBox="1">
            <a:spLocks/>
          </p:cNvSpPr>
          <p:nvPr/>
        </p:nvSpPr>
        <p:spPr bwMode="auto">
          <a:xfrm>
            <a:off x="2318165" y="3258253"/>
            <a:ext cx="8429970"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a:lnSpc>
                <a:spcPct val="90000"/>
              </a:lnSpc>
              <a:defRPr/>
            </a:pPr>
            <a:r>
              <a:rPr lang="en-US" dirty="0">
                <a:latin typeface="Franklin Gothic Book" panose="020B0503020102020204" pitchFamily="34" charset="0"/>
                <a:cs typeface="Arial" charset="0"/>
              </a:rPr>
              <a:t>The tithe is the Lord’s; it is holy unto the Lord.</a:t>
            </a:r>
            <a:endParaRPr lang="en-US" kern="0" dirty="0">
              <a:ln w="0"/>
              <a:latin typeface="Franklin Gothic Book" panose="020B0503020102020204" pitchFamily="34" charset="0"/>
              <a:ea typeface="Tahoma" pitchFamily="34" charset="0"/>
              <a:cs typeface="Tahoma" pitchFamily="34" charset="0"/>
            </a:endParaRPr>
          </a:p>
        </p:txBody>
      </p:sp>
    </p:spTree>
    <p:extLst>
      <p:ext uri="{BB962C8B-B14F-4D97-AF65-F5344CB8AC3E}">
        <p14:creationId xmlns:p14="http://schemas.microsoft.com/office/powerpoint/2010/main" val="46183163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wipe(left)">
                                      <p:cBhvr>
                                        <p:cTn id="1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00BC1F26-7D7A-43F2-AD72-12DA213ADD63}"/>
              </a:ext>
            </a:extLst>
          </p:cNvPr>
          <p:cNvSpPr txBox="1">
            <a:spLocks/>
          </p:cNvSpPr>
          <p:nvPr/>
        </p:nvSpPr>
        <p:spPr bwMode="auto">
          <a:xfrm>
            <a:off x="1269209" y="1905000"/>
            <a:ext cx="9449638"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nSpc>
                <a:spcPct val="90000"/>
              </a:lnSpc>
              <a:defRPr/>
            </a:pPr>
            <a:r>
              <a:rPr lang="en-US" dirty="0">
                <a:latin typeface="Franklin Gothic Book" panose="020B0503020102020204" pitchFamily="34" charset="0"/>
                <a:cs typeface="Arial" charset="0"/>
              </a:rPr>
              <a:t>“A tithe of everything from the land, whether grain from the soil or fruit from the trees, belongs to the LORD; it is holy to the LORD.”</a:t>
            </a:r>
            <a:endParaRPr lang="en-US" kern="0" dirty="0">
              <a:ln w="0"/>
              <a:latin typeface="Franklin Gothic Book" panose="020B0503020102020204" pitchFamily="34" charset="0"/>
              <a:ea typeface="Tahoma" pitchFamily="34" charset="0"/>
              <a:cs typeface="Tahoma" pitchFamily="34" charset="0"/>
            </a:endParaRPr>
          </a:p>
        </p:txBody>
      </p:sp>
      <p:sp>
        <p:nvSpPr>
          <p:cNvPr id="4" name="Title 1">
            <a:extLst>
              <a:ext uri="{FF2B5EF4-FFF2-40B4-BE49-F238E27FC236}">
                <a16:creationId xmlns:a16="http://schemas.microsoft.com/office/drawing/2014/main" id="{4ABAD8EC-7211-4431-A9A9-C88029F93E62}"/>
              </a:ext>
            </a:extLst>
          </p:cNvPr>
          <p:cNvSpPr txBox="1">
            <a:spLocks/>
          </p:cNvSpPr>
          <p:nvPr/>
        </p:nvSpPr>
        <p:spPr bwMode="auto">
          <a:xfrm>
            <a:off x="7467600" y="4191000"/>
            <a:ext cx="353069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kern="0" dirty="0">
                <a:latin typeface="Franklin Gothic Book" panose="020B0503020102020204" pitchFamily="34" charset="0"/>
              </a:rPr>
              <a:t>Leviticus 27:30</a:t>
            </a:r>
          </a:p>
        </p:txBody>
      </p:sp>
    </p:spTree>
    <p:extLst>
      <p:ext uri="{BB962C8B-B14F-4D97-AF65-F5344CB8AC3E}">
        <p14:creationId xmlns:p14="http://schemas.microsoft.com/office/powerpoint/2010/main" val="264332160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wipe(left)">
                                      <p:cBhvr>
                                        <p:cTn id="11"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
            <a:extLst>
              <a:ext uri="{FF2B5EF4-FFF2-40B4-BE49-F238E27FC236}">
                <a16:creationId xmlns:a16="http://schemas.microsoft.com/office/drawing/2014/main" id="{798F6A5E-5F6D-49E8-B396-60D1C3A04DF9}"/>
              </a:ext>
            </a:extLst>
          </p:cNvPr>
          <p:cNvSpPr txBox="1">
            <a:spLocks noChangeArrowheads="1"/>
          </p:cNvSpPr>
          <p:nvPr/>
        </p:nvSpPr>
        <p:spPr bwMode="auto">
          <a:xfrm>
            <a:off x="401050" y="1381065"/>
            <a:ext cx="11105150" cy="707886"/>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lphaUcPeriod" startAt="4"/>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Questions about giving.</a:t>
            </a:r>
          </a:p>
        </p:txBody>
      </p:sp>
      <p:sp>
        <p:nvSpPr>
          <p:cNvPr id="13" name="Parallelogram 12">
            <a:extLst>
              <a:ext uri="{FF2B5EF4-FFF2-40B4-BE49-F238E27FC236}">
                <a16:creationId xmlns:a16="http://schemas.microsoft.com/office/drawing/2014/main" id="{E2B7B979-2565-407F-AD2B-F5DDA5172885}"/>
              </a:ext>
            </a:extLst>
          </p:cNvPr>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14" name="TextBox 13">
            <a:extLst>
              <a:ext uri="{FF2B5EF4-FFF2-40B4-BE49-F238E27FC236}">
                <a16:creationId xmlns:a16="http://schemas.microsoft.com/office/drawing/2014/main" id="{190A28D2-BD37-446F-B08B-EA33E3466D2A}"/>
              </a:ext>
            </a:extLst>
          </p:cNvPr>
          <p:cNvSpPr txBox="1"/>
          <p:nvPr/>
        </p:nvSpPr>
        <p:spPr>
          <a:xfrm>
            <a:off x="401051" y="496923"/>
            <a:ext cx="5137368" cy="584775"/>
          </a:xfrm>
          <a:prstGeom prst="rect">
            <a:avLst/>
          </a:prstGeom>
          <a:noFill/>
        </p:spPr>
        <p:txBody>
          <a:bodyPr wrap="none" rtlCol="0">
            <a:spAutoFit/>
          </a:bodyPr>
          <a:lstStyle/>
          <a:p>
            <a:pPr marL="571500" indent="-571500">
              <a:buFont typeface="+mj-lt"/>
              <a:buAutoNum type="romanUcPeriod" startAt="2"/>
            </a:pPr>
            <a:r>
              <a:rPr lang="en-US" sz="3200" b="1" spc="600" dirty="0">
                <a:solidFill>
                  <a:srgbClr val="221F6B"/>
                </a:solidFill>
                <a:latin typeface="Franklin Gothic Book" panose="020B0503020102020204" pitchFamily="34" charset="0"/>
                <a:cs typeface="Times New Roman" panose="02020603050405020304" pitchFamily="18" charset="0"/>
              </a:rPr>
              <a:t>COVENANT GIVING</a:t>
            </a:r>
          </a:p>
        </p:txBody>
      </p:sp>
      <p:sp>
        <p:nvSpPr>
          <p:cNvPr id="8" name="Text Box 2">
            <a:extLst>
              <a:ext uri="{FF2B5EF4-FFF2-40B4-BE49-F238E27FC236}">
                <a16:creationId xmlns:a16="http://schemas.microsoft.com/office/drawing/2014/main" id="{2B63CF45-9A81-4E45-8082-346E1355A865}"/>
              </a:ext>
            </a:extLst>
          </p:cNvPr>
          <p:cNvSpPr txBox="1">
            <a:spLocks noChangeArrowheads="1"/>
          </p:cNvSpPr>
          <p:nvPr/>
        </p:nvSpPr>
        <p:spPr bwMode="auto">
          <a:xfrm>
            <a:off x="1086850" y="2438400"/>
            <a:ext cx="11105150" cy="707886"/>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lphaLcPeriod" startAt="3"/>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Tithing under the new covenant.</a:t>
            </a:r>
          </a:p>
        </p:txBody>
      </p:sp>
    </p:spTree>
    <p:extLst>
      <p:ext uri="{BB962C8B-B14F-4D97-AF65-F5344CB8AC3E}">
        <p14:creationId xmlns:p14="http://schemas.microsoft.com/office/powerpoint/2010/main" val="141955702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00BC1F26-7D7A-43F2-AD72-12DA213ADD63}"/>
              </a:ext>
            </a:extLst>
          </p:cNvPr>
          <p:cNvSpPr txBox="1">
            <a:spLocks/>
          </p:cNvSpPr>
          <p:nvPr/>
        </p:nvSpPr>
        <p:spPr bwMode="auto">
          <a:xfrm>
            <a:off x="1473153" y="2057400"/>
            <a:ext cx="9245694"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nSpc>
                <a:spcPct val="90000"/>
              </a:lnSpc>
              <a:defRPr/>
            </a:pPr>
            <a:r>
              <a:rPr lang="en-US" dirty="0" smtClean="0">
                <a:effectLst>
                  <a:outerShdw blurRad="38100" dist="38100" dir="2700000" algn="tl">
                    <a:srgbClr val="000000">
                      <a:alpha val="43137"/>
                    </a:srgbClr>
                  </a:outerShdw>
                </a:effectLst>
                <a:latin typeface="Franklin Gothic Book" panose="020B0503020102020204" pitchFamily="34" charset="0"/>
                <a:cs typeface="Arial" charset="0"/>
              </a:rPr>
              <a:t>“Woe </a:t>
            </a:r>
            <a:r>
              <a:rPr lang="en-US" dirty="0">
                <a:effectLst>
                  <a:outerShdw blurRad="38100" dist="38100" dir="2700000" algn="tl">
                    <a:srgbClr val="000000">
                      <a:alpha val="43137"/>
                    </a:srgbClr>
                  </a:outerShdw>
                </a:effectLst>
                <a:latin typeface="Franklin Gothic Book" panose="020B0503020102020204" pitchFamily="34" charset="0"/>
                <a:cs typeface="Arial" charset="0"/>
              </a:rPr>
              <a:t>to you, teachers of the law and Pharisees, you hypocrites! You give a tenth of your spices-mint, dill and </a:t>
            </a:r>
            <a:r>
              <a:rPr lang="en-US" dirty="0" err="1">
                <a:effectLst>
                  <a:outerShdw blurRad="38100" dist="38100" dir="2700000" algn="tl">
                    <a:srgbClr val="000000">
                      <a:alpha val="43137"/>
                    </a:srgbClr>
                  </a:outerShdw>
                </a:effectLst>
                <a:latin typeface="Franklin Gothic Book" panose="020B0503020102020204" pitchFamily="34" charset="0"/>
                <a:cs typeface="Arial" charset="0"/>
              </a:rPr>
              <a:t>cummin</a:t>
            </a:r>
            <a:r>
              <a:rPr lang="en-US" dirty="0" smtClean="0">
                <a:effectLst>
                  <a:outerShdw blurRad="38100" dist="38100" dir="2700000" algn="tl">
                    <a:srgbClr val="000000">
                      <a:alpha val="43137"/>
                    </a:srgbClr>
                  </a:outerShdw>
                </a:effectLst>
                <a:latin typeface="Franklin Gothic Book" panose="020B0503020102020204" pitchFamily="34" charset="0"/>
                <a:cs typeface="Arial" charset="0"/>
              </a:rPr>
              <a:t>. </a:t>
            </a:r>
            <a:r>
              <a:rPr lang="mr-IN" dirty="0" smtClean="0">
                <a:effectLst>
                  <a:outerShdw blurRad="38100" dist="38100" dir="2700000" algn="tl">
                    <a:srgbClr val="000000">
                      <a:alpha val="43137"/>
                    </a:srgbClr>
                  </a:outerShdw>
                </a:effectLst>
                <a:latin typeface="Franklin Gothic Book" panose="020B0503020102020204" pitchFamily="34" charset="0"/>
                <a:cs typeface="Arial" charset="0"/>
              </a:rPr>
              <a:t>…</a:t>
            </a:r>
            <a:endParaRPr lang="en-US" kern="0" dirty="0">
              <a:ln w="0"/>
              <a:latin typeface="Franklin Gothic Book" panose="020B0503020102020204" pitchFamily="34" charset="0"/>
              <a:ea typeface="Tahoma" pitchFamily="34" charset="0"/>
              <a:cs typeface="Tahoma" pitchFamily="34" charset="0"/>
            </a:endParaRPr>
          </a:p>
        </p:txBody>
      </p:sp>
      <p:sp>
        <p:nvSpPr>
          <p:cNvPr id="4" name="Title 1">
            <a:extLst>
              <a:ext uri="{FF2B5EF4-FFF2-40B4-BE49-F238E27FC236}">
                <a16:creationId xmlns:a16="http://schemas.microsoft.com/office/drawing/2014/main" id="{4ABAD8EC-7211-4431-A9A9-C88029F93E62}"/>
              </a:ext>
            </a:extLst>
          </p:cNvPr>
          <p:cNvSpPr txBox="1">
            <a:spLocks/>
          </p:cNvSpPr>
          <p:nvPr/>
        </p:nvSpPr>
        <p:spPr bwMode="auto">
          <a:xfrm>
            <a:off x="7391400" y="4208463"/>
            <a:ext cx="360689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kern="0" dirty="0">
                <a:latin typeface="Franklin Gothic Book" panose="020B0503020102020204" pitchFamily="34" charset="0"/>
              </a:rPr>
              <a:t>Matthew 23:23</a:t>
            </a:r>
          </a:p>
        </p:txBody>
      </p:sp>
    </p:spTree>
    <p:extLst>
      <p:ext uri="{BB962C8B-B14F-4D97-AF65-F5344CB8AC3E}">
        <p14:creationId xmlns:p14="http://schemas.microsoft.com/office/powerpoint/2010/main" val="9003713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wipe(left)">
                                      <p:cBhvr>
                                        <p:cTn id="11"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00BC1F26-7D7A-43F2-AD72-12DA213ADD63}"/>
              </a:ext>
            </a:extLst>
          </p:cNvPr>
          <p:cNvSpPr txBox="1">
            <a:spLocks/>
          </p:cNvSpPr>
          <p:nvPr/>
        </p:nvSpPr>
        <p:spPr bwMode="auto">
          <a:xfrm>
            <a:off x="1346176" y="1524000"/>
            <a:ext cx="9499647"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nSpc>
                <a:spcPct val="90000"/>
              </a:lnSpc>
              <a:defRPr/>
            </a:pPr>
            <a:r>
              <a:rPr lang="en-US" dirty="0">
                <a:effectLst>
                  <a:outerShdw blurRad="38100" dist="38100" dir="2700000" algn="tl">
                    <a:srgbClr val="000000">
                      <a:alpha val="43137"/>
                    </a:srgbClr>
                  </a:outerShdw>
                </a:effectLst>
                <a:latin typeface="Franklin Gothic Book" panose="020B0503020102020204" pitchFamily="34" charset="0"/>
                <a:cs typeface="Arial" charset="0"/>
              </a:rPr>
              <a:t>But you have neglected the more important matters of the </a:t>
            </a:r>
            <a:r>
              <a:rPr lang="en-US" dirty="0" smtClean="0">
                <a:effectLst>
                  <a:outerShdw blurRad="38100" dist="38100" dir="2700000" algn="tl">
                    <a:srgbClr val="000000">
                      <a:alpha val="43137"/>
                    </a:srgbClr>
                  </a:outerShdw>
                </a:effectLst>
                <a:latin typeface="Franklin Gothic Book" panose="020B0503020102020204" pitchFamily="34" charset="0"/>
                <a:cs typeface="Arial" charset="0"/>
              </a:rPr>
              <a:t>law </a:t>
            </a:r>
            <a:r>
              <a:rPr lang="mr-IN" dirty="0" smtClean="0">
                <a:effectLst>
                  <a:outerShdw blurRad="38100" dist="38100" dir="2700000" algn="tl">
                    <a:srgbClr val="000000">
                      <a:alpha val="43137"/>
                    </a:srgbClr>
                  </a:outerShdw>
                </a:effectLst>
                <a:latin typeface="Franklin Gothic Book" panose="020B0503020102020204" pitchFamily="34" charset="0"/>
                <a:cs typeface="Arial" charset="0"/>
              </a:rPr>
              <a:t>–</a:t>
            </a:r>
            <a:r>
              <a:rPr lang="en-US" dirty="0" smtClean="0">
                <a:effectLst>
                  <a:outerShdw blurRad="38100" dist="38100" dir="2700000" algn="tl">
                    <a:srgbClr val="000000">
                      <a:alpha val="43137"/>
                    </a:srgbClr>
                  </a:outerShdw>
                </a:effectLst>
                <a:latin typeface="Franklin Gothic Book" panose="020B0503020102020204" pitchFamily="34" charset="0"/>
                <a:cs typeface="Arial" charset="0"/>
              </a:rPr>
              <a:t> justice, mercy </a:t>
            </a:r>
            <a:r>
              <a:rPr lang="en-US" dirty="0">
                <a:effectLst>
                  <a:outerShdw blurRad="38100" dist="38100" dir="2700000" algn="tl">
                    <a:srgbClr val="000000">
                      <a:alpha val="43137"/>
                    </a:srgbClr>
                  </a:outerShdw>
                </a:effectLst>
                <a:latin typeface="Franklin Gothic Book" panose="020B0503020102020204" pitchFamily="34" charset="0"/>
                <a:cs typeface="Arial" charset="0"/>
              </a:rPr>
              <a:t>and faithfulness. You should have practiced the latter, without neglecting the former.”</a:t>
            </a:r>
            <a:endParaRPr lang="en-US" kern="0" dirty="0">
              <a:ln w="0"/>
              <a:latin typeface="Franklin Gothic Book" panose="020B0503020102020204" pitchFamily="34" charset="0"/>
              <a:ea typeface="Tahoma" pitchFamily="34" charset="0"/>
              <a:cs typeface="Tahoma" pitchFamily="34" charset="0"/>
            </a:endParaRPr>
          </a:p>
        </p:txBody>
      </p:sp>
      <p:sp>
        <p:nvSpPr>
          <p:cNvPr id="4" name="Title 1">
            <a:extLst>
              <a:ext uri="{FF2B5EF4-FFF2-40B4-BE49-F238E27FC236}">
                <a16:creationId xmlns:a16="http://schemas.microsoft.com/office/drawing/2014/main" id="{4ABAD8EC-7211-4431-A9A9-C88029F93E62}"/>
              </a:ext>
            </a:extLst>
          </p:cNvPr>
          <p:cNvSpPr txBox="1">
            <a:spLocks/>
          </p:cNvSpPr>
          <p:nvPr/>
        </p:nvSpPr>
        <p:spPr bwMode="auto">
          <a:xfrm>
            <a:off x="7391400" y="4191000"/>
            <a:ext cx="360689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kern="0" dirty="0">
                <a:latin typeface="Franklin Gothic Book" panose="020B0503020102020204" pitchFamily="34" charset="0"/>
              </a:rPr>
              <a:t>Matthew 23:23</a:t>
            </a:r>
          </a:p>
        </p:txBody>
      </p:sp>
    </p:spTree>
    <p:extLst>
      <p:ext uri="{BB962C8B-B14F-4D97-AF65-F5344CB8AC3E}">
        <p14:creationId xmlns:p14="http://schemas.microsoft.com/office/powerpoint/2010/main" val="387789118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wipe(left)">
                                      <p:cBhvr>
                                        <p:cTn id="11"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0" y="1399285"/>
            <a:ext cx="10952750" cy="2862322"/>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rabicPeriod" startAt="2"/>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Stewardship is </a:t>
            </a:r>
            <a:r>
              <a:rPr lang="en-US" sz="4000" spc="50" dirty="0">
                <a:ln w="12700" cmpd="sng">
                  <a:noFill/>
                  <a:prstDash val="solid"/>
                </a:ln>
                <a:solidFill>
                  <a:srgbClr val="FFFF00"/>
                </a:solidFill>
                <a:latin typeface="Franklin Gothic Book" panose="020B0503020102020204" pitchFamily="34" charset="0"/>
                <a:cs typeface="Tahoma" pitchFamily="34" charset="0"/>
              </a:rPr>
              <a:t>MANAGEMENT</a:t>
            </a: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 of the house or the administration of a household.</a:t>
            </a:r>
          </a:p>
          <a:p>
            <a:pPr marL="742950" indent="-742950" eaLnBrk="1" hangingPunct="1">
              <a:spcBef>
                <a:spcPct val="50000"/>
              </a:spcBef>
              <a:buFont typeface="+mj-lt"/>
              <a:buAutoNum type="arabicPeriod" startAt="2"/>
              <a:defRPr/>
            </a:pPr>
            <a:r>
              <a:rPr lang="en-US" sz="4000" spc="50" dirty="0">
                <a:ln w="12700" cmpd="sng">
                  <a:noFill/>
                  <a:prstDash val="solid"/>
                </a:ln>
                <a:solidFill>
                  <a:schemeClr val="accent6">
                    <a:tint val="1000"/>
                  </a:schemeClr>
                </a:solidFill>
                <a:effectLst/>
                <a:latin typeface="Franklin Gothic Book" panose="020B0503020102020204" pitchFamily="34" charset="0"/>
                <a:cs typeface="Tahoma" pitchFamily="34" charset="0"/>
              </a:rPr>
              <a:t>A stewardship </a:t>
            </a: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is a man of </a:t>
            </a:r>
            <a:r>
              <a:rPr lang="en-US" sz="4000" spc="50" dirty="0">
                <a:ln w="12700" cmpd="sng">
                  <a:noFill/>
                  <a:prstDash val="solid"/>
                </a:ln>
                <a:solidFill>
                  <a:srgbClr val="FFFF00"/>
                </a:solidFill>
                <a:latin typeface="Franklin Gothic Book" panose="020B0503020102020204" pitchFamily="34" charset="0"/>
                <a:cs typeface="Tahoma" pitchFamily="34" charset="0"/>
              </a:rPr>
              <a:t>TRUST</a:t>
            </a: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 and </a:t>
            </a:r>
            <a:r>
              <a:rPr lang="en-US" sz="4000" spc="50" dirty="0">
                <a:ln w="12700" cmpd="sng">
                  <a:noFill/>
                  <a:prstDash val="solid"/>
                </a:ln>
                <a:solidFill>
                  <a:srgbClr val="FFFF00"/>
                </a:solidFill>
                <a:latin typeface="Franklin Gothic Book" panose="020B0503020102020204" pitchFamily="34" charset="0"/>
                <a:cs typeface="Tahoma" pitchFamily="34" charset="0"/>
              </a:rPr>
              <a:t>RESPONSIBILITY</a:t>
            </a: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 while his Master is away.</a:t>
            </a:r>
            <a:endParaRPr lang="en-US" sz="4000" spc="50" dirty="0">
              <a:ln w="12700" cmpd="sng">
                <a:noFill/>
                <a:prstDash val="solid"/>
              </a:ln>
              <a:solidFill>
                <a:schemeClr val="accent6">
                  <a:tint val="1000"/>
                </a:schemeClr>
              </a:solidFill>
              <a:effectLst/>
              <a:latin typeface="Franklin Gothic Book" panose="020B0503020102020204" pitchFamily="34" charset="0"/>
              <a:cs typeface="Tahoma" pitchFamily="34" charset="0"/>
            </a:endParaRPr>
          </a:p>
        </p:txBody>
      </p:sp>
      <p:sp>
        <p:nvSpPr>
          <p:cNvPr id="7" name="Parallelogram 6"/>
          <p:cNvSpPr/>
          <p:nvPr/>
        </p:nvSpPr>
        <p:spPr>
          <a:xfrm>
            <a:off x="-1756192" y="306732"/>
            <a:ext cx="16679176"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8" name="TextBox 7"/>
          <p:cNvSpPr txBox="1"/>
          <p:nvPr/>
        </p:nvSpPr>
        <p:spPr>
          <a:xfrm>
            <a:off x="401051" y="496923"/>
            <a:ext cx="5087110" cy="584775"/>
          </a:xfrm>
          <a:prstGeom prst="rect">
            <a:avLst/>
          </a:prstGeom>
          <a:noFill/>
        </p:spPr>
        <p:txBody>
          <a:bodyPr wrap="square" rtlCol="0">
            <a:spAutoFit/>
          </a:bodyPr>
          <a:lstStyle/>
          <a:p>
            <a:pPr marL="571500" indent="-571500">
              <a:buFont typeface="+mj-lt"/>
              <a:buAutoNum type="romanUcPeriod"/>
            </a:pPr>
            <a:r>
              <a:rPr lang="en-US" sz="3200" b="1" spc="600" dirty="0">
                <a:solidFill>
                  <a:srgbClr val="221F6B"/>
                </a:solidFill>
                <a:latin typeface="Franklin Gothic Book" panose="020B0503020102020204" pitchFamily="34" charset="0"/>
                <a:cs typeface="Times New Roman" panose="02020603050405020304" pitchFamily="18" charset="0"/>
              </a:rPr>
              <a:t>INTRODUCTION</a:t>
            </a:r>
          </a:p>
        </p:txBody>
      </p:sp>
    </p:spTree>
    <p:extLst>
      <p:ext uri="{BB962C8B-B14F-4D97-AF65-F5344CB8AC3E}">
        <p14:creationId xmlns:p14="http://schemas.microsoft.com/office/powerpoint/2010/main" val="294225372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Effect transition="in" filter="wipe(left)">
                                      <p:cBhvr>
                                        <p:cTn id="7" dur="500"/>
                                        <p:tgtEl>
                                          <p:spTgt spid="194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9458">
                                            <p:txEl>
                                              <p:pRg st="1" end="1"/>
                                            </p:txEl>
                                          </p:spTgt>
                                        </p:tgtEl>
                                        <p:attrNameLst>
                                          <p:attrName>style.visibility</p:attrName>
                                        </p:attrNameLst>
                                      </p:cBhvr>
                                      <p:to>
                                        <p:strVal val="visible"/>
                                      </p:to>
                                    </p:set>
                                    <p:animEffect transition="in" filter="wipe(left)">
                                      <p:cBhvr>
                                        <p:cTn id="12" dur="500"/>
                                        <p:tgtEl>
                                          <p:spTgt spid="194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
            <a:extLst>
              <a:ext uri="{FF2B5EF4-FFF2-40B4-BE49-F238E27FC236}">
                <a16:creationId xmlns:a16="http://schemas.microsoft.com/office/drawing/2014/main" id="{798F6A5E-5F6D-49E8-B396-60D1C3A04DF9}"/>
              </a:ext>
            </a:extLst>
          </p:cNvPr>
          <p:cNvSpPr txBox="1">
            <a:spLocks noChangeArrowheads="1"/>
          </p:cNvSpPr>
          <p:nvPr/>
        </p:nvSpPr>
        <p:spPr bwMode="auto">
          <a:xfrm>
            <a:off x="401050" y="1381065"/>
            <a:ext cx="11105150" cy="707886"/>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lphaUcPeriod" startAt="4"/>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Questions about giving.</a:t>
            </a:r>
          </a:p>
        </p:txBody>
      </p:sp>
      <p:sp>
        <p:nvSpPr>
          <p:cNvPr id="13" name="Parallelogram 12">
            <a:extLst>
              <a:ext uri="{FF2B5EF4-FFF2-40B4-BE49-F238E27FC236}">
                <a16:creationId xmlns:a16="http://schemas.microsoft.com/office/drawing/2014/main" id="{E2B7B979-2565-407F-AD2B-F5DDA5172885}"/>
              </a:ext>
            </a:extLst>
          </p:cNvPr>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14" name="TextBox 13">
            <a:extLst>
              <a:ext uri="{FF2B5EF4-FFF2-40B4-BE49-F238E27FC236}">
                <a16:creationId xmlns:a16="http://schemas.microsoft.com/office/drawing/2014/main" id="{190A28D2-BD37-446F-B08B-EA33E3466D2A}"/>
              </a:ext>
            </a:extLst>
          </p:cNvPr>
          <p:cNvSpPr txBox="1"/>
          <p:nvPr/>
        </p:nvSpPr>
        <p:spPr>
          <a:xfrm>
            <a:off x="401051" y="496923"/>
            <a:ext cx="5137368" cy="584775"/>
          </a:xfrm>
          <a:prstGeom prst="rect">
            <a:avLst/>
          </a:prstGeom>
          <a:noFill/>
        </p:spPr>
        <p:txBody>
          <a:bodyPr wrap="none" rtlCol="0">
            <a:spAutoFit/>
          </a:bodyPr>
          <a:lstStyle/>
          <a:p>
            <a:pPr marL="571500" indent="-571500">
              <a:buFont typeface="+mj-lt"/>
              <a:buAutoNum type="romanUcPeriod" startAt="2"/>
            </a:pPr>
            <a:r>
              <a:rPr lang="en-US" sz="3200" b="1" spc="600" dirty="0">
                <a:solidFill>
                  <a:srgbClr val="221F6B"/>
                </a:solidFill>
                <a:latin typeface="Franklin Gothic Book" panose="020B0503020102020204" pitchFamily="34" charset="0"/>
                <a:cs typeface="Times New Roman" panose="02020603050405020304" pitchFamily="18" charset="0"/>
              </a:rPr>
              <a:t>COVENANT GIVING</a:t>
            </a:r>
          </a:p>
        </p:txBody>
      </p:sp>
      <p:sp>
        <p:nvSpPr>
          <p:cNvPr id="8" name="Text Box 2">
            <a:extLst>
              <a:ext uri="{FF2B5EF4-FFF2-40B4-BE49-F238E27FC236}">
                <a16:creationId xmlns:a16="http://schemas.microsoft.com/office/drawing/2014/main" id="{2B63CF45-9A81-4E45-8082-346E1355A865}"/>
              </a:ext>
            </a:extLst>
          </p:cNvPr>
          <p:cNvSpPr txBox="1">
            <a:spLocks noChangeArrowheads="1"/>
          </p:cNvSpPr>
          <p:nvPr/>
        </p:nvSpPr>
        <p:spPr bwMode="auto">
          <a:xfrm>
            <a:off x="1219200" y="2107763"/>
            <a:ext cx="11105150" cy="1323439"/>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rabicPeriod" startAt="2"/>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What does God require me to give over and about tithe?</a:t>
            </a:r>
          </a:p>
        </p:txBody>
      </p:sp>
    </p:spTree>
    <p:extLst>
      <p:ext uri="{BB962C8B-B14F-4D97-AF65-F5344CB8AC3E}">
        <p14:creationId xmlns:p14="http://schemas.microsoft.com/office/powerpoint/2010/main" val="2622593639"/>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
            <a:extLst>
              <a:ext uri="{FF2B5EF4-FFF2-40B4-BE49-F238E27FC236}">
                <a16:creationId xmlns:a16="http://schemas.microsoft.com/office/drawing/2014/main" id="{798F6A5E-5F6D-49E8-B396-60D1C3A04DF9}"/>
              </a:ext>
            </a:extLst>
          </p:cNvPr>
          <p:cNvSpPr txBox="1">
            <a:spLocks noChangeArrowheads="1"/>
          </p:cNvSpPr>
          <p:nvPr/>
        </p:nvSpPr>
        <p:spPr bwMode="auto">
          <a:xfrm>
            <a:off x="401050" y="1381065"/>
            <a:ext cx="11105150" cy="707886"/>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lphaUcPeriod" startAt="4"/>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Questions about giving.</a:t>
            </a:r>
          </a:p>
        </p:txBody>
      </p:sp>
      <p:sp>
        <p:nvSpPr>
          <p:cNvPr id="13" name="Parallelogram 12">
            <a:extLst>
              <a:ext uri="{FF2B5EF4-FFF2-40B4-BE49-F238E27FC236}">
                <a16:creationId xmlns:a16="http://schemas.microsoft.com/office/drawing/2014/main" id="{E2B7B979-2565-407F-AD2B-F5DDA5172885}"/>
              </a:ext>
            </a:extLst>
          </p:cNvPr>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14" name="TextBox 13">
            <a:extLst>
              <a:ext uri="{FF2B5EF4-FFF2-40B4-BE49-F238E27FC236}">
                <a16:creationId xmlns:a16="http://schemas.microsoft.com/office/drawing/2014/main" id="{190A28D2-BD37-446F-B08B-EA33E3466D2A}"/>
              </a:ext>
            </a:extLst>
          </p:cNvPr>
          <p:cNvSpPr txBox="1"/>
          <p:nvPr/>
        </p:nvSpPr>
        <p:spPr>
          <a:xfrm>
            <a:off x="401051" y="496923"/>
            <a:ext cx="5137368" cy="584775"/>
          </a:xfrm>
          <a:prstGeom prst="rect">
            <a:avLst/>
          </a:prstGeom>
          <a:noFill/>
        </p:spPr>
        <p:txBody>
          <a:bodyPr wrap="none" rtlCol="0">
            <a:spAutoFit/>
          </a:bodyPr>
          <a:lstStyle/>
          <a:p>
            <a:pPr marL="571500" indent="-571500">
              <a:buFont typeface="+mj-lt"/>
              <a:buAutoNum type="romanUcPeriod" startAt="2"/>
            </a:pPr>
            <a:r>
              <a:rPr lang="en-US" sz="3200" b="1" spc="600" dirty="0">
                <a:solidFill>
                  <a:srgbClr val="221F6B"/>
                </a:solidFill>
                <a:latin typeface="Franklin Gothic Book" panose="020B0503020102020204" pitchFamily="34" charset="0"/>
                <a:cs typeface="Times New Roman" panose="02020603050405020304" pitchFamily="18" charset="0"/>
              </a:rPr>
              <a:t>COVENANT GIVING</a:t>
            </a:r>
          </a:p>
        </p:txBody>
      </p:sp>
      <p:sp>
        <p:nvSpPr>
          <p:cNvPr id="8" name="Text Box 2">
            <a:extLst>
              <a:ext uri="{FF2B5EF4-FFF2-40B4-BE49-F238E27FC236}">
                <a16:creationId xmlns:a16="http://schemas.microsoft.com/office/drawing/2014/main" id="{2B63CF45-9A81-4E45-8082-346E1355A865}"/>
              </a:ext>
            </a:extLst>
          </p:cNvPr>
          <p:cNvSpPr txBox="1">
            <a:spLocks noChangeArrowheads="1"/>
          </p:cNvSpPr>
          <p:nvPr/>
        </p:nvSpPr>
        <p:spPr bwMode="auto">
          <a:xfrm>
            <a:off x="1524000" y="2107763"/>
            <a:ext cx="11105150" cy="1323439"/>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lphaLcPeriod"/>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The Bible teaches us that we are to give </a:t>
            </a:r>
            <a:r>
              <a:rPr lang="en-US" sz="4000" spc="50" dirty="0">
                <a:ln w="12700" cmpd="sng">
                  <a:noFill/>
                  <a:prstDash val="solid"/>
                </a:ln>
                <a:solidFill>
                  <a:srgbClr val="FFFF00"/>
                </a:solidFill>
                <a:latin typeface="Franklin Gothic Book" panose="020B0503020102020204" pitchFamily="34" charset="0"/>
                <a:cs typeface="Tahoma" pitchFamily="34" charset="0"/>
              </a:rPr>
              <a:t>OFFERINGS</a:t>
            </a: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 over and above the tithe</a:t>
            </a:r>
          </a:p>
        </p:txBody>
      </p:sp>
    </p:spTree>
    <p:extLst>
      <p:ext uri="{BB962C8B-B14F-4D97-AF65-F5344CB8AC3E}">
        <p14:creationId xmlns:p14="http://schemas.microsoft.com/office/powerpoint/2010/main" val="2375121059"/>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00BC1F26-7D7A-43F2-AD72-12DA213ADD63}"/>
              </a:ext>
            </a:extLst>
          </p:cNvPr>
          <p:cNvSpPr txBox="1">
            <a:spLocks/>
          </p:cNvSpPr>
          <p:nvPr/>
        </p:nvSpPr>
        <p:spPr bwMode="auto">
          <a:xfrm>
            <a:off x="1473153" y="2057400"/>
            <a:ext cx="9245694"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nSpc>
                <a:spcPct val="90000"/>
              </a:lnSpc>
              <a:defRPr/>
            </a:pPr>
            <a:r>
              <a:rPr lang="en-US" dirty="0">
                <a:effectLst>
                  <a:outerShdw blurRad="38100" dist="38100" dir="2700000" algn="tl">
                    <a:srgbClr val="000000">
                      <a:alpha val="43137"/>
                    </a:srgbClr>
                  </a:outerShdw>
                </a:effectLst>
                <a:latin typeface="Franklin Gothic Book" panose="020B0503020102020204" pitchFamily="34" charset="0"/>
                <a:cs typeface="Arial" charset="0"/>
              </a:rPr>
              <a:t>“Will a man rob God? Yet you rob me. </a:t>
            </a:r>
          </a:p>
          <a:p>
            <a:pPr>
              <a:lnSpc>
                <a:spcPct val="90000"/>
              </a:lnSpc>
              <a:defRPr/>
            </a:pPr>
            <a:r>
              <a:rPr lang="en-US" dirty="0">
                <a:effectLst>
                  <a:outerShdw blurRad="38100" dist="38100" dir="2700000" algn="tl">
                    <a:srgbClr val="000000">
                      <a:alpha val="43137"/>
                    </a:srgbClr>
                  </a:outerShdw>
                </a:effectLst>
                <a:latin typeface="Franklin Gothic Book" panose="020B0503020102020204" pitchFamily="34" charset="0"/>
                <a:cs typeface="Arial" charset="0"/>
              </a:rPr>
              <a:t>“But you ask, ‘How do we rob you?’ </a:t>
            </a:r>
            <a:br>
              <a:rPr lang="en-US" dirty="0">
                <a:effectLst>
                  <a:outerShdw blurRad="38100" dist="38100" dir="2700000" algn="tl">
                    <a:srgbClr val="000000">
                      <a:alpha val="43137"/>
                    </a:srgbClr>
                  </a:outerShdw>
                </a:effectLst>
                <a:latin typeface="Franklin Gothic Book" panose="020B0503020102020204" pitchFamily="34" charset="0"/>
                <a:cs typeface="Arial" charset="0"/>
              </a:rPr>
            </a:br>
            <a:r>
              <a:rPr lang="en-US" dirty="0">
                <a:effectLst>
                  <a:outerShdw blurRad="38100" dist="38100" dir="2700000" algn="tl">
                    <a:srgbClr val="000000">
                      <a:alpha val="43137"/>
                    </a:srgbClr>
                  </a:outerShdw>
                </a:effectLst>
                <a:latin typeface="Franklin Gothic Book" panose="020B0503020102020204" pitchFamily="34" charset="0"/>
                <a:cs typeface="Arial" charset="0"/>
              </a:rPr>
              <a:t>“In tithes and offerings.”</a:t>
            </a:r>
            <a:endParaRPr lang="en-US" kern="0" dirty="0">
              <a:ln w="0"/>
              <a:latin typeface="Franklin Gothic Book" panose="020B0503020102020204" pitchFamily="34" charset="0"/>
              <a:ea typeface="Tahoma" pitchFamily="34" charset="0"/>
              <a:cs typeface="Tahoma" pitchFamily="34" charset="0"/>
            </a:endParaRPr>
          </a:p>
        </p:txBody>
      </p:sp>
      <p:sp>
        <p:nvSpPr>
          <p:cNvPr id="4" name="Title 1">
            <a:extLst>
              <a:ext uri="{FF2B5EF4-FFF2-40B4-BE49-F238E27FC236}">
                <a16:creationId xmlns:a16="http://schemas.microsoft.com/office/drawing/2014/main" id="{4ABAD8EC-7211-4431-A9A9-C88029F93E62}"/>
              </a:ext>
            </a:extLst>
          </p:cNvPr>
          <p:cNvSpPr txBox="1">
            <a:spLocks/>
          </p:cNvSpPr>
          <p:nvPr/>
        </p:nvSpPr>
        <p:spPr bwMode="auto">
          <a:xfrm>
            <a:off x="8077200" y="4038600"/>
            <a:ext cx="292109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kern="0" dirty="0">
                <a:latin typeface="Franklin Gothic Book" panose="020B0503020102020204" pitchFamily="34" charset="0"/>
              </a:rPr>
              <a:t>Malachi 3:8</a:t>
            </a:r>
          </a:p>
        </p:txBody>
      </p:sp>
    </p:spTree>
    <p:extLst>
      <p:ext uri="{BB962C8B-B14F-4D97-AF65-F5344CB8AC3E}">
        <p14:creationId xmlns:p14="http://schemas.microsoft.com/office/powerpoint/2010/main" val="15526340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wipe(left)">
                                      <p:cBhvr>
                                        <p:cTn id="11" dur="500"/>
                                        <p:tgtEl>
                                          <p:spTgt spid="10">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wipe(left)">
                                      <p:cBhvr>
                                        <p:cTn id="15"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4">
            <a:extLst>
              <a:ext uri="{FF2B5EF4-FFF2-40B4-BE49-F238E27FC236}">
                <a16:creationId xmlns:a16="http://schemas.microsoft.com/office/drawing/2014/main" id="{8CDE5BC7-D10B-472D-A646-5D7ACE15479F}"/>
              </a:ext>
            </a:extLst>
          </p:cNvPr>
          <p:cNvSpPr/>
          <p:nvPr/>
        </p:nvSpPr>
        <p:spPr>
          <a:xfrm>
            <a:off x="6883305" y="3095255"/>
            <a:ext cx="1143001" cy="6096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12" name="Text Box 2">
            <a:extLst>
              <a:ext uri="{FF2B5EF4-FFF2-40B4-BE49-F238E27FC236}">
                <a16:creationId xmlns:a16="http://schemas.microsoft.com/office/drawing/2014/main" id="{798F6A5E-5F6D-49E8-B396-60D1C3A04DF9}"/>
              </a:ext>
            </a:extLst>
          </p:cNvPr>
          <p:cNvSpPr txBox="1">
            <a:spLocks noChangeArrowheads="1"/>
          </p:cNvSpPr>
          <p:nvPr/>
        </p:nvSpPr>
        <p:spPr bwMode="auto">
          <a:xfrm>
            <a:off x="401050" y="1381065"/>
            <a:ext cx="11105150" cy="707886"/>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lphaUcPeriod" startAt="4"/>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Questions about giving.</a:t>
            </a:r>
          </a:p>
        </p:txBody>
      </p:sp>
      <p:sp>
        <p:nvSpPr>
          <p:cNvPr id="13" name="Parallelogram 12">
            <a:extLst>
              <a:ext uri="{FF2B5EF4-FFF2-40B4-BE49-F238E27FC236}">
                <a16:creationId xmlns:a16="http://schemas.microsoft.com/office/drawing/2014/main" id="{E2B7B979-2565-407F-AD2B-F5DDA5172885}"/>
              </a:ext>
            </a:extLst>
          </p:cNvPr>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14" name="TextBox 13">
            <a:extLst>
              <a:ext uri="{FF2B5EF4-FFF2-40B4-BE49-F238E27FC236}">
                <a16:creationId xmlns:a16="http://schemas.microsoft.com/office/drawing/2014/main" id="{190A28D2-BD37-446F-B08B-EA33E3466D2A}"/>
              </a:ext>
            </a:extLst>
          </p:cNvPr>
          <p:cNvSpPr txBox="1"/>
          <p:nvPr/>
        </p:nvSpPr>
        <p:spPr>
          <a:xfrm>
            <a:off x="401051" y="496923"/>
            <a:ext cx="5137368" cy="584775"/>
          </a:xfrm>
          <a:prstGeom prst="rect">
            <a:avLst/>
          </a:prstGeom>
          <a:noFill/>
        </p:spPr>
        <p:txBody>
          <a:bodyPr wrap="none" rtlCol="0">
            <a:spAutoFit/>
          </a:bodyPr>
          <a:lstStyle/>
          <a:p>
            <a:pPr marL="571500" indent="-571500">
              <a:buFont typeface="+mj-lt"/>
              <a:buAutoNum type="romanUcPeriod" startAt="2"/>
            </a:pPr>
            <a:r>
              <a:rPr lang="en-US" sz="3200" b="1" spc="600" dirty="0">
                <a:solidFill>
                  <a:srgbClr val="221F6B"/>
                </a:solidFill>
                <a:latin typeface="Franklin Gothic Book" panose="020B0503020102020204" pitchFamily="34" charset="0"/>
                <a:cs typeface="Times New Roman" panose="02020603050405020304" pitchFamily="18" charset="0"/>
              </a:rPr>
              <a:t>COVENANT GIVING</a:t>
            </a:r>
          </a:p>
        </p:txBody>
      </p:sp>
      <p:sp>
        <p:nvSpPr>
          <p:cNvPr id="8" name="Text Box 2">
            <a:extLst>
              <a:ext uri="{FF2B5EF4-FFF2-40B4-BE49-F238E27FC236}">
                <a16:creationId xmlns:a16="http://schemas.microsoft.com/office/drawing/2014/main" id="{2B63CF45-9A81-4E45-8082-346E1355A865}"/>
              </a:ext>
            </a:extLst>
          </p:cNvPr>
          <p:cNvSpPr txBox="1">
            <a:spLocks noChangeArrowheads="1"/>
          </p:cNvSpPr>
          <p:nvPr/>
        </p:nvSpPr>
        <p:spPr bwMode="auto">
          <a:xfrm>
            <a:off x="1318124" y="2107763"/>
            <a:ext cx="11105150" cy="707886"/>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lphaLcPeriod" startAt="2"/>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We must also neglect giving to the </a:t>
            </a:r>
            <a:r>
              <a:rPr lang="en-US" sz="4000" spc="50" dirty="0">
                <a:ln w="12700" cmpd="sng">
                  <a:noFill/>
                  <a:prstDash val="solid"/>
                </a:ln>
                <a:solidFill>
                  <a:srgbClr val="FFFF00"/>
                </a:solidFill>
                <a:latin typeface="Franklin Gothic Book" panose="020B0503020102020204" pitchFamily="34" charset="0"/>
                <a:cs typeface="Tahoma" pitchFamily="34" charset="0"/>
              </a:rPr>
              <a:t>POOR.</a:t>
            </a:r>
          </a:p>
        </p:txBody>
      </p:sp>
      <p:sp>
        <p:nvSpPr>
          <p:cNvPr id="6" name="Content Placeholder 2">
            <a:extLst>
              <a:ext uri="{FF2B5EF4-FFF2-40B4-BE49-F238E27FC236}">
                <a16:creationId xmlns:a16="http://schemas.microsoft.com/office/drawing/2014/main" id="{0E406711-A83C-413A-8B18-58F0DFC9F8FD}"/>
              </a:ext>
            </a:extLst>
          </p:cNvPr>
          <p:cNvSpPr txBox="1">
            <a:spLocks/>
          </p:cNvSpPr>
          <p:nvPr/>
        </p:nvSpPr>
        <p:spPr bwMode="auto">
          <a:xfrm>
            <a:off x="2057259" y="3041301"/>
            <a:ext cx="9245694"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a:lnSpc>
                <a:spcPct val="90000"/>
              </a:lnSpc>
              <a:defRPr/>
            </a:pPr>
            <a:r>
              <a:rPr lang="en-US" dirty="0">
                <a:effectLst>
                  <a:outerShdw blurRad="38100" dist="38100" dir="2700000" algn="tl">
                    <a:srgbClr val="000000">
                      <a:alpha val="43137"/>
                    </a:srgbClr>
                  </a:outerShdw>
                </a:effectLst>
                <a:latin typeface="Franklin Gothic Book" panose="020B0503020102020204" pitchFamily="34" charset="0"/>
                <a:cs typeface="Arial" charset="0"/>
              </a:rPr>
              <a:t>“He who is kind to the poor lends to the LORD, and he will reward him for what he has done.”</a:t>
            </a:r>
            <a:endParaRPr lang="en-US" kern="0" dirty="0">
              <a:ln w="0"/>
              <a:latin typeface="Franklin Gothic Book" panose="020B0503020102020204" pitchFamily="34" charset="0"/>
              <a:ea typeface="Tahoma" pitchFamily="34" charset="0"/>
              <a:cs typeface="Tahoma" pitchFamily="34" charset="0"/>
            </a:endParaRPr>
          </a:p>
        </p:txBody>
      </p:sp>
      <p:sp>
        <p:nvSpPr>
          <p:cNvPr id="7" name="Title 1">
            <a:extLst>
              <a:ext uri="{FF2B5EF4-FFF2-40B4-BE49-F238E27FC236}">
                <a16:creationId xmlns:a16="http://schemas.microsoft.com/office/drawing/2014/main" id="{BFD35642-C684-473F-8A44-3F77C82A200F}"/>
              </a:ext>
            </a:extLst>
          </p:cNvPr>
          <p:cNvSpPr txBox="1">
            <a:spLocks/>
          </p:cNvSpPr>
          <p:nvPr/>
        </p:nvSpPr>
        <p:spPr bwMode="auto">
          <a:xfrm>
            <a:off x="8051706" y="4750830"/>
            <a:ext cx="353069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kern="0" dirty="0">
                <a:latin typeface="Franklin Gothic Book" panose="020B0503020102020204" pitchFamily="34" charset="0"/>
              </a:rPr>
              <a:t>Proverbs 19:17</a:t>
            </a:r>
          </a:p>
        </p:txBody>
      </p:sp>
      <p:sp>
        <p:nvSpPr>
          <p:cNvPr id="10" name="Text Box 2">
            <a:extLst>
              <a:ext uri="{FF2B5EF4-FFF2-40B4-BE49-F238E27FC236}">
                <a16:creationId xmlns:a16="http://schemas.microsoft.com/office/drawing/2014/main" id="{394E5BE6-A7D8-4B76-AF0A-97C8E926BE55}"/>
              </a:ext>
            </a:extLst>
          </p:cNvPr>
          <p:cNvSpPr txBox="1">
            <a:spLocks noChangeArrowheads="1"/>
          </p:cNvSpPr>
          <p:nvPr/>
        </p:nvSpPr>
        <p:spPr bwMode="auto">
          <a:xfrm>
            <a:off x="985157" y="5248617"/>
            <a:ext cx="6228350" cy="707886"/>
          </a:xfrm>
          <a:prstGeom prst="rect">
            <a:avLst/>
          </a:prstGeom>
          <a:noFill/>
          <a:ln w="9525">
            <a:noFill/>
            <a:miter lim="800000"/>
            <a:headEnd/>
            <a:tailEnd/>
          </a:ln>
          <a:effectLst/>
        </p:spPr>
        <p:txBody>
          <a:bodyPr wrap="square">
            <a:spAutoFit/>
          </a:bodyPr>
          <a:lstStyle/>
          <a:p>
            <a:pPr marL="571500" indent="-571500" eaLnBrk="1" hangingPunct="1">
              <a:spcBef>
                <a:spcPct val="50000"/>
              </a:spcBef>
              <a:buFont typeface="Arial" panose="020B0604020202020204" pitchFamily="34" charset="0"/>
              <a:buChar char="•"/>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D</a:t>
            </a:r>
            <a:r>
              <a:rPr lang="en-US" sz="4000" spc="50" dirty="0">
                <a:ln w="12700" cmpd="sng">
                  <a:noFill/>
                  <a:prstDash val="solid"/>
                </a:ln>
                <a:solidFill>
                  <a:schemeClr val="accent6">
                    <a:tint val="1000"/>
                  </a:schemeClr>
                </a:solidFill>
                <a:effectLst/>
                <a:latin typeface="Franklin Gothic Book" panose="020B0503020102020204" pitchFamily="34" charset="0"/>
                <a:cs typeface="Tahoma" pitchFamily="34" charset="0"/>
              </a:rPr>
              <a:t>al - weak; needy</a:t>
            </a:r>
          </a:p>
        </p:txBody>
      </p:sp>
    </p:spTree>
    <p:extLst>
      <p:ext uri="{BB962C8B-B14F-4D97-AF65-F5344CB8AC3E}">
        <p14:creationId xmlns:p14="http://schemas.microsoft.com/office/powerpoint/2010/main" val="64422352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par>
                          <p:cTn id="18" fill="hold">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Effect transition="in" filter="wipe(left)">
                                      <p:cBhvr>
                                        <p:cTn id="21" dur="500"/>
                                        <p:tgtEl>
                                          <p:spTgt spid="6">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left)">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left)">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6" grpId="0" build="p"/>
      <p:bldP spid="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
            <a:extLst>
              <a:ext uri="{FF2B5EF4-FFF2-40B4-BE49-F238E27FC236}">
                <a16:creationId xmlns:a16="http://schemas.microsoft.com/office/drawing/2014/main" id="{798F6A5E-5F6D-49E8-B396-60D1C3A04DF9}"/>
              </a:ext>
            </a:extLst>
          </p:cNvPr>
          <p:cNvSpPr txBox="1">
            <a:spLocks noChangeArrowheads="1"/>
          </p:cNvSpPr>
          <p:nvPr/>
        </p:nvSpPr>
        <p:spPr bwMode="auto">
          <a:xfrm>
            <a:off x="401049" y="1381065"/>
            <a:ext cx="11593227" cy="707886"/>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lphaUcPeriod" startAt="4"/>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Questions about giving.</a:t>
            </a:r>
          </a:p>
        </p:txBody>
      </p:sp>
      <p:sp>
        <p:nvSpPr>
          <p:cNvPr id="13" name="Parallelogram 12">
            <a:extLst>
              <a:ext uri="{FF2B5EF4-FFF2-40B4-BE49-F238E27FC236}">
                <a16:creationId xmlns:a16="http://schemas.microsoft.com/office/drawing/2014/main" id="{E2B7B979-2565-407F-AD2B-F5DDA5172885}"/>
              </a:ext>
            </a:extLst>
          </p:cNvPr>
          <p:cNvSpPr/>
          <p:nvPr/>
        </p:nvSpPr>
        <p:spPr>
          <a:xfrm>
            <a:off x="-1756192" y="306732"/>
            <a:ext cx="14868300"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14" name="TextBox 13">
            <a:extLst>
              <a:ext uri="{FF2B5EF4-FFF2-40B4-BE49-F238E27FC236}">
                <a16:creationId xmlns:a16="http://schemas.microsoft.com/office/drawing/2014/main" id="{190A28D2-BD37-446F-B08B-EA33E3466D2A}"/>
              </a:ext>
            </a:extLst>
          </p:cNvPr>
          <p:cNvSpPr txBox="1"/>
          <p:nvPr/>
        </p:nvSpPr>
        <p:spPr>
          <a:xfrm>
            <a:off x="401051" y="496923"/>
            <a:ext cx="5363158" cy="584775"/>
          </a:xfrm>
          <a:prstGeom prst="rect">
            <a:avLst/>
          </a:prstGeom>
          <a:noFill/>
        </p:spPr>
        <p:txBody>
          <a:bodyPr wrap="square" rtlCol="0">
            <a:spAutoFit/>
          </a:bodyPr>
          <a:lstStyle/>
          <a:p>
            <a:pPr marL="571500" indent="-571500">
              <a:buFont typeface="+mj-lt"/>
              <a:buAutoNum type="romanUcPeriod" startAt="2"/>
            </a:pPr>
            <a:r>
              <a:rPr lang="en-US" sz="3200" b="1" spc="600" dirty="0">
                <a:solidFill>
                  <a:srgbClr val="221F6B"/>
                </a:solidFill>
                <a:latin typeface="Franklin Gothic Book" panose="020B0503020102020204" pitchFamily="34" charset="0"/>
                <a:cs typeface="Times New Roman" panose="02020603050405020304" pitchFamily="18" charset="0"/>
              </a:rPr>
              <a:t>COVENANT GIVING</a:t>
            </a:r>
          </a:p>
        </p:txBody>
      </p:sp>
      <p:sp>
        <p:nvSpPr>
          <p:cNvPr id="8" name="Text Box 2">
            <a:extLst>
              <a:ext uri="{FF2B5EF4-FFF2-40B4-BE49-F238E27FC236}">
                <a16:creationId xmlns:a16="http://schemas.microsoft.com/office/drawing/2014/main" id="{2B63CF45-9A81-4E45-8082-346E1355A865}"/>
              </a:ext>
            </a:extLst>
          </p:cNvPr>
          <p:cNvSpPr txBox="1">
            <a:spLocks noChangeArrowheads="1"/>
          </p:cNvSpPr>
          <p:nvPr/>
        </p:nvSpPr>
        <p:spPr bwMode="auto">
          <a:xfrm>
            <a:off x="1143000" y="2107763"/>
            <a:ext cx="11593227" cy="707886"/>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rabicPeriod" startAt="3"/>
              <a:defRPr/>
            </a:pPr>
            <a:r>
              <a:rPr lang="en-US" sz="4000" dirty="0">
                <a:solidFill>
                  <a:schemeClr val="bg1"/>
                </a:solidFill>
                <a:latin typeface="Franklin Gothic Book" panose="020B0503020102020204" pitchFamily="34" charset="0"/>
                <a:cs typeface="Arial" charset="0"/>
              </a:rPr>
              <a:t>What are the benefits of giving?</a:t>
            </a:r>
            <a:endParaRPr lang="en-US" sz="3600" dirty="0">
              <a:solidFill>
                <a:schemeClr val="bg1"/>
              </a:solidFill>
              <a:latin typeface="Franklin Gothic Book" panose="020B0503020102020204" pitchFamily="34" charset="0"/>
              <a:cs typeface="Arial" charset="0"/>
            </a:endParaRPr>
          </a:p>
        </p:txBody>
      </p:sp>
      <p:sp>
        <p:nvSpPr>
          <p:cNvPr id="6" name="Content Placeholder 2">
            <a:extLst>
              <a:ext uri="{FF2B5EF4-FFF2-40B4-BE49-F238E27FC236}">
                <a16:creationId xmlns:a16="http://schemas.microsoft.com/office/drawing/2014/main" id="{0E406711-A83C-413A-8B18-58F0DFC9F8FD}"/>
              </a:ext>
            </a:extLst>
          </p:cNvPr>
          <p:cNvSpPr txBox="1">
            <a:spLocks/>
          </p:cNvSpPr>
          <p:nvPr/>
        </p:nvSpPr>
        <p:spPr bwMode="auto">
          <a:xfrm>
            <a:off x="2215103" y="3041301"/>
            <a:ext cx="9214897"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571500" indent="-571500" algn="l" eaLnBrk="1" hangingPunct="1">
              <a:spcBef>
                <a:spcPct val="50000"/>
              </a:spcBef>
              <a:buFont typeface="Arial" panose="020B0604020202020204" pitchFamily="34" charset="0"/>
              <a:buChar char="•"/>
              <a:defRPr/>
            </a:pPr>
            <a:r>
              <a:rPr lang="en-US" dirty="0">
                <a:latin typeface="Franklin Gothic Book" panose="020B0503020102020204" pitchFamily="34" charset="0"/>
                <a:cs typeface="Arial" charset="0"/>
              </a:rPr>
              <a:t>God promised that His blessings will </a:t>
            </a:r>
            <a:r>
              <a:rPr lang="en-US" dirty="0">
                <a:solidFill>
                  <a:srgbClr val="FFFF00"/>
                </a:solidFill>
                <a:latin typeface="Franklin Gothic Book" panose="020B0503020102020204" pitchFamily="34" charset="0"/>
                <a:cs typeface="Arial" charset="0"/>
              </a:rPr>
              <a:t>COME UPON US</a:t>
            </a:r>
            <a:r>
              <a:rPr lang="en-US" dirty="0">
                <a:latin typeface="Franklin Gothic Book" panose="020B0503020102020204" pitchFamily="34" charset="0"/>
                <a:cs typeface="Arial" charset="0"/>
              </a:rPr>
              <a:t> and </a:t>
            </a:r>
            <a:r>
              <a:rPr lang="en-US" dirty="0">
                <a:solidFill>
                  <a:srgbClr val="FFFF00"/>
                </a:solidFill>
                <a:latin typeface="Franklin Gothic Book" panose="020B0503020102020204" pitchFamily="34" charset="0"/>
                <a:cs typeface="Arial" charset="0"/>
              </a:rPr>
              <a:t>OVERTAKE US</a:t>
            </a:r>
            <a:r>
              <a:rPr lang="en-US" dirty="0">
                <a:latin typeface="Franklin Gothic Book" panose="020B0503020102020204" pitchFamily="34" charset="0"/>
                <a:cs typeface="Arial" charset="0"/>
              </a:rPr>
              <a:t> if we will </a:t>
            </a:r>
            <a:r>
              <a:rPr lang="en-US" dirty="0">
                <a:solidFill>
                  <a:srgbClr val="FFFF00"/>
                </a:solidFill>
                <a:latin typeface="Franklin Gothic Book" panose="020B0503020102020204" pitchFamily="34" charset="0"/>
                <a:cs typeface="Arial" charset="0"/>
              </a:rPr>
              <a:t>BE OBEDIENT TO HIS WORD.</a:t>
            </a:r>
            <a:endParaRPr lang="en-US" sz="3600" dirty="0">
              <a:solidFill>
                <a:srgbClr val="FFFF00"/>
              </a:solidFill>
              <a:latin typeface="Franklin Gothic Book" panose="020B0503020102020204" pitchFamily="34" charset="0"/>
              <a:cs typeface="Arial" charset="0"/>
            </a:endParaRPr>
          </a:p>
        </p:txBody>
      </p:sp>
    </p:spTree>
    <p:extLst>
      <p:ext uri="{BB962C8B-B14F-4D97-AF65-F5344CB8AC3E}">
        <p14:creationId xmlns:p14="http://schemas.microsoft.com/office/powerpoint/2010/main" val="154456319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left)">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00BC1F26-7D7A-43F2-AD72-12DA213ADD63}"/>
              </a:ext>
            </a:extLst>
          </p:cNvPr>
          <p:cNvSpPr txBox="1">
            <a:spLocks/>
          </p:cNvSpPr>
          <p:nvPr/>
        </p:nvSpPr>
        <p:spPr bwMode="auto">
          <a:xfrm>
            <a:off x="1473152" y="1524000"/>
            <a:ext cx="9728247"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nSpc>
                <a:spcPct val="90000"/>
              </a:lnSpc>
              <a:defRPr/>
            </a:pPr>
            <a:r>
              <a:rPr lang="en-US" baseline="30000" dirty="0">
                <a:effectLst>
                  <a:outerShdw blurRad="38100" dist="38100" dir="2700000" algn="tl">
                    <a:srgbClr val="000000">
                      <a:alpha val="43137"/>
                    </a:srgbClr>
                  </a:outerShdw>
                </a:effectLst>
                <a:latin typeface="Franklin Gothic Book" panose="020B0503020102020204" pitchFamily="34" charset="0"/>
                <a:cs typeface="Arial" charset="0"/>
              </a:rPr>
              <a:t>12</a:t>
            </a:r>
            <a:r>
              <a:rPr lang="en-US" dirty="0">
                <a:effectLst>
                  <a:outerShdw blurRad="38100" dist="38100" dir="2700000" algn="tl">
                    <a:srgbClr val="000000">
                      <a:alpha val="43137"/>
                    </a:srgbClr>
                  </a:outerShdw>
                </a:effectLst>
                <a:latin typeface="Franklin Gothic Book" panose="020B0503020102020204" pitchFamily="34" charset="0"/>
                <a:cs typeface="Arial" charset="0"/>
              </a:rPr>
              <a:t> The LORD will open the heavens, the storehouse of his bounty, to send rain on your land in season and to bless all the work of your hands. You will lend to many nations but will borrow from none.</a:t>
            </a:r>
            <a:endParaRPr lang="en-US" kern="0" dirty="0">
              <a:ln w="0"/>
              <a:latin typeface="Franklin Gothic Book" panose="020B0503020102020204" pitchFamily="34" charset="0"/>
              <a:ea typeface="Tahoma" pitchFamily="34" charset="0"/>
              <a:cs typeface="Tahoma" pitchFamily="34" charset="0"/>
            </a:endParaRPr>
          </a:p>
        </p:txBody>
      </p:sp>
      <p:sp>
        <p:nvSpPr>
          <p:cNvPr id="4" name="Title 1">
            <a:extLst>
              <a:ext uri="{FF2B5EF4-FFF2-40B4-BE49-F238E27FC236}">
                <a16:creationId xmlns:a16="http://schemas.microsoft.com/office/drawing/2014/main" id="{4ABAD8EC-7211-4431-A9A9-C88029F93E62}"/>
              </a:ext>
            </a:extLst>
          </p:cNvPr>
          <p:cNvSpPr txBox="1">
            <a:spLocks/>
          </p:cNvSpPr>
          <p:nvPr/>
        </p:nvSpPr>
        <p:spPr bwMode="auto">
          <a:xfrm>
            <a:off x="6096000" y="4343400"/>
            <a:ext cx="543569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kern="0" dirty="0">
                <a:latin typeface="Franklin Gothic Book" panose="020B0503020102020204" pitchFamily="34" charset="0"/>
              </a:rPr>
              <a:t>Deuteronomy 28:12-14</a:t>
            </a:r>
          </a:p>
        </p:txBody>
      </p:sp>
    </p:spTree>
    <p:extLst>
      <p:ext uri="{BB962C8B-B14F-4D97-AF65-F5344CB8AC3E}">
        <p14:creationId xmlns:p14="http://schemas.microsoft.com/office/powerpoint/2010/main" val="327884645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wipe(left)">
                                      <p:cBhvr>
                                        <p:cTn id="11"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00BC1F26-7D7A-43F2-AD72-12DA213ADD63}"/>
              </a:ext>
            </a:extLst>
          </p:cNvPr>
          <p:cNvSpPr txBox="1">
            <a:spLocks/>
          </p:cNvSpPr>
          <p:nvPr/>
        </p:nvSpPr>
        <p:spPr bwMode="auto">
          <a:xfrm>
            <a:off x="1003276" y="1524000"/>
            <a:ext cx="10185448"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eaLnBrk="1" hangingPunct="1">
              <a:defRPr/>
            </a:pPr>
            <a:r>
              <a:rPr lang="en-US" baseline="30000" dirty="0">
                <a:effectLst>
                  <a:outerShdw blurRad="38100" dist="38100" dir="2700000" algn="tl">
                    <a:srgbClr val="000000">
                      <a:alpha val="43137"/>
                    </a:srgbClr>
                  </a:outerShdw>
                </a:effectLst>
                <a:latin typeface="Franklin Gothic Book" panose="020B0503020102020204" pitchFamily="34" charset="0"/>
                <a:cs typeface="Arial" charset="0"/>
              </a:rPr>
              <a:t>13</a:t>
            </a:r>
            <a:r>
              <a:rPr lang="en-US" dirty="0">
                <a:effectLst>
                  <a:outerShdw blurRad="38100" dist="38100" dir="2700000" algn="tl">
                    <a:srgbClr val="000000">
                      <a:alpha val="43137"/>
                    </a:srgbClr>
                  </a:outerShdw>
                </a:effectLst>
                <a:latin typeface="Franklin Gothic Book" panose="020B0503020102020204" pitchFamily="34" charset="0"/>
                <a:cs typeface="Arial" charset="0"/>
              </a:rPr>
              <a:t> The LORD will make you the head, not the tail. If you pay attention to the commands of the LORD your God that I give you this day and carefully follow them, you will always be at the top, never at the bottom</a:t>
            </a:r>
          </a:p>
        </p:txBody>
      </p:sp>
      <p:sp>
        <p:nvSpPr>
          <p:cNvPr id="5" name="Title 1">
            <a:extLst>
              <a:ext uri="{FF2B5EF4-FFF2-40B4-BE49-F238E27FC236}">
                <a16:creationId xmlns:a16="http://schemas.microsoft.com/office/drawing/2014/main" id="{0D305053-CBD9-3C40-89B8-9127BEB73674}"/>
              </a:ext>
            </a:extLst>
          </p:cNvPr>
          <p:cNvSpPr txBox="1">
            <a:spLocks/>
          </p:cNvSpPr>
          <p:nvPr/>
        </p:nvSpPr>
        <p:spPr bwMode="auto">
          <a:xfrm>
            <a:off x="6096000" y="4343400"/>
            <a:ext cx="543569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kern="0" dirty="0">
                <a:latin typeface="Franklin Gothic Book" panose="020B0503020102020204" pitchFamily="34" charset="0"/>
              </a:rPr>
              <a:t>Deuteronomy 28:12-14</a:t>
            </a:r>
          </a:p>
        </p:txBody>
      </p:sp>
    </p:spTree>
    <p:extLst>
      <p:ext uri="{BB962C8B-B14F-4D97-AF65-F5344CB8AC3E}">
        <p14:creationId xmlns:p14="http://schemas.microsoft.com/office/powerpoint/2010/main" val="413607182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00BC1F26-7D7A-43F2-AD72-12DA213ADD63}"/>
              </a:ext>
            </a:extLst>
          </p:cNvPr>
          <p:cNvSpPr txBox="1">
            <a:spLocks/>
          </p:cNvSpPr>
          <p:nvPr/>
        </p:nvSpPr>
        <p:spPr bwMode="auto">
          <a:xfrm>
            <a:off x="1473152" y="1967529"/>
            <a:ext cx="9728247"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eaLnBrk="1" hangingPunct="1">
              <a:defRPr/>
            </a:pPr>
            <a:r>
              <a:rPr lang="en-US" baseline="30000" dirty="0">
                <a:effectLst>
                  <a:outerShdw blurRad="38100" dist="38100" dir="2700000" algn="tl">
                    <a:srgbClr val="000000">
                      <a:alpha val="43137"/>
                    </a:srgbClr>
                  </a:outerShdw>
                </a:effectLst>
                <a:latin typeface="Franklin Gothic Book" panose="020B0503020102020204" pitchFamily="34" charset="0"/>
                <a:cs typeface="Arial" charset="0"/>
              </a:rPr>
              <a:t>14</a:t>
            </a:r>
            <a:r>
              <a:rPr lang="en-US" dirty="0">
                <a:effectLst>
                  <a:outerShdw blurRad="38100" dist="38100" dir="2700000" algn="tl">
                    <a:srgbClr val="000000">
                      <a:alpha val="43137"/>
                    </a:srgbClr>
                  </a:outerShdw>
                </a:effectLst>
                <a:latin typeface="Franklin Gothic Book" panose="020B0503020102020204" pitchFamily="34" charset="0"/>
                <a:cs typeface="Arial" charset="0"/>
              </a:rPr>
              <a:t> Do not turn aside from any of the commands I give you today, to the right or to the left, following other gods and serving them.</a:t>
            </a:r>
          </a:p>
        </p:txBody>
      </p:sp>
      <p:sp>
        <p:nvSpPr>
          <p:cNvPr id="5" name="Title 1">
            <a:extLst>
              <a:ext uri="{FF2B5EF4-FFF2-40B4-BE49-F238E27FC236}">
                <a16:creationId xmlns:a16="http://schemas.microsoft.com/office/drawing/2014/main" id="{41D43FBD-AF3B-9747-BF25-4A1690827AC3}"/>
              </a:ext>
            </a:extLst>
          </p:cNvPr>
          <p:cNvSpPr txBox="1">
            <a:spLocks/>
          </p:cNvSpPr>
          <p:nvPr/>
        </p:nvSpPr>
        <p:spPr bwMode="auto">
          <a:xfrm>
            <a:off x="6096000" y="4343400"/>
            <a:ext cx="543569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kern="0" dirty="0">
                <a:latin typeface="Franklin Gothic Book" panose="020B0503020102020204" pitchFamily="34" charset="0"/>
              </a:rPr>
              <a:t>Deuteronomy 28:12-14</a:t>
            </a:r>
          </a:p>
        </p:txBody>
      </p:sp>
    </p:spTree>
    <p:extLst>
      <p:ext uri="{BB962C8B-B14F-4D97-AF65-F5344CB8AC3E}">
        <p14:creationId xmlns:p14="http://schemas.microsoft.com/office/powerpoint/2010/main" val="181895110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
            <a:extLst>
              <a:ext uri="{FF2B5EF4-FFF2-40B4-BE49-F238E27FC236}">
                <a16:creationId xmlns:a16="http://schemas.microsoft.com/office/drawing/2014/main" id="{798F6A5E-5F6D-49E8-B396-60D1C3A04DF9}"/>
              </a:ext>
            </a:extLst>
          </p:cNvPr>
          <p:cNvSpPr txBox="1">
            <a:spLocks noChangeArrowheads="1"/>
          </p:cNvSpPr>
          <p:nvPr/>
        </p:nvSpPr>
        <p:spPr bwMode="auto">
          <a:xfrm>
            <a:off x="401050" y="1381065"/>
            <a:ext cx="11105150" cy="707886"/>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lphaUcPeriod" startAt="4"/>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Questions about giving.</a:t>
            </a:r>
          </a:p>
        </p:txBody>
      </p:sp>
      <p:sp>
        <p:nvSpPr>
          <p:cNvPr id="13" name="Parallelogram 12">
            <a:extLst>
              <a:ext uri="{FF2B5EF4-FFF2-40B4-BE49-F238E27FC236}">
                <a16:creationId xmlns:a16="http://schemas.microsoft.com/office/drawing/2014/main" id="{E2B7B979-2565-407F-AD2B-F5DDA5172885}"/>
              </a:ext>
            </a:extLst>
          </p:cNvPr>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14" name="TextBox 13">
            <a:extLst>
              <a:ext uri="{FF2B5EF4-FFF2-40B4-BE49-F238E27FC236}">
                <a16:creationId xmlns:a16="http://schemas.microsoft.com/office/drawing/2014/main" id="{190A28D2-BD37-446F-B08B-EA33E3466D2A}"/>
              </a:ext>
            </a:extLst>
          </p:cNvPr>
          <p:cNvSpPr txBox="1"/>
          <p:nvPr/>
        </p:nvSpPr>
        <p:spPr>
          <a:xfrm>
            <a:off x="401051" y="496923"/>
            <a:ext cx="5137368" cy="584775"/>
          </a:xfrm>
          <a:prstGeom prst="rect">
            <a:avLst/>
          </a:prstGeom>
          <a:noFill/>
        </p:spPr>
        <p:txBody>
          <a:bodyPr wrap="none" rtlCol="0">
            <a:spAutoFit/>
          </a:bodyPr>
          <a:lstStyle/>
          <a:p>
            <a:pPr marL="571500" indent="-571500">
              <a:buFont typeface="+mj-lt"/>
              <a:buAutoNum type="romanUcPeriod" startAt="2"/>
            </a:pPr>
            <a:r>
              <a:rPr lang="en-US" sz="3200" b="1" spc="600" dirty="0">
                <a:solidFill>
                  <a:srgbClr val="221F6B"/>
                </a:solidFill>
                <a:latin typeface="Franklin Gothic Book" panose="020B0503020102020204" pitchFamily="34" charset="0"/>
                <a:cs typeface="Times New Roman" panose="02020603050405020304" pitchFamily="18" charset="0"/>
              </a:rPr>
              <a:t>COVENANT GIVING</a:t>
            </a:r>
          </a:p>
        </p:txBody>
      </p:sp>
      <p:sp>
        <p:nvSpPr>
          <p:cNvPr id="8" name="Text Box 2">
            <a:extLst>
              <a:ext uri="{FF2B5EF4-FFF2-40B4-BE49-F238E27FC236}">
                <a16:creationId xmlns:a16="http://schemas.microsoft.com/office/drawing/2014/main" id="{2B63CF45-9A81-4E45-8082-346E1355A865}"/>
              </a:ext>
            </a:extLst>
          </p:cNvPr>
          <p:cNvSpPr txBox="1">
            <a:spLocks noChangeArrowheads="1"/>
          </p:cNvSpPr>
          <p:nvPr/>
        </p:nvSpPr>
        <p:spPr bwMode="auto">
          <a:xfrm>
            <a:off x="1163050" y="2107763"/>
            <a:ext cx="11105150" cy="707886"/>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rabicPeriod" startAt="4"/>
              <a:defRPr/>
            </a:pPr>
            <a:r>
              <a:rPr lang="en-US" sz="4000" dirty="0">
                <a:solidFill>
                  <a:schemeClr val="bg1"/>
                </a:solidFill>
                <a:latin typeface="Franklin Gothic Book" panose="020B0503020102020204" pitchFamily="34" charset="0"/>
                <a:cs typeface="Arial" charset="0"/>
              </a:rPr>
              <a:t>What if I cannot afford to tithe?</a:t>
            </a:r>
            <a:endParaRPr lang="en-US" sz="3600" dirty="0">
              <a:solidFill>
                <a:schemeClr val="bg1"/>
              </a:solidFill>
              <a:latin typeface="Franklin Gothic Book" panose="020B0503020102020204" pitchFamily="34" charset="0"/>
              <a:cs typeface="Arial" charset="0"/>
            </a:endParaRPr>
          </a:p>
        </p:txBody>
      </p:sp>
    </p:spTree>
    <p:extLst>
      <p:ext uri="{BB962C8B-B14F-4D97-AF65-F5344CB8AC3E}">
        <p14:creationId xmlns:p14="http://schemas.microsoft.com/office/powerpoint/2010/main" val="219519813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00BC1F26-7D7A-43F2-AD72-12DA213ADD63}"/>
              </a:ext>
            </a:extLst>
          </p:cNvPr>
          <p:cNvSpPr txBox="1">
            <a:spLocks/>
          </p:cNvSpPr>
          <p:nvPr/>
        </p:nvSpPr>
        <p:spPr bwMode="auto">
          <a:xfrm>
            <a:off x="152400" y="1447800"/>
            <a:ext cx="11887200"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eaLnBrk="1" hangingPunct="1">
              <a:lnSpc>
                <a:spcPct val="110000"/>
              </a:lnSpc>
              <a:defRPr/>
            </a:pPr>
            <a:r>
              <a:rPr lang="en-US" baseline="30000" dirty="0">
                <a:latin typeface="Franklin Gothic Book" panose="020B0503020102020204" pitchFamily="34" charset="0"/>
                <a:cs typeface="Arial" charset="0"/>
              </a:rPr>
              <a:t>12</a:t>
            </a:r>
            <a:r>
              <a:rPr lang="en-US" dirty="0">
                <a:latin typeface="Franklin Gothic Book" panose="020B0503020102020204" pitchFamily="34" charset="0"/>
                <a:cs typeface="Arial" charset="0"/>
              </a:rPr>
              <a:t> “As surely as the LORD your God lives,” she replied, “I don’t have any bread-only a handful of flour in a jar and a little oil in a jug. I am gathering a few sticks to take home and make a meal for myself and my son, that we may eat it and die.</a:t>
            </a:r>
          </a:p>
        </p:txBody>
      </p:sp>
      <p:sp>
        <p:nvSpPr>
          <p:cNvPr id="4" name="Title 1">
            <a:extLst>
              <a:ext uri="{FF2B5EF4-FFF2-40B4-BE49-F238E27FC236}">
                <a16:creationId xmlns:a16="http://schemas.microsoft.com/office/drawing/2014/main" id="{4ABAD8EC-7211-4431-A9A9-C88029F93E62}"/>
              </a:ext>
            </a:extLst>
          </p:cNvPr>
          <p:cNvSpPr txBox="1">
            <a:spLocks/>
          </p:cNvSpPr>
          <p:nvPr/>
        </p:nvSpPr>
        <p:spPr bwMode="auto">
          <a:xfrm>
            <a:off x="7010400" y="4750830"/>
            <a:ext cx="398789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kern="0" dirty="0">
                <a:latin typeface="Franklin Gothic Book" panose="020B0503020102020204" pitchFamily="34" charset="0"/>
              </a:rPr>
              <a:t>1 Kings 17:12-16</a:t>
            </a:r>
          </a:p>
        </p:txBody>
      </p:sp>
    </p:spTree>
    <p:extLst>
      <p:ext uri="{BB962C8B-B14F-4D97-AF65-F5344CB8AC3E}">
        <p14:creationId xmlns:p14="http://schemas.microsoft.com/office/powerpoint/2010/main" val="34061499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wipe(left)">
                                      <p:cBhvr>
                                        <p:cTn id="11"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0" y="1399285"/>
            <a:ext cx="11257550" cy="5078313"/>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Arial" panose="020B0604020202020204" pitchFamily="34" charset="0"/>
              <a:buChar char="•"/>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When the Master comes back, the steward is required to give a very careful </a:t>
            </a:r>
            <a:r>
              <a:rPr lang="en-US" sz="4000" spc="50" dirty="0">
                <a:ln w="12700" cmpd="sng">
                  <a:noFill/>
                  <a:prstDash val="solid"/>
                </a:ln>
                <a:solidFill>
                  <a:srgbClr val="FFFF00"/>
                </a:solidFill>
                <a:latin typeface="Franklin Gothic Book" panose="020B0503020102020204" pitchFamily="34" charset="0"/>
                <a:cs typeface="Tahoma" pitchFamily="34" charset="0"/>
              </a:rPr>
              <a:t>ACCOUNTING </a:t>
            </a: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for everything.</a:t>
            </a:r>
            <a:b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br>
            <a:r>
              <a:rPr lang="en-US" sz="2400" spc="50" dirty="0">
                <a:ln w="12700" cmpd="sng">
                  <a:noFill/>
                  <a:prstDash val="solid"/>
                </a:ln>
                <a:solidFill>
                  <a:schemeClr val="accent6">
                    <a:tint val="1000"/>
                  </a:schemeClr>
                </a:solidFill>
                <a:latin typeface="Franklin Gothic Book" panose="020B0503020102020204" pitchFamily="34" charset="0"/>
                <a:cs typeface="Tahoma" pitchFamily="34" charset="0"/>
              </a:rPr>
              <a:t> </a:t>
            </a:r>
          </a:p>
          <a:p>
            <a:pPr marL="742950" indent="-742950" eaLnBrk="1" hangingPunct="1">
              <a:spcBef>
                <a:spcPct val="50000"/>
              </a:spcBef>
              <a:buFont typeface="Arial" panose="020B0604020202020204" pitchFamily="34" charset="0"/>
              <a:buChar char="•"/>
              <a:defRPr/>
            </a:pPr>
            <a:r>
              <a:rPr lang="en-US" sz="4000" spc="50" dirty="0">
                <a:ln w="12700" cmpd="sng">
                  <a:noFill/>
                  <a:prstDash val="solid"/>
                </a:ln>
                <a:solidFill>
                  <a:schemeClr val="accent6">
                    <a:tint val="1000"/>
                  </a:schemeClr>
                </a:solidFill>
                <a:effectLst/>
                <a:latin typeface="Franklin Gothic Book" panose="020B0503020102020204" pitchFamily="34" charset="0"/>
                <a:cs typeface="Tahoma" pitchFamily="34" charset="0"/>
              </a:rPr>
              <a:t>As steward for God</a:t>
            </a: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 our life is like an “</a:t>
            </a:r>
            <a:r>
              <a:rPr lang="en-US" sz="4000" spc="50" dirty="0" err="1">
                <a:ln w="12700" cmpd="sng">
                  <a:noFill/>
                  <a:prstDash val="solid"/>
                </a:ln>
                <a:solidFill>
                  <a:schemeClr val="accent6">
                    <a:tint val="1000"/>
                  </a:schemeClr>
                </a:solidFill>
                <a:latin typeface="Franklin Gothic Book" panose="020B0503020102020204" pitchFamily="34" charset="0"/>
                <a:cs typeface="Tahoma" pitchFamily="34" charset="0"/>
              </a:rPr>
              <a:t>oikonomia</a:t>
            </a: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 Everything we have is what we received from God. What we have is ours only to </a:t>
            </a:r>
            <a:r>
              <a:rPr lang="en-US" sz="4000" spc="50" dirty="0">
                <a:ln w="12700" cmpd="sng">
                  <a:noFill/>
                  <a:prstDash val="solid"/>
                </a:ln>
                <a:solidFill>
                  <a:srgbClr val="FFFF00"/>
                </a:solidFill>
                <a:latin typeface="Franklin Gothic Book" panose="020B0503020102020204" pitchFamily="34" charset="0"/>
                <a:cs typeface="Tahoma" pitchFamily="34" charset="0"/>
              </a:rPr>
              <a:t>MANAGE</a:t>
            </a: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 for the real owner</a:t>
            </a:r>
            <a:endParaRPr lang="en-US" sz="4000" spc="50" dirty="0">
              <a:ln w="12700" cmpd="sng">
                <a:noFill/>
                <a:prstDash val="solid"/>
              </a:ln>
              <a:solidFill>
                <a:schemeClr val="accent6">
                  <a:tint val="1000"/>
                </a:schemeClr>
              </a:solidFill>
              <a:effectLst/>
              <a:latin typeface="Franklin Gothic Book" panose="020B0503020102020204" pitchFamily="34" charset="0"/>
              <a:cs typeface="Tahoma" pitchFamily="34" charset="0"/>
            </a:endParaRP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8" name="TextBox 7"/>
          <p:cNvSpPr txBox="1"/>
          <p:nvPr/>
        </p:nvSpPr>
        <p:spPr>
          <a:xfrm>
            <a:off x="401051" y="496923"/>
            <a:ext cx="4343881" cy="584775"/>
          </a:xfrm>
          <a:prstGeom prst="rect">
            <a:avLst/>
          </a:prstGeom>
          <a:noFill/>
        </p:spPr>
        <p:txBody>
          <a:bodyPr wrap="none" rtlCol="0">
            <a:spAutoFit/>
          </a:bodyPr>
          <a:lstStyle/>
          <a:p>
            <a:pPr marL="571500" indent="-571500">
              <a:buFont typeface="+mj-lt"/>
              <a:buAutoNum type="romanUcPeriod"/>
            </a:pPr>
            <a:r>
              <a:rPr lang="en-US" sz="3200" b="1" spc="600" dirty="0">
                <a:solidFill>
                  <a:srgbClr val="221F6B"/>
                </a:solidFill>
                <a:latin typeface="Franklin Gothic Book" panose="020B0503020102020204" pitchFamily="34" charset="0"/>
                <a:cs typeface="Times New Roman" panose="02020603050405020304" pitchFamily="18" charset="0"/>
              </a:rPr>
              <a:t>INTRODUCTION</a:t>
            </a:r>
          </a:p>
        </p:txBody>
      </p:sp>
    </p:spTree>
    <p:extLst>
      <p:ext uri="{BB962C8B-B14F-4D97-AF65-F5344CB8AC3E}">
        <p14:creationId xmlns:p14="http://schemas.microsoft.com/office/powerpoint/2010/main" val="1215699653"/>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Effect transition="in" filter="wipe(left)">
                                      <p:cBhvr>
                                        <p:cTn id="7" dur="500"/>
                                        <p:tgtEl>
                                          <p:spTgt spid="194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9458">
                                            <p:txEl>
                                              <p:pRg st="1" end="1"/>
                                            </p:txEl>
                                          </p:spTgt>
                                        </p:tgtEl>
                                        <p:attrNameLst>
                                          <p:attrName>style.visibility</p:attrName>
                                        </p:attrNameLst>
                                      </p:cBhvr>
                                      <p:to>
                                        <p:strVal val="visible"/>
                                      </p:to>
                                    </p:set>
                                    <p:animEffect transition="in" filter="wipe(left)">
                                      <p:cBhvr>
                                        <p:cTn id="12" dur="500"/>
                                        <p:tgtEl>
                                          <p:spTgt spid="194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00BC1F26-7D7A-43F2-AD72-12DA213ADD63}"/>
              </a:ext>
            </a:extLst>
          </p:cNvPr>
          <p:cNvSpPr txBox="1">
            <a:spLocks/>
          </p:cNvSpPr>
          <p:nvPr/>
        </p:nvSpPr>
        <p:spPr bwMode="auto">
          <a:xfrm>
            <a:off x="469876" y="1524000"/>
            <a:ext cx="11252248"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eaLnBrk="1" hangingPunct="1">
              <a:lnSpc>
                <a:spcPct val="110000"/>
              </a:lnSpc>
              <a:defRPr/>
            </a:pPr>
            <a:r>
              <a:rPr lang="en-US" baseline="30000" dirty="0">
                <a:latin typeface="Franklin Gothic Book" panose="020B0503020102020204" pitchFamily="34" charset="0"/>
                <a:cs typeface="Arial" charset="0"/>
              </a:rPr>
              <a:t>13</a:t>
            </a:r>
            <a:r>
              <a:rPr lang="en-US" dirty="0">
                <a:latin typeface="Franklin Gothic Book" panose="020B0503020102020204" pitchFamily="34" charset="0"/>
                <a:cs typeface="Arial" charset="0"/>
              </a:rPr>
              <a:t> Elijah said to her, “Don’t be afraid. Go home and do as you have said. But first make a small cake of bread for me from what you have and bring it to me, and then make something for yourself and your son.</a:t>
            </a:r>
          </a:p>
        </p:txBody>
      </p:sp>
      <p:sp>
        <p:nvSpPr>
          <p:cNvPr id="4" name="Title 1">
            <a:extLst>
              <a:ext uri="{FF2B5EF4-FFF2-40B4-BE49-F238E27FC236}">
                <a16:creationId xmlns:a16="http://schemas.microsoft.com/office/drawing/2014/main" id="{4ABAD8EC-7211-4431-A9A9-C88029F93E62}"/>
              </a:ext>
            </a:extLst>
          </p:cNvPr>
          <p:cNvSpPr txBox="1">
            <a:spLocks/>
          </p:cNvSpPr>
          <p:nvPr/>
        </p:nvSpPr>
        <p:spPr bwMode="auto">
          <a:xfrm>
            <a:off x="7010400" y="4750830"/>
            <a:ext cx="398789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kern="0" dirty="0">
                <a:latin typeface="Franklin Gothic Book" panose="020B0503020102020204" pitchFamily="34" charset="0"/>
              </a:rPr>
              <a:t>1 Kings 17:12-16</a:t>
            </a:r>
          </a:p>
        </p:txBody>
      </p:sp>
    </p:spTree>
    <p:extLst>
      <p:ext uri="{BB962C8B-B14F-4D97-AF65-F5344CB8AC3E}">
        <p14:creationId xmlns:p14="http://schemas.microsoft.com/office/powerpoint/2010/main" val="2781026724"/>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4">
            <a:extLst>
              <a:ext uri="{FF2B5EF4-FFF2-40B4-BE49-F238E27FC236}">
                <a16:creationId xmlns:a16="http://schemas.microsoft.com/office/drawing/2014/main" id="{ED17AAFB-B98C-4B04-BACC-2D55AAE535D9}"/>
              </a:ext>
            </a:extLst>
          </p:cNvPr>
          <p:cNvSpPr/>
          <p:nvPr/>
        </p:nvSpPr>
        <p:spPr>
          <a:xfrm>
            <a:off x="4114800" y="3263900"/>
            <a:ext cx="6019801" cy="5334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5" name="Rounded Rectangle 4">
            <a:extLst>
              <a:ext uri="{FF2B5EF4-FFF2-40B4-BE49-F238E27FC236}">
                <a16:creationId xmlns:a16="http://schemas.microsoft.com/office/drawing/2014/main" id="{E445F418-FD31-4281-BC5B-C9374DC5677C}"/>
              </a:ext>
            </a:extLst>
          </p:cNvPr>
          <p:cNvSpPr/>
          <p:nvPr/>
        </p:nvSpPr>
        <p:spPr>
          <a:xfrm>
            <a:off x="5867400" y="2560917"/>
            <a:ext cx="4038600" cy="53340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10" name="Content Placeholder 2">
            <a:extLst>
              <a:ext uri="{FF2B5EF4-FFF2-40B4-BE49-F238E27FC236}">
                <a16:creationId xmlns:a16="http://schemas.microsoft.com/office/drawing/2014/main" id="{00BC1F26-7D7A-43F2-AD72-12DA213ADD63}"/>
              </a:ext>
            </a:extLst>
          </p:cNvPr>
          <p:cNvSpPr txBox="1">
            <a:spLocks/>
          </p:cNvSpPr>
          <p:nvPr/>
        </p:nvSpPr>
        <p:spPr bwMode="auto">
          <a:xfrm>
            <a:off x="990600" y="1752600"/>
            <a:ext cx="10210799"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eaLnBrk="1" hangingPunct="1">
              <a:lnSpc>
                <a:spcPct val="110000"/>
              </a:lnSpc>
              <a:defRPr/>
            </a:pPr>
            <a:r>
              <a:rPr lang="en-US" baseline="30000" dirty="0">
                <a:latin typeface="Franklin Gothic Book" panose="020B0503020102020204" pitchFamily="34" charset="0"/>
                <a:cs typeface="Arial" charset="0"/>
              </a:rPr>
              <a:t>14</a:t>
            </a:r>
            <a:r>
              <a:rPr lang="en-US" dirty="0">
                <a:latin typeface="Franklin Gothic Book" panose="020B0503020102020204" pitchFamily="34" charset="0"/>
                <a:cs typeface="Arial" charset="0"/>
              </a:rPr>
              <a:t> For this is what the LORD, the God of Israel, says: ‘The jar of flour will not be used up and the jug of oil will not run dry until the day the LORD gives rain on the land.’”</a:t>
            </a:r>
          </a:p>
        </p:txBody>
      </p:sp>
      <p:sp>
        <p:nvSpPr>
          <p:cNvPr id="4" name="Title 1">
            <a:extLst>
              <a:ext uri="{FF2B5EF4-FFF2-40B4-BE49-F238E27FC236}">
                <a16:creationId xmlns:a16="http://schemas.microsoft.com/office/drawing/2014/main" id="{4ABAD8EC-7211-4431-A9A9-C88029F93E62}"/>
              </a:ext>
            </a:extLst>
          </p:cNvPr>
          <p:cNvSpPr txBox="1">
            <a:spLocks/>
          </p:cNvSpPr>
          <p:nvPr/>
        </p:nvSpPr>
        <p:spPr bwMode="auto">
          <a:xfrm>
            <a:off x="7010400" y="4750830"/>
            <a:ext cx="398789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kern="0" dirty="0">
                <a:latin typeface="Franklin Gothic Book" panose="020B0503020102020204" pitchFamily="34" charset="0"/>
              </a:rPr>
              <a:t>1 Kings 17:12-16</a:t>
            </a:r>
          </a:p>
        </p:txBody>
      </p:sp>
    </p:spTree>
    <p:extLst>
      <p:ext uri="{BB962C8B-B14F-4D97-AF65-F5344CB8AC3E}">
        <p14:creationId xmlns:p14="http://schemas.microsoft.com/office/powerpoint/2010/main" val="2517579023"/>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animBg="1"/>
      <p:bldP spid="10"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00BC1F26-7D7A-43F2-AD72-12DA213ADD63}"/>
              </a:ext>
            </a:extLst>
          </p:cNvPr>
          <p:cNvSpPr txBox="1">
            <a:spLocks/>
          </p:cNvSpPr>
          <p:nvPr/>
        </p:nvSpPr>
        <p:spPr bwMode="auto">
          <a:xfrm>
            <a:off x="850876" y="992473"/>
            <a:ext cx="10490248"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eaLnBrk="1" hangingPunct="1">
              <a:defRPr/>
            </a:pPr>
            <a:r>
              <a:rPr lang="en-US" baseline="30000" dirty="0">
                <a:latin typeface="Franklin Gothic Book" panose="020B0503020102020204" pitchFamily="34" charset="0"/>
                <a:cs typeface="Arial" charset="0"/>
              </a:rPr>
              <a:t>15</a:t>
            </a:r>
            <a:r>
              <a:rPr lang="en-US" dirty="0">
                <a:latin typeface="Franklin Gothic Book" panose="020B0503020102020204" pitchFamily="34" charset="0"/>
                <a:cs typeface="Arial" charset="0"/>
              </a:rPr>
              <a:t> She went away and did as Elijah had told her. So there was food every day for Elijah and for the woman and her family. </a:t>
            </a:r>
            <a:r>
              <a:rPr lang="en-US" baseline="30000" dirty="0">
                <a:latin typeface="Franklin Gothic Book" panose="020B0503020102020204" pitchFamily="34" charset="0"/>
                <a:cs typeface="Arial" charset="0"/>
              </a:rPr>
              <a:t>16</a:t>
            </a:r>
            <a:r>
              <a:rPr lang="en-US" dirty="0">
                <a:latin typeface="Franklin Gothic Book" panose="020B0503020102020204" pitchFamily="34" charset="0"/>
                <a:cs typeface="Arial" charset="0"/>
              </a:rPr>
              <a:t> For the jar of flour was not used up and the jug of oil did not run dry, in keeping with the word of the LORD spoken by Elijah.</a:t>
            </a:r>
          </a:p>
        </p:txBody>
      </p:sp>
      <p:sp>
        <p:nvSpPr>
          <p:cNvPr id="4" name="Title 1">
            <a:extLst>
              <a:ext uri="{FF2B5EF4-FFF2-40B4-BE49-F238E27FC236}">
                <a16:creationId xmlns:a16="http://schemas.microsoft.com/office/drawing/2014/main" id="{4ABAD8EC-7211-4431-A9A9-C88029F93E62}"/>
              </a:ext>
            </a:extLst>
          </p:cNvPr>
          <p:cNvSpPr txBox="1">
            <a:spLocks/>
          </p:cNvSpPr>
          <p:nvPr/>
        </p:nvSpPr>
        <p:spPr bwMode="auto">
          <a:xfrm>
            <a:off x="7010400" y="4750830"/>
            <a:ext cx="398789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FFFF00"/>
                </a:solidFill>
                <a:latin typeface="Gadugi" panose="020B0502040204020203"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kern="0" dirty="0">
                <a:latin typeface="Franklin Gothic Book" panose="020B0503020102020204" pitchFamily="34" charset="0"/>
              </a:rPr>
              <a:t>1 Kings 17:12-16</a:t>
            </a:r>
          </a:p>
        </p:txBody>
      </p:sp>
    </p:spTree>
    <p:extLst>
      <p:ext uri="{BB962C8B-B14F-4D97-AF65-F5344CB8AC3E}">
        <p14:creationId xmlns:p14="http://schemas.microsoft.com/office/powerpoint/2010/main" val="252734245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
            <a:extLst>
              <a:ext uri="{FF2B5EF4-FFF2-40B4-BE49-F238E27FC236}">
                <a16:creationId xmlns:a16="http://schemas.microsoft.com/office/drawing/2014/main" id="{798F6A5E-5F6D-49E8-B396-60D1C3A04DF9}"/>
              </a:ext>
            </a:extLst>
          </p:cNvPr>
          <p:cNvSpPr txBox="1">
            <a:spLocks noChangeArrowheads="1"/>
          </p:cNvSpPr>
          <p:nvPr/>
        </p:nvSpPr>
        <p:spPr bwMode="auto">
          <a:xfrm>
            <a:off x="401050" y="1381065"/>
            <a:ext cx="11105150" cy="707886"/>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lphaUcPeriod" startAt="4"/>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Questions about giving.</a:t>
            </a:r>
          </a:p>
        </p:txBody>
      </p:sp>
      <p:sp>
        <p:nvSpPr>
          <p:cNvPr id="13" name="Parallelogram 12">
            <a:extLst>
              <a:ext uri="{FF2B5EF4-FFF2-40B4-BE49-F238E27FC236}">
                <a16:creationId xmlns:a16="http://schemas.microsoft.com/office/drawing/2014/main" id="{E2B7B979-2565-407F-AD2B-F5DDA5172885}"/>
              </a:ext>
            </a:extLst>
          </p:cNvPr>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14" name="TextBox 13">
            <a:extLst>
              <a:ext uri="{FF2B5EF4-FFF2-40B4-BE49-F238E27FC236}">
                <a16:creationId xmlns:a16="http://schemas.microsoft.com/office/drawing/2014/main" id="{190A28D2-BD37-446F-B08B-EA33E3466D2A}"/>
              </a:ext>
            </a:extLst>
          </p:cNvPr>
          <p:cNvSpPr txBox="1"/>
          <p:nvPr/>
        </p:nvSpPr>
        <p:spPr>
          <a:xfrm>
            <a:off x="401051" y="496923"/>
            <a:ext cx="5137368" cy="584775"/>
          </a:xfrm>
          <a:prstGeom prst="rect">
            <a:avLst/>
          </a:prstGeom>
          <a:noFill/>
        </p:spPr>
        <p:txBody>
          <a:bodyPr wrap="none" rtlCol="0">
            <a:spAutoFit/>
          </a:bodyPr>
          <a:lstStyle/>
          <a:p>
            <a:pPr marL="571500" indent="-571500">
              <a:buFont typeface="+mj-lt"/>
              <a:buAutoNum type="romanUcPeriod" startAt="2"/>
            </a:pPr>
            <a:r>
              <a:rPr lang="en-US" sz="3200" b="1" spc="600" dirty="0">
                <a:solidFill>
                  <a:srgbClr val="221F6B"/>
                </a:solidFill>
                <a:latin typeface="Franklin Gothic Book" panose="020B0503020102020204" pitchFamily="34" charset="0"/>
                <a:cs typeface="Times New Roman" panose="02020603050405020304" pitchFamily="18" charset="0"/>
              </a:rPr>
              <a:t>COVENANT GIVING</a:t>
            </a:r>
          </a:p>
        </p:txBody>
      </p:sp>
      <p:sp>
        <p:nvSpPr>
          <p:cNvPr id="8" name="Text Box 2">
            <a:extLst>
              <a:ext uri="{FF2B5EF4-FFF2-40B4-BE49-F238E27FC236}">
                <a16:creationId xmlns:a16="http://schemas.microsoft.com/office/drawing/2014/main" id="{2B63CF45-9A81-4E45-8082-346E1355A865}"/>
              </a:ext>
            </a:extLst>
          </p:cNvPr>
          <p:cNvSpPr txBox="1">
            <a:spLocks noChangeArrowheads="1"/>
          </p:cNvSpPr>
          <p:nvPr/>
        </p:nvSpPr>
        <p:spPr bwMode="auto">
          <a:xfrm>
            <a:off x="1239250" y="2107763"/>
            <a:ext cx="11105150" cy="707886"/>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rabicPeriod" startAt="4"/>
              <a:defRPr/>
            </a:pPr>
            <a:r>
              <a:rPr lang="en-US" sz="4000" dirty="0">
                <a:solidFill>
                  <a:schemeClr val="bg1"/>
                </a:solidFill>
                <a:latin typeface="Franklin Gothic Book" panose="020B0503020102020204" pitchFamily="34" charset="0"/>
                <a:cs typeface="Arial" charset="0"/>
              </a:rPr>
              <a:t>What if I cannot afford to tithe?</a:t>
            </a:r>
            <a:endParaRPr lang="en-US" sz="3600" dirty="0">
              <a:solidFill>
                <a:schemeClr val="bg1"/>
              </a:solidFill>
              <a:latin typeface="Franklin Gothic Book" panose="020B0503020102020204" pitchFamily="34" charset="0"/>
              <a:cs typeface="Arial" charset="0"/>
            </a:endParaRPr>
          </a:p>
        </p:txBody>
      </p:sp>
      <p:sp>
        <p:nvSpPr>
          <p:cNvPr id="6" name="Content Placeholder 2">
            <a:extLst>
              <a:ext uri="{FF2B5EF4-FFF2-40B4-BE49-F238E27FC236}">
                <a16:creationId xmlns:a16="http://schemas.microsoft.com/office/drawing/2014/main" id="{A9AE8F6D-DD04-43D5-8061-BE12B51D3940}"/>
              </a:ext>
            </a:extLst>
          </p:cNvPr>
          <p:cNvSpPr txBox="1">
            <a:spLocks/>
          </p:cNvSpPr>
          <p:nvPr/>
        </p:nvSpPr>
        <p:spPr bwMode="auto">
          <a:xfrm>
            <a:off x="2018050" y="2834461"/>
            <a:ext cx="9869150"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571500" indent="-571500" algn="l" eaLnBrk="1" hangingPunct="1">
              <a:spcBef>
                <a:spcPct val="50000"/>
              </a:spcBef>
              <a:buFont typeface="Arial" panose="020B0604020202020204" pitchFamily="34" charset="0"/>
              <a:buChar char="•"/>
              <a:defRPr/>
            </a:pPr>
            <a:r>
              <a:rPr lang="en-US" dirty="0">
                <a:latin typeface="Franklin Gothic Book" panose="020B0503020102020204" pitchFamily="34" charset="0"/>
                <a:cs typeface="Arial" charset="0"/>
              </a:rPr>
              <a:t>The poor widow woman in the time of Elijah could not afford to give, but she did give and God supernaturally provided for her and her family for a number of years till the drought was broken.</a:t>
            </a:r>
            <a:endParaRPr lang="en-US" sz="3600" b="1" dirty="0">
              <a:latin typeface="Franklin Gothic Book" panose="020B0503020102020204" pitchFamily="34" charset="0"/>
              <a:cs typeface="Arial" charset="0"/>
            </a:endParaRPr>
          </a:p>
        </p:txBody>
      </p:sp>
    </p:spTree>
    <p:extLst>
      <p:ext uri="{BB962C8B-B14F-4D97-AF65-F5344CB8AC3E}">
        <p14:creationId xmlns:p14="http://schemas.microsoft.com/office/powerpoint/2010/main" val="3337825879"/>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left)">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
            <a:extLst>
              <a:ext uri="{FF2B5EF4-FFF2-40B4-BE49-F238E27FC236}">
                <a16:creationId xmlns:a16="http://schemas.microsoft.com/office/drawing/2014/main" id="{798F6A5E-5F6D-49E8-B396-60D1C3A04DF9}"/>
              </a:ext>
            </a:extLst>
          </p:cNvPr>
          <p:cNvSpPr txBox="1">
            <a:spLocks noChangeArrowheads="1"/>
          </p:cNvSpPr>
          <p:nvPr/>
        </p:nvSpPr>
        <p:spPr bwMode="auto">
          <a:xfrm>
            <a:off x="401050" y="1381065"/>
            <a:ext cx="11105150" cy="707886"/>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lphaUcPeriod" startAt="4"/>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Questions about giving.</a:t>
            </a:r>
          </a:p>
        </p:txBody>
      </p:sp>
      <p:sp>
        <p:nvSpPr>
          <p:cNvPr id="13" name="Parallelogram 12">
            <a:extLst>
              <a:ext uri="{FF2B5EF4-FFF2-40B4-BE49-F238E27FC236}">
                <a16:creationId xmlns:a16="http://schemas.microsoft.com/office/drawing/2014/main" id="{E2B7B979-2565-407F-AD2B-F5DDA5172885}"/>
              </a:ext>
            </a:extLst>
          </p:cNvPr>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14" name="TextBox 13">
            <a:extLst>
              <a:ext uri="{FF2B5EF4-FFF2-40B4-BE49-F238E27FC236}">
                <a16:creationId xmlns:a16="http://schemas.microsoft.com/office/drawing/2014/main" id="{190A28D2-BD37-446F-B08B-EA33E3466D2A}"/>
              </a:ext>
            </a:extLst>
          </p:cNvPr>
          <p:cNvSpPr txBox="1"/>
          <p:nvPr/>
        </p:nvSpPr>
        <p:spPr>
          <a:xfrm>
            <a:off x="401051" y="496923"/>
            <a:ext cx="5137368" cy="584775"/>
          </a:xfrm>
          <a:prstGeom prst="rect">
            <a:avLst/>
          </a:prstGeom>
          <a:noFill/>
        </p:spPr>
        <p:txBody>
          <a:bodyPr wrap="none" rtlCol="0">
            <a:spAutoFit/>
          </a:bodyPr>
          <a:lstStyle/>
          <a:p>
            <a:pPr marL="571500" indent="-571500">
              <a:buFont typeface="+mj-lt"/>
              <a:buAutoNum type="romanUcPeriod" startAt="2"/>
            </a:pPr>
            <a:r>
              <a:rPr lang="en-US" sz="3200" b="1" spc="600" dirty="0">
                <a:solidFill>
                  <a:srgbClr val="221F6B"/>
                </a:solidFill>
                <a:latin typeface="Franklin Gothic Book" panose="020B0503020102020204" pitchFamily="34" charset="0"/>
                <a:cs typeface="Times New Roman" panose="02020603050405020304" pitchFamily="18" charset="0"/>
              </a:rPr>
              <a:t>COVENANT GIVING</a:t>
            </a:r>
          </a:p>
        </p:txBody>
      </p:sp>
      <p:sp>
        <p:nvSpPr>
          <p:cNvPr id="8" name="Text Box 2">
            <a:extLst>
              <a:ext uri="{FF2B5EF4-FFF2-40B4-BE49-F238E27FC236}">
                <a16:creationId xmlns:a16="http://schemas.microsoft.com/office/drawing/2014/main" id="{2B63CF45-9A81-4E45-8082-346E1355A865}"/>
              </a:ext>
            </a:extLst>
          </p:cNvPr>
          <p:cNvSpPr txBox="1">
            <a:spLocks noChangeArrowheads="1"/>
          </p:cNvSpPr>
          <p:nvPr/>
        </p:nvSpPr>
        <p:spPr bwMode="auto">
          <a:xfrm>
            <a:off x="1239250" y="2107763"/>
            <a:ext cx="11105150" cy="707886"/>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rabicPeriod" startAt="4"/>
              <a:defRPr/>
            </a:pPr>
            <a:r>
              <a:rPr lang="en-US" sz="4000" dirty="0">
                <a:solidFill>
                  <a:schemeClr val="bg1"/>
                </a:solidFill>
                <a:latin typeface="Franklin Gothic Book" panose="020B0503020102020204" pitchFamily="34" charset="0"/>
                <a:cs typeface="Arial" charset="0"/>
              </a:rPr>
              <a:t>What if I cannot afford to tithe?</a:t>
            </a:r>
            <a:endParaRPr lang="en-US" sz="3600" dirty="0">
              <a:solidFill>
                <a:schemeClr val="bg1"/>
              </a:solidFill>
              <a:latin typeface="Franklin Gothic Book" panose="020B0503020102020204" pitchFamily="34" charset="0"/>
              <a:cs typeface="Arial" charset="0"/>
            </a:endParaRPr>
          </a:p>
        </p:txBody>
      </p:sp>
      <p:sp>
        <p:nvSpPr>
          <p:cNvPr id="6" name="Content Placeholder 2">
            <a:extLst>
              <a:ext uri="{FF2B5EF4-FFF2-40B4-BE49-F238E27FC236}">
                <a16:creationId xmlns:a16="http://schemas.microsoft.com/office/drawing/2014/main" id="{A9AE8F6D-DD04-43D5-8061-BE12B51D3940}"/>
              </a:ext>
            </a:extLst>
          </p:cNvPr>
          <p:cNvSpPr txBox="1">
            <a:spLocks/>
          </p:cNvSpPr>
          <p:nvPr/>
        </p:nvSpPr>
        <p:spPr bwMode="auto">
          <a:xfrm>
            <a:off x="2038100" y="2834461"/>
            <a:ext cx="9010900"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571500" indent="-571500" algn="l" eaLnBrk="1" hangingPunct="1">
              <a:spcBef>
                <a:spcPct val="50000"/>
              </a:spcBef>
              <a:buFont typeface="Arial" panose="020B0604020202020204" pitchFamily="34" charset="0"/>
              <a:buChar char="•"/>
              <a:defRPr/>
            </a:pPr>
            <a:r>
              <a:rPr lang="en-US" dirty="0">
                <a:latin typeface="Franklin Gothic Book" panose="020B0503020102020204" pitchFamily="34" charset="0"/>
                <a:cs typeface="Arial" charset="0"/>
              </a:rPr>
              <a:t>A person who says he cannot give is like a farmer who says he only has a few seed left to eat, therefore he can’t afford to sow </a:t>
            </a:r>
            <a:r>
              <a:rPr lang="en-US" i="1" dirty="0">
                <a:solidFill>
                  <a:srgbClr val="FFFF0D"/>
                </a:solidFill>
                <a:latin typeface="Franklin Gothic Book" panose="020B0503020102020204" pitchFamily="34" charset="0"/>
                <a:cs typeface="Arial" charset="0"/>
              </a:rPr>
              <a:t>(Matthew 6:33</a:t>
            </a:r>
            <a:r>
              <a:rPr lang="en-US" i="1" dirty="0">
                <a:latin typeface="Franklin Gothic Book" panose="020B0503020102020204" pitchFamily="34" charset="0"/>
                <a:cs typeface="Arial" charset="0"/>
              </a:rPr>
              <a:t>)</a:t>
            </a:r>
            <a:endParaRPr lang="en-US" b="1" dirty="0">
              <a:latin typeface="Franklin Gothic Book" panose="020B0503020102020204" pitchFamily="34" charset="0"/>
              <a:cs typeface="Arial" charset="0"/>
            </a:endParaRPr>
          </a:p>
        </p:txBody>
      </p:sp>
    </p:spTree>
    <p:extLst>
      <p:ext uri="{BB962C8B-B14F-4D97-AF65-F5344CB8AC3E}">
        <p14:creationId xmlns:p14="http://schemas.microsoft.com/office/powerpoint/2010/main" val="48259019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
            <a:extLst>
              <a:ext uri="{FF2B5EF4-FFF2-40B4-BE49-F238E27FC236}">
                <a16:creationId xmlns:a16="http://schemas.microsoft.com/office/drawing/2014/main" id="{798F6A5E-5F6D-49E8-B396-60D1C3A04DF9}"/>
              </a:ext>
            </a:extLst>
          </p:cNvPr>
          <p:cNvSpPr txBox="1">
            <a:spLocks noChangeArrowheads="1"/>
          </p:cNvSpPr>
          <p:nvPr/>
        </p:nvSpPr>
        <p:spPr bwMode="auto">
          <a:xfrm>
            <a:off x="401050" y="1381065"/>
            <a:ext cx="11105150" cy="707886"/>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lphaUcPeriod" startAt="4"/>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Questions about giving.</a:t>
            </a:r>
          </a:p>
        </p:txBody>
      </p:sp>
      <p:sp>
        <p:nvSpPr>
          <p:cNvPr id="13" name="Parallelogram 12">
            <a:extLst>
              <a:ext uri="{FF2B5EF4-FFF2-40B4-BE49-F238E27FC236}">
                <a16:creationId xmlns:a16="http://schemas.microsoft.com/office/drawing/2014/main" id="{E2B7B979-2565-407F-AD2B-F5DDA5172885}"/>
              </a:ext>
            </a:extLst>
          </p:cNvPr>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14" name="TextBox 13">
            <a:extLst>
              <a:ext uri="{FF2B5EF4-FFF2-40B4-BE49-F238E27FC236}">
                <a16:creationId xmlns:a16="http://schemas.microsoft.com/office/drawing/2014/main" id="{190A28D2-BD37-446F-B08B-EA33E3466D2A}"/>
              </a:ext>
            </a:extLst>
          </p:cNvPr>
          <p:cNvSpPr txBox="1"/>
          <p:nvPr/>
        </p:nvSpPr>
        <p:spPr>
          <a:xfrm>
            <a:off x="401051" y="496923"/>
            <a:ext cx="5137368" cy="584775"/>
          </a:xfrm>
          <a:prstGeom prst="rect">
            <a:avLst/>
          </a:prstGeom>
          <a:noFill/>
        </p:spPr>
        <p:txBody>
          <a:bodyPr wrap="none" rtlCol="0">
            <a:spAutoFit/>
          </a:bodyPr>
          <a:lstStyle/>
          <a:p>
            <a:pPr marL="571500" indent="-571500">
              <a:buFont typeface="+mj-lt"/>
              <a:buAutoNum type="romanUcPeriod" startAt="2"/>
            </a:pPr>
            <a:r>
              <a:rPr lang="en-US" sz="3200" b="1" spc="600" dirty="0">
                <a:solidFill>
                  <a:srgbClr val="221F6B"/>
                </a:solidFill>
                <a:latin typeface="Franklin Gothic Book" panose="020B0503020102020204" pitchFamily="34" charset="0"/>
                <a:cs typeface="Times New Roman" panose="02020603050405020304" pitchFamily="18" charset="0"/>
              </a:rPr>
              <a:t>COVENANT GIVING</a:t>
            </a:r>
          </a:p>
        </p:txBody>
      </p:sp>
      <p:sp>
        <p:nvSpPr>
          <p:cNvPr id="8" name="Text Box 2">
            <a:extLst>
              <a:ext uri="{FF2B5EF4-FFF2-40B4-BE49-F238E27FC236}">
                <a16:creationId xmlns:a16="http://schemas.microsoft.com/office/drawing/2014/main" id="{2B63CF45-9A81-4E45-8082-346E1355A865}"/>
              </a:ext>
            </a:extLst>
          </p:cNvPr>
          <p:cNvSpPr txBox="1">
            <a:spLocks noChangeArrowheads="1"/>
          </p:cNvSpPr>
          <p:nvPr/>
        </p:nvSpPr>
        <p:spPr bwMode="auto">
          <a:xfrm>
            <a:off x="1239250" y="2107763"/>
            <a:ext cx="11105150" cy="707886"/>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rabicPeriod" startAt="4"/>
              <a:defRPr/>
            </a:pPr>
            <a:r>
              <a:rPr lang="en-US" sz="4000" dirty="0">
                <a:solidFill>
                  <a:schemeClr val="bg1"/>
                </a:solidFill>
                <a:latin typeface="Franklin Gothic Book" panose="020B0503020102020204" pitchFamily="34" charset="0"/>
                <a:cs typeface="Arial" charset="0"/>
              </a:rPr>
              <a:t>What if I cannot afford to tithe?</a:t>
            </a:r>
            <a:endParaRPr lang="en-US" sz="3600" dirty="0">
              <a:solidFill>
                <a:schemeClr val="bg1"/>
              </a:solidFill>
              <a:latin typeface="Franklin Gothic Book" panose="020B0503020102020204" pitchFamily="34" charset="0"/>
              <a:cs typeface="Arial" charset="0"/>
            </a:endParaRPr>
          </a:p>
        </p:txBody>
      </p:sp>
      <p:sp>
        <p:nvSpPr>
          <p:cNvPr id="6" name="Content Placeholder 2">
            <a:extLst>
              <a:ext uri="{FF2B5EF4-FFF2-40B4-BE49-F238E27FC236}">
                <a16:creationId xmlns:a16="http://schemas.microsoft.com/office/drawing/2014/main" id="{A9AE8F6D-DD04-43D5-8061-BE12B51D3940}"/>
              </a:ext>
            </a:extLst>
          </p:cNvPr>
          <p:cNvSpPr txBox="1">
            <a:spLocks/>
          </p:cNvSpPr>
          <p:nvPr/>
        </p:nvSpPr>
        <p:spPr bwMode="auto">
          <a:xfrm>
            <a:off x="2038100" y="2834461"/>
            <a:ext cx="8934700"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571500" indent="-571500" algn="l" eaLnBrk="1" hangingPunct="1">
              <a:spcBef>
                <a:spcPct val="50000"/>
              </a:spcBef>
              <a:buFont typeface="Arial" panose="020B0604020202020204" pitchFamily="34" charset="0"/>
              <a:buChar char="•"/>
              <a:defRPr/>
            </a:pPr>
            <a:r>
              <a:rPr lang="en-US" dirty="0">
                <a:latin typeface="Franklin Gothic Book" panose="020B0503020102020204" pitchFamily="34" charset="0"/>
                <a:cs typeface="Arial" charset="0"/>
              </a:rPr>
              <a:t>A person who does not pay his tithe of say </a:t>
            </a:r>
            <a:r>
              <a:rPr lang="en-US" dirty="0" err="1">
                <a:latin typeface="Franklin Gothic Book" panose="020B0503020102020204" pitchFamily="34" charset="0"/>
                <a:cs typeface="Arial" charset="0"/>
              </a:rPr>
              <a:t>Php</a:t>
            </a:r>
            <a:r>
              <a:rPr lang="en-US" dirty="0">
                <a:latin typeface="Franklin Gothic Book" panose="020B0503020102020204" pitchFamily="34" charset="0"/>
                <a:cs typeface="Arial" charset="0"/>
              </a:rPr>
              <a:t>. 1,000.00, is like saying he can do more than what the Almighty God can do with that amount of tithe</a:t>
            </a:r>
            <a:endParaRPr lang="en-US" b="1" dirty="0">
              <a:latin typeface="Franklin Gothic Book" panose="020B0503020102020204" pitchFamily="34" charset="0"/>
              <a:cs typeface="Arial" charset="0"/>
            </a:endParaRPr>
          </a:p>
        </p:txBody>
      </p:sp>
    </p:spTree>
    <p:extLst>
      <p:ext uri="{BB962C8B-B14F-4D97-AF65-F5344CB8AC3E}">
        <p14:creationId xmlns:p14="http://schemas.microsoft.com/office/powerpoint/2010/main" val="226692121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
            <a:extLst>
              <a:ext uri="{FF2B5EF4-FFF2-40B4-BE49-F238E27FC236}">
                <a16:creationId xmlns:a16="http://schemas.microsoft.com/office/drawing/2014/main" id="{798F6A5E-5F6D-49E8-B396-60D1C3A04DF9}"/>
              </a:ext>
            </a:extLst>
          </p:cNvPr>
          <p:cNvSpPr txBox="1">
            <a:spLocks noChangeArrowheads="1"/>
          </p:cNvSpPr>
          <p:nvPr/>
        </p:nvSpPr>
        <p:spPr bwMode="auto">
          <a:xfrm>
            <a:off x="401050" y="1381065"/>
            <a:ext cx="11105150" cy="707886"/>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lphaUcPeriod" startAt="4"/>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Questions about giving.</a:t>
            </a:r>
          </a:p>
        </p:txBody>
      </p:sp>
      <p:sp>
        <p:nvSpPr>
          <p:cNvPr id="13" name="Parallelogram 12">
            <a:extLst>
              <a:ext uri="{FF2B5EF4-FFF2-40B4-BE49-F238E27FC236}">
                <a16:creationId xmlns:a16="http://schemas.microsoft.com/office/drawing/2014/main" id="{E2B7B979-2565-407F-AD2B-F5DDA5172885}"/>
              </a:ext>
            </a:extLst>
          </p:cNvPr>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14" name="TextBox 13">
            <a:extLst>
              <a:ext uri="{FF2B5EF4-FFF2-40B4-BE49-F238E27FC236}">
                <a16:creationId xmlns:a16="http://schemas.microsoft.com/office/drawing/2014/main" id="{190A28D2-BD37-446F-B08B-EA33E3466D2A}"/>
              </a:ext>
            </a:extLst>
          </p:cNvPr>
          <p:cNvSpPr txBox="1"/>
          <p:nvPr/>
        </p:nvSpPr>
        <p:spPr>
          <a:xfrm>
            <a:off x="401051" y="496923"/>
            <a:ext cx="5137368" cy="584775"/>
          </a:xfrm>
          <a:prstGeom prst="rect">
            <a:avLst/>
          </a:prstGeom>
          <a:noFill/>
        </p:spPr>
        <p:txBody>
          <a:bodyPr wrap="none" rtlCol="0">
            <a:spAutoFit/>
          </a:bodyPr>
          <a:lstStyle/>
          <a:p>
            <a:pPr marL="571500" indent="-571500">
              <a:buFont typeface="+mj-lt"/>
              <a:buAutoNum type="romanUcPeriod" startAt="2"/>
            </a:pPr>
            <a:r>
              <a:rPr lang="en-US" sz="3200" b="1" spc="600" dirty="0">
                <a:solidFill>
                  <a:srgbClr val="221F6B"/>
                </a:solidFill>
                <a:latin typeface="Franklin Gothic Book" panose="020B0503020102020204" pitchFamily="34" charset="0"/>
                <a:cs typeface="Times New Roman" panose="02020603050405020304" pitchFamily="18" charset="0"/>
              </a:rPr>
              <a:t>COVENANT GIVING</a:t>
            </a:r>
          </a:p>
        </p:txBody>
      </p:sp>
      <p:sp>
        <p:nvSpPr>
          <p:cNvPr id="8" name="Text Box 2">
            <a:extLst>
              <a:ext uri="{FF2B5EF4-FFF2-40B4-BE49-F238E27FC236}">
                <a16:creationId xmlns:a16="http://schemas.microsoft.com/office/drawing/2014/main" id="{2B63CF45-9A81-4E45-8082-346E1355A865}"/>
              </a:ext>
            </a:extLst>
          </p:cNvPr>
          <p:cNvSpPr txBox="1">
            <a:spLocks noChangeArrowheads="1"/>
          </p:cNvSpPr>
          <p:nvPr/>
        </p:nvSpPr>
        <p:spPr bwMode="auto">
          <a:xfrm>
            <a:off x="1239250" y="2107763"/>
            <a:ext cx="11105150" cy="707886"/>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rabicPeriod" startAt="5"/>
              <a:defRPr/>
            </a:pPr>
            <a:r>
              <a:rPr lang="en-US" sz="4000" dirty="0">
                <a:solidFill>
                  <a:schemeClr val="bg1"/>
                </a:solidFill>
                <a:latin typeface="Franklin Gothic Book" panose="020B0503020102020204" pitchFamily="34" charset="0"/>
                <a:cs typeface="Arial" charset="0"/>
              </a:rPr>
              <a:t>What should my attitude be in giving?</a:t>
            </a:r>
            <a:endParaRPr lang="en-US" sz="3600" dirty="0">
              <a:solidFill>
                <a:schemeClr val="bg1"/>
              </a:solidFill>
              <a:latin typeface="Franklin Gothic Book" panose="020B0503020102020204" pitchFamily="34" charset="0"/>
              <a:cs typeface="Arial" charset="0"/>
            </a:endParaRPr>
          </a:p>
        </p:txBody>
      </p:sp>
      <p:sp>
        <p:nvSpPr>
          <p:cNvPr id="6" name="Content Placeholder 2">
            <a:extLst>
              <a:ext uri="{FF2B5EF4-FFF2-40B4-BE49-F238E27FC236}">
                <a16:creationId xmlns:a16="http://schemas.microsoft.com/office/drawing/2014/main" id="{A9AE8F6D-DD04-43D5-8061-BE12B51D3940}"/>
              </a:ext>
            </a:extLst>
          </p:cNvPr>
          <p:cNvSpPr txBox="1">
            <a:spLocks/>
          </p:cNvSpPr>
          <p:nvPr/>
        </p:nvSpPr>
        <p:spPr bwMode="auto">
          <a:xfrm>
            <a:off x="2038100" y="2834461"/>
            <a:ext cx="9792200"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571500" indent="-571500" algn="l" eaLnBrk="1" hangingPunct="1">
              <a:spcBef>
                <a:spcPct val="50000"/>
              </a:spcBef>
              <a:buFont typeface="Arial" panose="020B0604020202020204" pitchFamily="34" charset="0"/>
              <a:buChar char="•"/>
              <a:defRPr/>
            </a:pPr>
            <a:r>
              <a:rPr lang="en-US" dirty="0">
                <a:latin typeface="Franklin Gothic Book" panose="020B0503020102020204" pitchFamily="34" charset="0"/>
                <a:cs typeface="Arial" charset="0"/>
              </a:rPr>
              <a:t>Cheerfully </a:t>
            </a:r>
            <a:r>
              <a:rPr lang="en-US" i="1" dirty="0">
                <a:latin typeface="Franklin Gothic Book" panose="020B0503020102020204" pitchFamily="34" charset="0"/>
                <a:cs typeface="Arial" charset="0"/>
              </a:rPr>
              <a:t>(2 </a:t>
            </a:r>
            <a:r>
              <a:rPr lang="en-US" i="1" dirty="0" err="1">
                <a:latin typeface="Franklin Gothic Book" panose="020B0503020102020204" pitchFamily="34" charset="0"/>
                <a:cs typeface="Arial" charset="0"/>
              </a:rPr>
              <a:t>Corithians</a:t>
            </a:r>
            <a:r>
              <a:rPr lang="en-US" i="1" dirty="0">
                <a:latin typeface="Franklin Gothic Book" panose="020B0503020102020204" pitchFamily="34" charset="0"/>
                <a:cs typeface="Arial" charset="0"/>
              </a:rPr>
              <a:t> 9:7)</a:t>
            </a:r>
          </a:p>
          <a:p>
            <a:pPr marL="571500" indent="-571500" algn="l" eaLnBrk="1" hangingPunct="1">
              <a:spcBef>
                <a:spcPct val="50000"/>
              </a:spcBef>
              <a:buFont typeface="Arial" panose="020B0604020202020204" pitchFamily="34" charset="0"/>
              <a:buChar char="•"/>
              <a:defRPr/>
            </a:pPr>
            <a:r>
              <a:rPr lang="en-US" dirty="0">
                <a:latin typeface="Franklin Gothic Book" panose="020B0503020102020204" pitchFamily="34" charset="0"/>
                <a:cs typeface="Arial" charset="0"/>
              </a:rPr>
              <a:t>Sacrificially </a:t>
            </a:r>
            <a:r>
              <a:rPr lang="en-US" i="1" dirty="0">
                <a:latin typeface="Franklin Gothic Book" panose="020B0503020102020204" pitchFamily="34" charset="0"/>
                <a:cs typeface="Arial" charset="0"/>
              </a:rPr>
              <a:t>(Mark 12:41-44)</a:t>
            </a:r>
          </a:p>
        </p:txBody>
      </p:sp>
    </p:spTree>
    <p:extLst>
      <p:ext uri="{BB962C8B-B14F-4D97-AF65-F5344CB8AC3E}">
        <p14:creationId xmlns:p14="http://schemas.microsoft.com/office/powerpoint/2010/main" val="2268234117"/>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left)">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left)">
                                      <p:cBhvr>
                                        <p:cTn id="1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
            <a:extLst>
              <a:ext uri="{FF2B5EF4-FFF2-40B4-BE49-F238E27FC236}">
                <a16:creationId xmlns:a16="http://schemas.microsoft.com/office/drawing/2014/main" id="{798F6A5E-5F6D-49E8-B396-60D1C3A04DF9}"/>
              </a:ext>
            </a:extLst>
          </p:cNvPr>
          <p:cNvSpPr txBox="1">
            <a:spLocks noChangeArrowheads="1"/>
          </p:cNvSpPr>
          <p:nvPr/>
        </p:nvSpPr>
        <p:spPr bwMode="auto">
          <a:xfrm>
            <a:off x="401050" y="1381065"/>
            <a:ext cx="11105150" cy="707886"/>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lphaUcPeriod" startAt="4"/>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Questions about giving.</a:t>
            </a:r>
          </a:p>
        </p:txBody>
      </p:sp>
      <p:sp>
        <p:nvSpPr>
          <p:cNvPr id="13" name="Parallelogram 12">
            <a:extLst>
              <a:ext uri="{FF2B5EF4-FFF2-40B4-BE49-F238E27FC236}">
                <a16:creationId xmlns:a16="http://schemas.microsoft.com/office/drawing/2014/main" id="{E2B7B979-2565-407F-AD2B-F5DDA5172885}"/>
              </a:ext>
            </a:extLst>
          </p:cNvPr>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14" name="TextBox 13">
            <a:extLst>
              <a:ext uri="{FF2B5EF4-FFF2-40B4-BE49-F238E27FC236}">
                <a16:creationId xmlns:a16="http://schemas.microsoft.com/office/drawing/2014/main" id="{190A28D2-BD37-446F-B08B-EA33E3466D2A}"/>
              </a:ext>
            </a:extLst>
          </p:cNvPr>
          <p:cNvSpPr txBox="1"/>
          <p:nvPr/>
        </p:nvSpPr>
        <p:spPr>
          <a:xfrm>
            <a:off x="401051" y="496923"/>
            <a:ext cx="5137368" cy="584775"/>
          </a:xfrm>
          <a:prstGeom prst="rect">
            <a:avLst/>
          </a:prstGeom>
          <a:noFill/>
        </p:spPr>
        <p:txBody>
          <a:bodyPr wrap="none" rtlCol="0">
            <a:spAutoFit/>
          </a:bodyPr>
          <a:lstStyle/>
          <a:p>
            <a:pPr marL="571500" indent="-571500">
              <a:buFont typeface="+mj-lt"/>
              <a:buAutoNum type="romanUcPeriod" startAt="2"/>
            </a:pPr>
            <a:r>
              <a:rPr lang="en-US" sz="3200" b="1" spc="600" dirty="0">
                <a:solidFill>
                  <a:srgbClr val="221F6B"/>
                </a:solidFill>
                <a:latin typeface="Franklin Gothic Book" panose="020B0503020102020204" pitchFamily="34" charset="0"/>
                <a:cs typeface="Times New Roman" panose="02020603050405020304" pitchFamily="18" charset="0"/>
              </a:rPr>
              <a:t>COVENANT GIVING</a:t>
            </a:r>
          </a:p>
        </p:txBody>
      </p:sp>
      <p:sp>
        <p:nvSpPr>
          <p:cNvPr id="8" name="Text Box 2">
            <a:extLst>
              <a:ext uri="{FF2B5EF4-FFF2-40B4-BE49-F238E27FC236}">
                <a16:creationId xmlns:a16="http://schemas.microsoft.com/office/drawing/2014/main" id="{2B63CF45-9A81-4E45-8082-346E1355A865}"/>
              </a:ext>
            </a:extLst>
          </p:cNvPr>
          <p:cNvSpPr txBox="1">
            <a:spLocks noChangeArrowheads="1"/>
          </p:cNvSpPr>
          <p:nvPr/>
        </p:nvSpPr>
        <p:spPr bwMode="auto">
          <a:xfrm>
            <a:off x="1239250" y="2107763"/>
            <a:ext cx="11105150" cy="707886"/>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rabicPeriod" startAt="6"/>
              <a:defRPr/>
            </a:pPr>
            <a:r>
              <a:rPr lang="en-US" sz="4000" dirty="0">
                <a:solidFill>
                  <a:schemeClr val="bg1"/>
                </a:solidFill>
                <a:latin typeface="Franklin Gothic Book" panose="020B0503020102020204" pitchFamily="34" charset="0"/>
                <a:cs typeface="Arial" charset="0"/>
              </a:rPr>
              <a:t>What should I expected after giving?</a:t>
            </a:r>
            <a:endParaRPr lang="en-US" sz="3600" dirty="0">
              <a:solidFill>
                <a:schemeClr val="bg1"/>
              </a:solidFill>
              <a:latin typeface="Franklin Gothic Book" panose="020B0503020102020204" pitchFamily="34" charset="0"/>
              <a:cs typeface="Arial" charset="0"/>
            </a:endParaRPr>
          </a:p>
        </p:txBody>
      </p:sp>
      <p:sp>
        <p:nvSpPr>
          <p:cNvPr id="6" name="Content Placeholder 2">
            <a:extLst>
              <a:ext uri="{FF2B5EF4-FFF2-40B4-BE49-F238E27FC236}">
                <a16:creationId xmlns:a16="http://schemas.microsoft.com/office/drawing/2014/main" id="{A9AE8F6D-DD04-43D5-8061-BE12B51D3940}"/>
              </a:ext>
            </a:extLst>
          </p:cNvPr>
          <p:cNvSpPr txBox="1">
            <a:spLocks/>
          </p:cNvSpPr>
          <p:nvPr/>
        </p:nvSpPr>
        <p:spPr bwMode="auto">
          <a:xfrm>
            <a:off x="2038100" y="2834461"/>
            <a:ext cx="9620500"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571500" indent="-571500" algn="l" eaLnBrk="1" hangingPunct="1">
              <a:spcBef>
                <a:spcPct val="50000"/>
              </a:spcBef>
              <a:buFont typeface="Arial" panose="020B0604020202020204" pitchFamily="34" charset="0"/>
              <a:buChar char="•"/>
              <a:defRPr/>
            </a:pPr>
            <a:r>
              <a:rPr lang="en-US" dirty="0">
                <a:latin typeface="Franklin Gothic Book" panose="020B0503020102020204" pitchFamily="34" charset="0"/>
                <a:cs typeface="Arial" charset="0"/>
              </a:rPr>
              <a:t>The Law of the Kingdom of God states that you will reap what you sow, therefore we can expect our loving heavenly Father to bless you in return for giving.</a:t>
            </a:r>
            <a:endParaRPr lang="en-US" i="1" dirty="0">
              <a:latin typeface="Franklin Gothic Book" panose="020B0503020102020204" pitchFamily="34" charset="0"/>
              <a:cs typeface="Arial" charset="0"/>
            </a:endParaRPr>
          </a:p>
        </p:txBody>
      </p:sp>
    </p:spTree>
    <p:extLst>
      <p:ext uri="{BB962C8B-B14F-4D97-AF65-F5344CB8AC3E}">
        <p14:creationId xmlns:p14="http://schemas.microsoft.com/office/powerpoint/2010/main" val="333904954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left)">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
            <a:extLst>
              <a:ext uri="{FF2B5EF4-FFF2-40B4-BE49-F238E27FC236}">
                <a16:creationId xmlns:a16="http://schemas.microsoft.com/office/drawing/2014/main" id="{798F6A5E-5F6D-49E8-B396-60D1C3A04DF9}"/>
              </a:ext>
            </a:extLst>
          </p:cNvPr>
          <p:cNvSpPr txBox="1">
            <a:spLocks noChangeArrowheads="1"/>
          </p:cNvSpPr>
          <p:nvPr/>
        </p:nvSpPr>
        <p:spPr bwMode="auto">
          <a:xfrm>
            <a:off x="401050" y="1381065"/>
            <a:ext cx="11105150" cy="707886"/>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lphaUcPeriod" startAt="4"/>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Questions about giving.</a:t>
            </a:r>
          </a:p>
        </p:txBody>
      </p:sp>
      <p:sp>
        <p:nvSpPr>
          <p:cNvPr id="13" name="Parallelogram 12">
            <a:extLst>
              <a:ext uri="{FF2B5EF4-FFF2-40B4-BE49-F238E27FC236}">
                <a16:creationId xmlns:a16="http://schemas.microsoft.com/office/drawing/2014/main" id="{E2B7B979-2565-407F-AD2B-F5DDA5172885}"/>
              </a:ext>
            </a:extLst>
          </p:cNvPr>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14" name="TextBox 13">
            <a:extLst>
              <a:ext uri="{FF2B5EF4-FFF2-40B4-BE49-F238E27FC236}">
                <a16:creationId xmlns:a16="http://schemas.microsoft.com/office/drawing/2014/main" id="{190A28D2-BD37-446F-B08B-EA33E3466D2A}"/>
              </a:ext>
            </a:extLst>
          </p:cNvPr>
          <p:cNvSpPr txBox="1"/>
          <p:nvPr/>
        </p:nvSpPr>
        <p:spPr>
          <a:xfrm>
            <a:off x="401051" y="496923"/>
            <a:ext cx="5137368" cy="584775"/>
          </a:xfrm>
          <a:prstGeom prst="rect">
            <a:avLst/>
          </a:prstGeom>
          <a:noFill/>
        </p:spPr>
        <p:txBody>
          <a:bodyPr wrap="none" rtlCol="0">
            <a:spAutoFit/>
          </a:bodyPr>
          <a:lstStyle/>
          <a:p>
            <a:pPr marL="571500" indent="-571500">
              <a:buFont typeface="+mj-lt"/>
              <a:buAutoNum type="romanUcPeriod" startAt="2"/>
            </a:pPr>
            <a:r>
              <a:rPr lang="en-US" sz="3200" b="1" spc="600" dirty="0">
                <a:solidFill>
                  <a:srgbClr val="221F6B"/>
                </a:solidFill>
                <a:latin typeface="Franklin Gothic Book" panose="020B0503020102020204" pitchFamily="34" charset="0"/>
                <a:cs typeface="Times New Roman" panose="02020603050405020304" pitchFamily="18" charset="0"/>
              </a:rPr>
              <a:t>COVENANT GIVING</a:t>
            </a:r>
          </a:p>
        </p:txBody>
      </p:sp>
      <p:sp>
        <p:nvSpPr>
          <p:cNvPr id="8" name="Text Box 2">
            <a:extLst>
              <a:ext uri="{FF2B5EF4-FFF2-40B4-BE49-F238E27FC236}">
                <a16:creationId xmlns:a16="http://schemas.microsoft.com/office/drawing/2014/main" id="{2B63CF45-9A81-4E45-8082-346E1355A865}"/>
              </a:ext>
            </a:extLst>
          </p:cNvPr>
          <p:cNvSpPr txBox="1">
            <a:spLocks noChangeArrowheads="1"/>
          </p:cNvSpPr>
          <p:nvPr/>
        </p:nvSpPr>
        <p:spPr bwMode="auto">
          <a:xfrm>
            <a:off x="1239250" y="2107763"/>
            <a:ext cx="10266950" cy="1323439"/>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rabicPeriod" startAt="7"/>
              <a:defRPr/>
            </a:pPr>
            <a:r>
              <a:rPr lang="en-US" sz="4000" dirty="0">
                <a:solidFill>
                  <a:schemeClr val="bg1"/>
                </a:solidFill>
                <a:latin typeface="Franklin Gothic Book" panose="020B0503020102020204" pitchFamily="34" charset="0"/>
                <a:cs typeface="Arial" charset="0"/>
              </a:rPr>
              <a:t>How do you test the spiritual temperature of a Christian?</a:t>
            </a:r>
            <a:endParaRPr lang="en-US" sz="3600" dirty="0">
              <a:solidFill>
                <a:schemeClr val="bg1"/>
              </a:solidFill>
              <a:latin typeface="Franklin Gothic Book" panose="020B0503020102020204" pitchFamily="34" charset="0"/>
              <a:cs typeface="Arial" charset="0"/>
            </a:endParaRPr>
          </a:p>
        </p:txBody>
      </p:sp>
      <p:sp>
        <p:nvSpPr>
          <p:cNvPr id="6" name="Content Placeholder 2">
            <a:extLst>
              <a:ext uri="{FF2B5EF4-FFF2-40B4-BE49-F238E27FC236}">
                <a16:creationId xmlns:a16="http://schemas.microsoft.com/office/drawing/2014/main" id="{A9AE8F6D-DD04-43D5-8061-BE12B51D3940}"/>
              </a:ext>
            </a:extLst>
          </p:cNvPr>
          <p:cNvSpPr txBox="1">
            <a:spLocks/>
          </p:cNvSpPr>
          <p:nvPr/>
        </p:nvSpPr>
        <p:spPr bwMode="auto">
          <a:xfrm>
            <a:off x="2038100" y="3479511"/>
            <a:ext cx="9792200" cy="212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4000">
                <a:solidFill>
                  <a:schemeClr val="bg1"/>
                </a:solidFill>
                <a:latin typeface="Gadugi" panose="020B0502040204020203" pitchFamily="34" charset="0"/>
                <a:ea typeface="+mn-ea"/>
                <a:cs typeface="+mn-cs"/>
              </a:defRPr>
            </a:lvl1pPr>
            <a:lvl2pPr marL="457200" indent="0" algn="ctr" rtl="0" eaLnBrk="0" fontAlgn="base" hangingPunct="0">
              <a:spcBef>
                <a:spcPct val="20000"/>
              </a:spcBef>
              <a:spcAft>
                <a:spcPct val="0"/>
              </a:spcAft>
              <a:buNone/>
              <a:defRPr sz="4000">
                <a:solidFill>
                  <a:schemeClr val="bg1"/>
                </a:solidFill>
                <a:latin typeface="Gadugi" panose="020B0502040204020203" pitchFamily="34" charset="0"/>
              </a:defRPr>
            </a:lvl2pPr>
            <a:lvl3pPr marL="914400" indent="0" algn="ctr" rtl="0" eaLnBrk="0" fontAlgn="base" hangingPunct="0">
              <a:spcBef>
                <a:spcPct val="20000"/>
              </a:spcBef>
              <a:spcAft>
                <a:spcPct val="0"/>
              </a:spcAft>
              <a:buNone/>
              <a:defRPr sz="4000">
                <a:solidFill>
                  <a:schemeClr val="bg1"/>
                </a:solidFill>
                <a:latin typeface="Gadugi" panose="020B0502040204020203" pitchFamily="34" charset="0"/>
              </a:defRPr>
            </a:lvl3pPr>
            <a:lvl4pPr marL="1371600" indent="0" algn="ctr" rtl="0" eaLnBrk="0" fontAlgn="base" hangingPunct="0">
              <a:spcBef>
                <a:spcPct val="20000"/>
              </a:spcBef>
              <a:spcAft>
                <a:spcPct val="0"/>
              </a:spcAft>
              <a:buNone/>
              <a:defRPr sz="4000">
                <a:solidFill>
                  <a:schemeClr val="bg1"/>
                </a:solidFill>
                <a:latin typeface="Gadugi" panose="020B0502040204020203" pitchFamily="34" charset="0"/>
              </a:defRPr>
            </a:lvl4pPr>
            <a:lvl5pPr marL="1828800" indent="0" algn="ctr" rtl="0" eaLnBrk="0" fontAlgn="base" hangingPunct="0">
              <a:spcBef>
                <a:spcPct val="20000"/>
              </a:spcBef>
              <a:spcAft>
                <a:spcPct val="0"/>
              </a:spcAft>
              <a:buNone/>
              <a:defRPr sz="4000">
                <a:solidFill>
                  <a:schemeClr val="bg1"/>
                </a:solidFill>
                <a:latin typeface="Gadugi" panose="020B0502040204020203" pitchFamily="34" charset="0"/>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marL="571500" indent="-571500" algn="l" eaLnBrk="1" hangingPunct="1">
              <a:spcBef>
                <a:spcPct val="50000"/>
              </a:spcBef>
              <a:buFont typeface="Arial" panose="020B0604020202020204" pitchFamily="34" charset="0"/>
              <a:buChar char="•"/>
              <a:defRPr/>
            </a:pPr>
            <a:r>
              <a:rPr lang="en-US" dirty="0">
                <a:latin typeface="Franklin Gothic Book" panose="020B0503020102020204" pitchFamily="34" charset="0"/>
                <a:cs typeface="Arial" charset="0"/>
              </a:rPr>
              <a:t>The Bible says that a man will always invest his money to where his heart is. </a:t>
            </a:r>
            <a:r>
              <a:rPr lang="en-US" i="1" dirty="0">
                <a:latin typeface="Franklin Gothic Book" panose="020B0503020102020204" pitchFamily="34" charset="0"/>
                <a:cs typeface="Arial" charset="0"/>
              </a:rPr>
              <a:t>(Matthew 6:21)</a:t>
            </a:r>
          </a:p>
        </p:txBody>
      </p:sp>
    </p:spTree>
    <p:extLst>
      <p:ext uri="{BB962C8B-B14F-4D97-AF65-F5344CB8AC3E}">
        <p14:creationId xmlns:p14="http://schemas.microsoft.com/office/powerpoint/2010/main" val="175398080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left)">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0" y="1381065"/>
            <a:ext cx="11257550" cy="4708981"/>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rabicPeriod" startAt="4"/>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Two (2) of the most important things that we should be a good steward of are in the area of our </a:t>
            </a:r>
            <a:r>
              <a:rPr lang="en-US" sz="4000" spc="50" dirty="0">
                <a:ln w="12700" cmpd="sng">
                  <a:noFill/>
                  <a:prstDash val="solid"/>
                </a:ln>
                <a:solidFill>
                  <a:srgbClr val="FFFF00"/>
                </a:solidFill>
                <a:latin typeface="Franklin Gothic Book" panose="020B0503020102020204" pitchFamily="34" charset="0"/>
                <a:cs typeface="Tahoma" pitchFamily="34" charset="0"/>
              </a:rPr>
              <a:t>MONEY</a:t>
            </a: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 or </a:t>
            </a:r>
            <a:r>
              <a:rPr lang="en-US" sz="4000" spc="50" dirty="0">
                <a:ln w="12700" cmpd="sng">
                  <a:noFill/>
                  <a:prstDash val="solid"/>
                </a:ln>
                <a:solidFill>
                  <a:srgbClr val="FFFF00"/>
                </a:solidFill>
                <a:latin typeface="Franklin Gothic Book" panose="020B0503020102020204" pitchFamily="34" charset="0"/>
                <a:cs typeface="Tahoma" pitchFamily="34" charset="0"/>
              </a:rPr>
              <a:t>POSSESSION</a:t>
            </a: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 and the </a:t>
            </a:r>
            <a:r>
              <a:rPr lang="en-US" sz="4000" spc="50" dirty="0">
                <a:ln w="12700" cmpd="sng">
                  <a:noFill/>
                  <a:prstDash val="solid"/>
                </a:ln>
                <a:solidFill>
                  <a:srgbClr val="FFFF00"/>
                </a:solidFill>
                <a:latin typeface="Franklin Gothic Book" panose="020B0503020102020204" pitchFamily="34" charset="0"/>
                <a:cs typeface="Tahoma" pitchFamily="34" charset="0"/>
              </a:rPr>
              <a:t>GOSPEL.</a:t>
            </a:r>
          </a:p>
          <a:p>
            <a:pPr marL="742950" indent="-742950" eaLnBrk="1" hangingPunct="1">
              <a:spcBef>
                <a:spcPct val="50000"/>
              </a:spcBef>
              <a:buFont typeface="+mj-lt"/>
              <a:buAutoNum type="arabicPeriod" startAt="4"/>
              <a:defRPr/>
            </a:pPr>
            <a:r>
              <a:rPr lang="en-US" sz="4000" spc="50" dirty="0">
                <a:ln w="12700" cmpd="sng">
                  <a:noFill/>
                  <a:prstDash val="solid"/>
                </a:ln>
                <a:solidFill>
                  <a:schemeClr val="accent6">
                    <a:tint val="1000"/>
                  </a:schemeClr>
                </a:solidFill>
                <a:effectLst/>
                <a:latin typeface="Franklin Gothic Book" panose="020B0503020102020204" pitchFamily="34" charset="0"/>
                <a:cs typeface="Tahoma" pitchFamily="34" charset="0"/>
              </a:rPr>
              <a:t>As Christians</a:t>
            </a: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 we should honor our God through giving part of our income or property through our </a:t>
            </a:r>
            <a:r>
              <a:rPr lang="en-US" sz="4000" spc="50" dirty="0">
                <a:ln w="12700" cmpd="sng">
                  <a:noFill/>
                  <a:prstDash val="solid"/>
                </a:ln>
                <a:solidFill>
                  <a:srgbClr val="FFFF00"/>
                </a:solidFill>
                <a:latin typeface="Franklin Gothic Book" panose="020B0503020102020204" pitchFamily="34" charset="0"/>
                <a:cs typeface="Tahoma" pitchFamily="34" charset="0"/>
              </a:rPr>
              <a:t>TITHES</a:t>
            </a: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 and sharing the </a:t>
            </a:r>
            <a:r>
              <a:rPr lang="en-US" sz="4000" spc="50" dirty="0">
                <a:ln w="12700" cmpd="sng">
                  <a:noFill/>
                  <a:prstDash val="solid"/>
                </a:ln>
                <a:solidFill>
                  <a:srgbClr val="FFFF00"/>
                </a:solidFill>
                <a:latin typeface="Franklin Gothic Book" panose="020B0503020102020204" pitchFamily="34" charset="0"/>
                <a:cs typeface="Tahoma" pitchFamily="34" charset="0"/>
              </a:rPr>
              <a:t>GOSPEL</a:t>
            </a: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 by </a:t>
            </a:r>
            <a:r>
              <a:rPr lang="en-US" sz="4000" spc="50" dirty="0">
                <a:ln w="12700" cmpd="sng">
                  <a:noFill/>
                  <a:prstDash val="solid"/>
                </a:ln>
                <a:solidFill>
                  <a:srgbClr val="FFFF00"/>
                </a:solidFill>
                <a:latin typeface="Franklin Gothic Book" panose="020B0503020102020204" pitchFamily="34" charset="0"/>
                <a:cs typeface="Tahoma" pitchFamily="34" charset="0"/>
              </a:rPr>
              <a:t>WITNESSING.</a:t>
            </a:r>
            <a:endParaRPr lang="en-US" sz="4000" spc="50" dirty="0">
              <a:ln w="12700" cmpd="sng">
                <a:noFill/>
                <a:prstDash val="solid"/>
              </a:ln>
              <a:solidFill>
                <a:srgbClr val="FFFF00"/>
              </a:solidFill>
              <a:effectLst/>
              <a:latin typeface="Franklin Gothic Book" panose="020B0503020102020204" pitchFamily="34" charset="0"/>
              <a:cs typeface="Tahoma" pitchFamily="34" charset="0"/>
            </a:endParaRP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8" name="TextBox 7"/>
          <p:cNvSpPr txBox="1"/>
          <p:nvPr/>
        </p:nvSpPr>
        <p:spPr>
          <a:xfrm>
            <a:off x="401051" y="496923"/>
            <a:ext cx="4343881" cy="584775"/>
          </a:xfrm>
          <a:prstGeom prst="rect">
            <a:avLst/>
          </a:prstGeom>
          <a:noFill/>
        </p:spPr>
        <p:txBody>
          <a:bodyPr wrap="none" rtlCol="0">
            <a:spAutoFit/>
          </a:bodyPr>
          <a:lstStyle/>
          <a:p>
            <a:pPr marL="571500" indent="-571500">
              <a:buFont typeface="+mj-lt"/>
              <a:buAutoNum type="romanUcPeriod"/>
            </a:pPr>
            <a:r>
              <a:rPr lang="en-US" sz="3200" b="1" spc="600" dirty="0">
                <a:solidFill>
                  <a:srgbClr val="221F6B"/>
                </a:solidFill>
                <a:latin typeface="Franklin Gothic Book" panose="020B0503020102020204" pitchFamily="34" charset="0"/>
                <a:cs typeface="Times New Roman" panose="02020603050405020304" pitchFamily="18" charset="0"/>
              </a:rPr>
              <a:t>INTRODUCTION</a:t>
            </a:r>
          </a:p>
        </p:txBody>
      </p:sp>
    </p:spTree>
    <p:extLst>
      <p:ext uri="{BB962C8B-B14F-4D97-AF65-F5344CB8AC3E}">
        <p14:creationId xmlns:p14="http://schemas.microsoft.com/office/powerpoint/2010/main" val="3917499734"/>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Effect transition="in" filter="wipe(left)">
                                      <p:cBhvr>
                                        <p:cTn id="7" dur="500"/>
                                        <p:tgtEl>
                                          <p:spTgt spid="194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9458">
                                            <p:txEl>
                                              <p:pRg st="1" end="1"/>
                                            </p:txEl>
                                          </p:spTgt>
                                        </p:tgtEl>
                                        <p:attrNameLst>
                                          <p:attrName>style.visibility</p:attrName>
                                        </p:attrNameLst>
                                      </p:cBhvr>
                                      <p:to>
                                        <p:strVal val="visible"/>
                                      </p:to>
                                    </p:set>
                                    <p:animEffect transition="in" filter="wipe(left)">
                                      <p:cBhvr>
                                        <p:cTn id="12" dur="500"/>
                                        <p:tgtEl>
                                          <p:spTgt spid="194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0" y="1381065"/>
            <a:ext cx="11257550" cy="2862322"/>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rabicPeriod"/>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The Gospel contain more warnings against money and its misuse than any other subject.</a:t>
            </a:r>
          </a:p>
          <a:p>
            <a:pPr marL="742950" indent="-742950" eaLnBrk="1" hangingPunct="1">
              <a:spcBef>
                <a:spcPct val="50000"/>
              </a:spcBef>
              <a:buFont typeface="+mj-lt"/>
              <a:buAutoNum type="arabicPeriod"/>
              <a:defRPr/>
            </a:pPr>
            <a:r>
              <a:rPr lang="en-US" sz="4000" spc="50" dirty="0">
                <a:ln w="12700" cmpd="sng">
                  <a:noFill/>
                  <a:prstDash val="solid"/>
                </a:ln>
                <a:solidFill>
                  <a:schemeClr val="accent6">
                    <a:tint val="1000"/>
                  </a:schemeClr>
                </a:solidFill>
                <a:effectLst/>
                <a:latin typeface="Franklin Gothic Book" panose="020B0503020102020204" pitchFamily="34" charset="0"/>
                <a:cs typeface="Tahoma" pitchFamily="34" charset="0"/>
              </a:rPr>
              <a:t>One </a:t>
            </a: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in every four verses (25%) in Matthew, Mark and Luke deals with money.</a:t>
            </a:r>
            <a:endParaRPr lang="en-US" sz="4000" spc="50" dirty="0">
              <a:ln w="12700" cmpd="sng">
                <a:noFill/>
                <a:prstDash val="solid"/>
              </a:ln>
              <a:solidFill>
                <a:schemeClr val="accent6">
                  <a:tint val="1000"/>
                </a:schemeClr>
              </a:solidFill>
              <a:effectLst/>
              <a:latin typeface="Franklin Gothic Book" panose="020B0503020102020204" pitchFamily="34" charset="0"/>
              <a:cs typeface="Tahoma" pitchFamily="34" charset="0"/>
            </a:endParaRP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8" name="TextBox 7"/>
          <p:cNvSpPr txBox="1"/>
          <p:nvPr/>
        </p:nvSpPr>
        <p:spPr>
          <a:xfrm>
            <a:off x="401051" y="496923"/>
            <a:ext cx="8632300" cy="584775"/>
          </a:xfrm>
          <a:prstGeom prst="rect">
            <a:avLst/>
          </a:prstGeom>
          <a:noFill/>
        </p:spPr>
        <p:txBody>
          <a:bodyPr wrap="none" rtlCol="0">
            <a:spAutoFit/>
          </a:bodyPr>
          <a:lstStyle/>
          <a:p>
            <a:r>
              <a:rPr lang="en-US" sz="3200" b="1" spc="600" dirty="0">
                <a:solidFill>
                  <a:srgbClr val="221F6B"/>
                </a:solidFill>
                <a:latin typeface="Franklin Gothic Book" panose="020B0503020102020204" pitchFamily="34" charset="0"/>
                <a:cs typeface="Times New Roman" panose="02020603050405020304" pitchFamily="18" charset="0"/>
              </a:rPr>
              <a:t>FACTS ABOUT MONEY IN THE BIBLE</a:t>
            </a:r>
          </a:p>
        </p:txBody>
      </p:sp>
    </p:spTree>
    <p:extLst>
      <p:ext uri="{BB962C8B-B14F-4D97-AF65-F5344CB8AC3E}">
        <p14:creationId xmlns:p14="http://schemas.microsoft.com/office/powerpoint/2010/main" val="155116244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9458">
                                            <p:txEl>
                                              <p:pRg st="0" end="0"/>
                                            </p:txEl>
                                          </p:spTgt>
                                        </p:tgtEl>
                                        <p:attrNameLst>
                                          <p:attrName>style.visibility</p:attrName>
                                        </p:attrNameLst>
                                      </p:cBhvr>
                                      <p:to>
                                        <p:strVal val="visible"/>
                                      </p:to>
                                    </p:set>
                                    <p:animEffect transition="in" filter="wipe(left)">
                                      <p:cBhvr>
                                        <p:cTn id="15" dur="500"/>
                                        <p:tgtEl>
                                          <p:spTgt spid="1945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9458">
                                            <p:txEl>
                                              <p:pRg st="1" end="1"/>
                                            </p:txEl>
                                          </p:spTgt>
                                        </p:tgtEl>
                                        <p:attrNameLst>
                                          <p:attrName>style.visibility</p:attrName>
                                        </p:attrNameLst>
                                      </p:cBhvr>
                                      <p:to>
                                        <p:strVal val="visible"/>
                                      </p:to>
                                    </p:set>
                                    <p:animEffect transition="in" filter="wipe(left)">
                                      <p:cBhvr>
                                        <p:cTn id="20" dur="500"/>
                                        <p:tgtEl>
                                          <p:spTgt spid="194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0" y="1381065"/>
            <a:ext cx="11257550" cy="4093428"/>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rabicPeriod" startAt="3"/>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One in every six (17%) in the New Testament as a whole, deals with or makes reference to money in some way.</a:t>
            </a:r>
          </a:p>
          <a:p>
            <a:pPr marL="742950" indent="-742950" eaLnBrk="1" hangingPunct="1">
              <a:spcBef>
                <a:spcPct val="50000"/>
              </a:spcBef>
              <a:buFont typeface="+mj-lt"/>
              <a:buAutoNum type="arabicPeriod" startAt="3"/>
              <a:defRPr/>
            </a:pPr>
            <a:r>
              <a:rPr lang="en-US" sz="4000" spc="50" dirty="0">
                <a:ln w="12700" cmpd="sng">
                  <a:noFill/>
                  <a:prstDash val="solid"/>
                </a:ln>
                <a:solidFill>
                  <a:schemeClr val="accent6">
                    <a:tint val="1000"/>
                  </a:schemeClr>
                </a:solidFill>
                <a:effectLst/>
                <a:latin typeface="Franklin Gothic Book" panose="020B0503020102020204" pitchFamily="34" charset="0"/>
                <a:cs typeface="Tahoma" pitchFamily="34" charset="0"/>
              </a:rPr>
              <a:t>Almost half (50%) of the parables of Jesus refer to money in one way or another, particularly warning against covetousness.</a:t>
            </a: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8" name="TextBox 7"/>
          <p:cNvSpPr txBox="1"/>
          <p:nvPr/>
        </p:nvSpPr>
        <p:spPr>
          <a:xfrm>
            <a:off x="401051" y="496923"/>
            <a:ext cx="8632300" cy="584775"/>
          </a:xfrm>
          <a:prstGeom prst="rect">
            <a:avLst/>
          </a:prstGeom>
          <a:noFill/>
        </p:spPr>
        <p:txBody>
          <a:bodyPr wrap="none" rtlCol="0">
            <a:spAutoFit/>
          </a:bodyPr>
          <a:lstStyle/>
          <a:p>
            <a:r>
              <a:rPr lang="en-US" sz="3200" b="1" spc="600" dirty="0">
                <a:solidFill>
                  <a:srgbClr val="221F6B"/>
                </a:solidFill>
                <a:latin typeface="Franklin Gothic Book" panose="020B0503020102020204" pitchFamily="34" charset="0"/>
                <a:cs typeface="Times New Roman" panose="02020603050405020304" pitchFamily="18" charset="0"/>
              </a:rPr>
              <a:t>FACTS ABOUT MONEY IN THE BIBLE</a:t>
            </a:r>
          </a:p>
        </p:txBody>
      </p:sp>
    </p:spTree>
    <p:extLst>
      <p:ext uri="{BB962C8B-B14F-4D97-AF65-F5344CB8AC3E}">
        <p14:creationId xmlns:p14="http://schemas.microsoft.com/office/powerpoint/2010/main" val="116186074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Effect transition="in" filter="wipe(left)">
                                      <p:cBhvr>
                                        <p:cTn id="7" dur="500"/>
                                        <p:tgtEl>
                                          <p:spTgt spid="194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9458">
                                            <p:txEl>
                                              <p:pRg st="1" end="1"/>
                                            </p:txEl>
                                          </p:spTgt>
                                        </p:tgtEl>
                                        <p:attrNameLst>
                                          <p:attrName>style.visibility</p:attrName>
                                        </p:attrNameLst>
                                      </p:cBhvr>
                                      <p:to>
                                        <p:strVal val="visible"/>
                                      </p:to>
                                    </p:set>
                                    <p:animEffect transition="in" filter="wipe(left)">
                                      <p:cBhvr>
                                        <p:cTn id="12" dur="500"/>
                                        <p:tgtEl>
                                          <p:spTgt spid="194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0" y="1381065"/>
            <a:ext cx="11105150" cy="4708981"/>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rabicPeriod" startAt="5"/>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The first apostle to fall was Judas </a:t>
            </a:r>
            <a:r>
              <a:rPr lang="en-US" sz="4000" spc="50" dirty="0" smtClean="0">
                <a:ln w="12700" cmpd="sng">
                  <a:noFill/>
                  <a:prstDash val="solid"/>
                </a:ln>
                <a:solidFill>
                  <a:schemeClr val="accent6">
                    <a:tint val="1000"/>
                  </a:schemeClr>
                </a:solidFill>
                <a:latin typeface="Franklin Gothic Book" panose="020B0503020102020204" pitchFamily="34" charset="0"/>
                <a:cs typeface="Tahoma" pitchFamily="34" charset="0"/>
              </a:rPr>
              <a:t>Iscariot </a:t>
            </a:r>
            <a:r>
              <a:rPr lang="mr-IN" sz="4000" spc="50" dirty="0" smtClean="0">
                <a:ln w="12700" cmpd="sng">
                  <a:noFill/>
                  <a:prstDash val="solid"/>
                </a:ln>
                <a:solidFill>
                  <a:schemeClr val="accent6">
                    <a:tint val="1000"/>
                  </a:schemeClr>
                </a:solidFill>
                <a:latin typeface="Franklin Gothic Book" panose="020B0503020102020204" pitchFamily="34" charset="0"/>
                <a:cs typeface="Tahoma" pitchFamily="34" charset="0"/>
              </a:rPr>
              <a:t>–</a:t>
            </a:r>
            <a:r>
              <a:rPr lang="en-US" sz="4000" spc="50" dirty="0" smtClean="0">
                <a:ln w="12700" cmpd="sng">
                  <a:noFill/>
                  <a:prstDash val="solid"/>
                </a:ln>
                <a:solidFill>
                  <a:schemeClr val="accent6">
                    <a:tint val="1000"/>
                  </a:schemeClr>
                </a:solidFill>
                <a:latin typeface="Franklin Gothic Book" panose="020B0503020102020204" pitchFamily="34" charset="0"/>
                <a:cs typeface="Tahoma" pitchFamily="34" charset="0"/>
              </a:rPr>
              <a:t> </a:t>
            </a:r>
            <a:br>
              <a:rPr lang="en-US" sz="4000" spc="50" dirty="0" smtClean="0">
                <a:ln w="12700" cmpd="sng">
                  <a:noFill/>
                  <a:prstDash val="solid"/>
                </a:ln>
                <a:solidFill>
                  <a:schemeClr val="accent6">
                    <a:tint val="1000"/>
                  </a:schemeClr>
                </a:solidFill>
                <a:latin typeface="Franklin Gothic Book" panose="020B0503020102020204" pitchFamily="34" charset="0"/>
                <a:cs typeface="Tahoma" pitchFamily="34" charset="0"/>
              </a:rPr>
            </a:br>
            <a:r>
              <a:rPr lang="en-US" sz="4000" spc="50" dirty="0" smtClean="0">
                <a:ln w="12700" cmpd="sng">
                  <a:noFill/>
                  <a:prstDash val="solid"/>
                </a:ln>
                <a:solidFill>
                  <a:schemeClr val="accent6">
                    <a:tint val="1000"/>
                  </a:schemeClr>
                </a:solidFill>
                <a:latin typeface="Franklin Gothic Book" panose="020B0503020102020204" pitchFamily="34" charset="0"/>
                <a:cs typeface="Tahoma" pitchFamily="34" charset="0"/>
              </a:rPr>
              <a:t>it </a:t>
            </a: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was because of the love of money.</a:t>
            </a:r>
            <a:b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br>
            <a:r>
              <a:rPr lang="en-US" sz="4000" i="1" spc="50" dirty="0">
                <a:ln w="12700" cmpd="sng">
                  <a:noFill/>
                  <a:prstDash val="solid"/>
                </a:ln>
                <a:solidFill>
                  <a:schemeClr val="accent6">
                    <a:tint val="1000"/>
                  </a:schemeClr>
                </a:solidFill>
                <a:latin typeface="Franklin Gothic Book" panose="020B0503020102020204" pitchFamily="34" charset="0"/>
                <a:cs typeface="Tahoma" pitchFamily="34" charset="0"/>
              </a:rPr>
              <a:t>(John 12:4-8)</a:t>
            </a:r>
          </a:p>
          <a:p>
            <a:pPr marL="742950" indent="-742950" eaLnBrk="1" hangingPunct="1">
              <a:spcBef>
                <a:spcPct val="50000"/>
              </a:spcBef>
              <a:buFont typeface="+mj-lt"/>
              <a:buAutoNum type="arabicPeriod" startAt="5"/>
              <a:defRPr/>
            </a:pPr>
            <a:r>
              <a:rPr lang="en-US" sz="4000" spc="50" dirty="0">
                <a:ln w="12700" cmpd="sng">
                  <a:noFill/>
                  <a:prstDash val="solid"/>
                </a:ln>
                <a:solidFill>
                  <a:schemeClr val="accent6">
                    <a:tint val="1000"/>
                  </a:schemeClr>
                </a:solidFill>
                <a:effectLst/>
                <a:latin typeface="Franklin Gothic Book" panose="020B0503020102020204" pitchFamily="34" charset="0"/>
                <a:cs typeface="Tahoma" pitchFamily="34" charset="0"/>
              </a:rPr>
              <a:t>The first recorded sin in the early church concerned the giving of money to the Lord in the case of Ananias and Sapphira. </a:t>
            </a:r>
            <a:br>
              <a:rPr lang="en-US" sz="4000" spc="50" dirty="0">
                <a:ln w="12700" cmpd="sng">
                  <a:noFill/>
                  <a:prstDash val="solid"/>
                </a:ln>
                <a:solidFill>
                  <a:schemeClr val="accent6">
                    <a:tint val="1000"/>
                  </a:schemeClr>
                </a:solidFill>
                <a:effectLst/>
                <a:latin typeface="Franklin Gothic Book" panose="020B0503020102020204" pitchFamily="34" charset="0"/>
                <a:cs typeface="Tahoma" pitchFamily="34" charset="0"/>
              </a:rPr>
            </a:br>
            <a:r>
              <a:rPr lang="en-US" sz="4000" i="1" spc="50" dirty="0">
                <a:ln w="12700" cmpd="sng">
                  <a:noFill/>
                  <a:prstDash val="solid"/>
                </a:ln>
                <a:solidFill>
                  <a:schemeClr val="accent6">
                    <a:tint val="1000"/>
                  </a:schemeClr>
                </a:solidFill>
                <a:effectLst/>
                <a:latin typeface="Franklin Gothic Book" panose="020B0503020102020204" pitchFamily="34" charset="0"/>
                <a:cs typeface="Tahoma" pitchFamily="34" charset="0"/>
              </a:rPr>
              <a:t>(Acts 5:1-10)</a:t>
            </a: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8" name="TextBox 7"/>
          <p:cNvSpPr txBox="1"/>
          <p:nvPr/>
        </p:nvSpPr>
        <p:spPr>
          <a:xfrm>
            <a:off x="401051" y="496923"/>
            <a:ext cx="8632300" cy="584775"/>
          </a:xfrm>
          <a:prstGeom prst="rect">
            <a:avLst/>
          </a:prstGeom>
          <a:noFill/>
        </p:spPr>
        <p:txBody>
          <a:bodyPr wrap="none" rtlCol="0">
            <a:spAutoFit/>
          </a:bodyPr>
          <a:lstStyle/>
          <a:p>
            <a:r>
              <a:rPr lang="en-US" sz="3200" b="1" spc="600" dirty="0">
                <a:solidFill>
                  <a:srgbClr val="221F6B"/>
                </a:solidFill>
                <a:latin typeface="Franklin Gothic Book" panose="020B0503020102020204" pitchFamily="34" charset="0"/>
                <a:cs typeface="Times New Roman" panose="02020603050405020304" pitchFamily="18" charset="0"/>
              </a:rPr>
              <a:t>FACTS ABOUT MONEY IN THE BIBLE</a:t>
            </a:r>
          </a:p>
        </p:txBody>
      </p:sp>
    </p:spTree>
    <p:extLst>
      <p:ext uri="{BB962C8B-B14F-4D97-AF65-F5344CB8AC3E}">
        <p14:creationId xmlns:p14="http://schemas.microsoft.com/office/powerpoint/2010/main" val="175215746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Effect transition="in" filter="wipe(left)">
                                      <p:cBhvr>
                                        <p:cTn id="7" dur="500"/>
                                        <p:tgtEl>
                                          <p:spTgt spid="194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9458">
                                            <p:txEl>
                                              <p:pRg st="1" end="1"/>
                                            </p:txEl>
                                          </p:spTgt>
                                        </p:tgtEl>
                                        <p:attrNameLst>
                                          <p:attrName>style.visibility</p:attrName>
                                        </p:attrNameLst>
                                      </p:cBhvr>
                                      <p:to>
                                        <p:strVal val="visible"/>
                                      </p:to>
                                    </p:set>
                                    <p:animEffect transition="in" filter="wipe(left)">
                                      <p:cBhvr>
                                        <p:cTn id="12" dur="500"/>
                                        <p:tgtEl>
                                          <p:spTgt spid="194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01050" y="1381065"/>
            <a:ext cx="11105150" cy="1323439"/>
          </a:xfrm>
          <a:prstGeom prst="rect">
            <a:avLst/>
          </a:prstGeom>
          <a:noFill/>
          <a:ln w="9525">
            <a:noFill/>
            <a:miter lim="800000"/>
            <a:headEnd/>
            <a:tailEnd/>
          </a:ln>
          <a:effectLst/>
        </p:spPr>
        <p:txBody>
          <a:bodyPr wrap="square">
            <a:spAutoFit/>
          </a:bodyPr>
          <a:lstStyle/>
          <a:p>
            <a:pPr marL="742950" indent="-742950" eaLnBrk="1" hangingPunct="1">
              <a:spcBef>
                <a:spcPct val="50000"/>
              </a:spcBef>
              <a:buFont typeface="+mj-lt"/>
              <a:buAutoNum type="arabicPeriod" startAt="7"/>
              <a:defRPr/>
            </a:pPr>
            <a:r>
              <a:rPr lang="en-US" sz="4000" spc="50" dirty="0">
                <a:ln w="12700" cmpd="sng">
                  <a:noFill/>
                  <a:prstDash val="solid"/>
                </a:ln>
                <a:solidFill>
                  <a:schemeClr val="accent6">
                    <a:tint val="1000"/>
                  </a:schemeClr>
                </a:solidFill>
                <a:latin typeface="Franklin Gothic Book" panose="020B0503020102020204" pitchFamily="34" charset="0"/>
                <a:cs typeface="Tahoma" pitchFamily="34" charset="0"/>
              </a:rPr>
              <a:t>The sin of Simon concerns money and seeking to buy the gifts of God. </a:t>
            </a:r>
            <a:r>
              <a:rPr lang="en-US" sz="4000" i="1" spc="50" dirty="0">
                <a:ln w="12700" cmpd="sng">
                  <a:noFill/>
                  <a:prstDash val="solid"/>
                </a:ln>
                <a:solidFill>
                  <a:schemeClr val="accent6">
                    <a:tint val="1000"/>
                  </a:schemeClr>
                </a:solidFill>
                <a:latin typeface="Franklin Gothic Book" panose="020B0503020102020204" pitchFamily="34" charset="0"/>
                <a:cs typeface="Tahoma" pitchFamily="34" charset="0"/>
              </a:rPr>
              <a:t>(Acts 8:14-24)</a:t>
            </a:r>
          </a:p>
        </p:txBody>
      </p:sp>
      <p:sp>
        <p:nvSpPr>
          <p:cNvPr id="7" name="Parallelogram 6"/>
          <p:cNvSpPr/>
          <p:nvPr/>
        </p:nvSpPr>
        <p:spPr>
          <a:xfrm>
            <a:off x="-1756192" y="306732"/>
            <a:ext cx="14242342" cy="96515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ranklin Gothic Book" panose="020B0503020102020204" pitchFamily="34" charset="0"/>
            </a:endParaRPr>
          </a:p>
        </p:txBody>
      </p:sp>
      <p:sp>
        <p:nvSpPr>
          <p:cNvPr id="8" name="TextBox 7"/>
          <p:cNvSpPr txBox="1"/>
          <p:nvPr/>
        </p:nvSpPr>
        <p:spPr>
          <a:xfrm>
            <a:off x="401051" y="496923"/>
            <a:ext cx="8632300" cy="584775"/>
          </a:xfrm>
          <a:prstGeom prst="rect">
            <a:avLst/>
          </a:prstGeom>
          <a:noFill/>
        </p:spPr>
        <p:txBody>
          <a:bodyPr wrap="none" rtlCol="0">
            <a:spAutoFit/>
          </a:bodyPr>
          <a:lstStyle/>
          <a:p>
            <a:r>
              <a:rPr lang="en-US" sz="3200" b="1" spc="600" dirty="0">
                <a:solidFill>
                  <a:srgbClr val="221F6B"/>
                </a:solidFill>
                <a:latin typeface="Franklin Gothic Book" panose="020B0503020102020204" pitchFamily="34" charset="0"/>
                <a:cs typeface="Times New Roman" panose="02020603050405020304" pitchFamily="18" charset="0"/>
              </a:rPr>
              <a:t>FACTS ABOUT MONEY IN THE BIBLE</a:t>
            </a:r>
          </a:p>
        </p:txBody>
      </p:sp>
    </p:spTree>
    <p:extLst>
      <p:ext uri="{BB962C8B-B14F-4D97-AF65-F5344CB8AC3E}">
        <p14:creationId xmlns:p14="http://schemas.microsoft.com/office/powerpoint/2010/main" val="326014182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Effect transition="in" filter="wipe(left)">
                                      <p:cBhvr>
                                        <p:cTn id="7" dur="500"/>
                                        <p:tgtEl>
                                          <p:spTgt spid="194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3250</TotalTime>
  <Words>1631</Words>
  <Application>Microsoft Office PowerPoint</Application>
  <PresentationFormat>Widescreen</PresentationFormat>
  <Paragraphs>148</Paragraphs>
  <Slides>48</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48</vt:i4>
      </vt:variant>
    </vt:vector>
  </HeadingPairs>
  <TitlesOfParts>
    <vt:vector size="58" baseType="lpstr">
      <vt:lpstr>Arial</vt:lpstr>
      <vt:lpstr>Calibri</vt:lpstr>
      <vt:lpstr>Franklin Gothic Book</vt:lpstr>
      <vt:lpstr>Gadugi</vt:lpstr>
      <vt:lpstr>Gisha</vt:lpstr>
      <vt:lpstr>GulimChe</vt:lpstr>
      <vt:lpstr>Lucida Bright</vt:lpstr>
      <vt:lpstr>Tahoma</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&lt;arabianhorse&gt;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c:creator>
  <cp:lastModifiedBy>Home</cp:lastModifiedBy>
  <cp:revision>214</cp:revision>
  <dcterms:created xsi:type="dcterms:W3CDTF">2007-03-17T08:30:58Z</dcterms:created>
  <dcterms:modified xsi:type="dcterms:W3CDTF">2018-01-29T14:20:26Z</dcterms:modified>
</cp:coreProperties>
</file>